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83"/>
  </p:notesMasterIdLst>
  <p:handoutMasterIdLst>
    <p:handoutMasterId r:id="rId84"/>
  </p:handoutMasterIdLst>
  <p:sldIdLst>
    <p:sldId id="256" r:id="rId2"/>
    <p:sldId id="257" r:id="rId3"/>
    <p:sldId id="258" r:id="rId4"/>
    <p:sldId id="260" r:id="rId5"/>
    <p:sldId id="350" r:id="rId6"/>
    <p:sldId id="399" r:id="rId7"/>
    <p:sldId id="398" r:id="rId8"/>
    <p:sldId id="351" r:id="rId9"/>
    <p:sldId id="316" r:id="rId10"/>
    <p:sldId id="264" r:id="rId11"/>
    <p:sldId id="338" r:id="rId12"/>
    <p:sldId id="319" r:id="rId13"/>
    <p:sldId id="322" r:id="rId14"/>
    <p:sldId id="403" r:id="rId15"/>
    <p:sldId id="278" r:id="rId16"/>
    <p:sldId id="327" r:id="rId17"/>
    <p:sldId id="328" r:id="rId18"/>
    <p:sldId id="329" r:id="rId19"/>
    <p:sldId id="330" r:id="rId20"/>
    <p:sldId id="331" r:id="rId21"/>
    <p:sldId id="332" r:id="rId22"/>
    <p:sldId id="333" r:id="rId23"/>
    <p:sldId id="334" r:id="rId24"/>
    <p:sldId id="337" r:id="rId25"/>
    <p:sldId id="323" r:id="rId26"/>
    <p:sldId id="325" r:id="rId27"/>
    <p:sldId id="339" r:id="rId28"/>
    <p:sldId id="341" r:id="rId29"/>
    <p:sldId id="392" r:id="rId30"/>
    <p:sldId id="391" r:id="rId31"/>
    <p:sldId id="395" r:id="rId32"/>
    <p:sldId id="393" r:id="rId33"/>
    <p:sldId id="342" r:id="rId34"/>
    <p:sldId id="324" r:id="rId35"/>
    <p:sldId id="326" r:id="rId36"/>
    <p:sldId id="343" r:id="rId37"/>
    <p:sldId id="344" r:id="rId38"/>
    <p:sldId id="347" r:id="rId39"/>
    <p:sldId id="348" r:id="rId40"/>
    <p:sldId id="352" r:id="rId41"/>
    <p:sldId id="353" r:id="rId42"/>
    <p:sldId id="359" r:id="rId43"/>
    <p:sldId id="360" r:id="rId44"/>
    <p:sldId id="406" r:id="rId45"/>
    <p:sldId id="405" r:id="rId46"/>
    <p:sldId id="358" r:id="rId47"/>
    <p:sldId id="357" r:id="rId48"/>
    <p:sldId id="361" r:id="rId49"/>
    <p:sldId id="362" r:id="rId50"/>
    <p:sldId id="363" r:id="rId51"/>
    <p:sldId id="276" r:id="rId52"/>
    <p:sldId id="370" r:id="rId53"/>
    <p:sldId id="369" r:id="rId54"/>
    <p:sldId id="365" r:id="rId55"/>
    <p:sldId id="367" r:id="rId56"/>
    <p:sldId id="390" r:id="rId57"/>
    <p:sldId id="372" r:id="rId58"/>
    <p:sldId id="373" r:id="rId59"/>
    <p:sldId id="374" r:id="rId60"/>
    <p:sldId id="376" r:id="rId61"/>
    <p:sldId id="383" r:id="rId62"/>
    <p:sldId id="402" r:id="rId63"/>
    <p:sldId id="366" r:id="rId64"/>
    <p:sldId id="368" r:id="rId65"/>
    <p:sldId id="377" r:id="rId66"/>
    <p:sldId id="378" r:id="rId67"/>
    <p:sldId id="379" r:id="rId68"/>
    <p:sldId id="380" r:id="rId69"/>
    <p:sldId id="381" r:id="rId70"/>
    <p:sldId id="384" r:id="rId71"/>
    <p:sldId id="285" r:id="rId72"/>
    <p:sldId id="396" r:id="rId73"/>
    <p:sldId id="388" r:id="rId74"/>
    <p:sldId id="401" r:id="rId75"/>
    <p:sldId id="389" r:id="rId76"/>
    <p:sldId id="382" r:id="rId77"/>
    <p:sldId id="385" r:id="rId78"/>
    <p:sldId id="386" r:id="rId79"/>
    <p:sldId id="387" r:id="rId80"/>
    <p:sldId id="315" r:id="rId81"/>
    <p:sldId id="313" r:id="rId82"/>
  </p:sldIdLst>
  <p:sldSz cx="12192000" cy="6858000"/>
  <p:notesSz cx="6858000" cy="9144000"/>
  <p:embeddedFontLst>
    <p:embeddedFont>
      <p:font typeface="Calibri" panose="020F0502020204030204" pitchFamily="34" charset="0"/>
      <p:regular r:id="rId85"/>
      <p:bold r:id="rId86"/>
      <p:italic r:id="rId87"/>
      <p:boldItalic r:id="rId88"/>
    </p:embeddedFont>
    <p:embeddedFont>
      <p:font typeface="Roboto Black" panose="02000000000000000000" pitchFamily="2" charset="0"/>
      <p:bold r:id="rId89"/>
      <p:boldItalic r:id="rId90"/>
    </p:embeddedFont>
    <p:embeddedFont>
      <p:font typeface="Ubuntu" panose="020B0504030602030204" pitchFamily="34" charset="0"/>
      <p:regular r:id="rId91"/>
      <p:bold r:id="rId92"/>
      <p:italic r:id="rId93"/>
      <p:boldItalic r:id="rId94"/>
    </p:embeddedFont>
    <p:embeddedFont>
      <p:font typeface="Ubuntu Light" panose="020B0304030602030204" pitchFamily="34" charset="0"/>
      <p:regular r:id="rId95"/>
      <p:italic r:id="rId9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2" userDrawn="1">
          <p15:clr>
            <a:srgbClr val="A4A3A4"/>
          </p15:clr>
        </p15:guide>
        <p15:guide id="2" pos="3864"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C10F2A-8ACC-EA95-192F-33862D47BB9B}" name="Monica Forquer" initials="MF" userId="gIGKBxa8FWcOgTl3be2qg8lph5U4V8RN+7eWVRW2P+M="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9984"/>
    <a:srgbClr val="00695E"/>
    <a:srgbClr val="FF9966"/>
    <a:srgbClr val="3399FF"/>
    <a:srgbClr val="FF66CC"/>
    <a:srgbClr val="F2D96E"/>
    <a:srgbClr val="FFFF66"/>
    <a:srgbClr val="009A79"/>
    <a:srgbClr val="29BB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5583" autoAdjust="0"/>
    <p:restoredTop sz="95118" autoAdjust="0"/>
  </p:normalViewPr>
  <p:slideViewPr>
    <p:cSldViewPr snapToGrid="0" showGuides="1">
      <p:cViewPr varScale="1">
        <p:scale>
          <a:sx n="112" d="100"/>
          <a:sy n="112" d="100"/>
        </p:scale>
        <p:origin x="1146" y="96"/>
      </p:cViewPr>
      <p:guideLst>
        <p:guide orient="horz" pos="2232"/>
        <p:guide pos="3864"/>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4" d="100"/>
          <a:sy n="84" d="100"/>
        </p:scale>
        <p:origin x="297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handoutMaster" Target="handoutMasters/handoutMaster1.xml"/><Relationship Id="rId89" Type="http://schemas.openxmlformats.org/officeDocument/2006/relationships/font" Target="fonts/font5.fntdata"/><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font" Target="fonts/font3.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font" Target="fonts/font6.fntdata"/><Relationship Id="rId95"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font" Target="fonts/font1.fntdata"/><Relationship Id="rId93" Type="http://schemas.openxmlformats.org/officeDocument/2006/relationships/font" Target="fonts/font9.fntdata"/><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font" Target="fonts/font4.fntdata"/><Relationship Id="rId91" Type="http://schemas.openxmlformats.org/officeDocument/2006/relationships/font" Target="fonts/font7.fntdata"/><Relationship Id="rId96"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2.fntdata"/><Relationship Id="rId94" Type="http://schemas.openxmlformats.org/officeDocument/2006/relationships/font" Target="fonts/font10.fntdata"/><Relationship Id="rId99" Type="http://schemas.openxmlformats.org/officeDocument/2006/relationships/theme" Target="theme/theme1.xml"/><Relationship Id="rId10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D14869-C4A4-4795-806C-7E383ECBCA0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5F049FC-E83B-4729-9A6E-2BB693532D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F02BF57-51F4-46B6-8AF0-B48A04FDE1A4}" type="datetimeFigureOut">
              <a:rPr lang="en-US" smtClean="0"/>
              <a:t>8/7/2023</a:t>
            </a:fld>
            <a:endParaRPr lang="en-US"/>
          </a:p>
        </p:txBody>
      </p:sp>
      <p:sp>
        <p:nvSpPr>
          <p:cNvPr id="4" name="Footer Placeholder 3">
            <a:extLst>
              <a:ext uri="{FF2B5EF4-FFF2-40B4-BE49-F238E27FC236}">
                <a16:creationId xmlns:a16="http://schemas.microsoft.com/office/drawing/2014/main" id="{B8EC4783-BB16-4A69-B4CA-DB10659262F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61764E7-F413-4F12-B432-E767D74BEDB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F41EEC5-5401-4A79-B048-A31D852935E7}" type="slidenum">
              <a:rPr lang="en-US" smtClean="0"/>
              <a:t>‹#›</a:t>
            </a:fld>
            <a:endParaRPr lang="en-US"/>
          </a:p>
        </p:txBody>
      </p:sp>
    </p:spTree>
    <p:extLst>
      <p:ext uri="{BB962C8B-B14F-4D97-AF65-F5344CB8AC3E}">
        <p14:creationId xmlns:p14="http://schemas.microsoft.com/office/powerpoint/2010/main" val="325778054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E7BBCC-18C9-43EF-B76F-93B8A72A6636}" type="datetimeFigureOut">
              <a:rPr lang="en-US" smtClean="0"/>
              <a:t>8/7/2023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524C34-D508-4CCF-A9F5-C631378A631A}" type="slidenum">
              <a:rPr lang="en-US" smtClean="0"/>
              <a:t>‹#›</a:t>
            </a:fld>
            <a:endParaRPr lang="en-US"/>
          </a:p>
        </p:txBody>
      </p:sp>
    </p:spTree>
    <p:extLst>
      <p:ext uri="{BB962C8B-B14F-4D97-AF65-F5344CB8AC3E}">
        <p14:creationId xmlns:p14="http://schemas.microsoft.com/office/powerpoint/2010/main" val="3399496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resources.specialolympics.org/health/fitness/fit-5"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s://resources.specialolympics.org/health/health-promotion" TargetMode="External"/><Relationship Id="rId5" Type="http://schemas.openxmlformats.org/officeDocument/2006/relationships/hyperlink" Target="https://resources.specialolympics.org/health/fitness/high-5" TargetMode="External"/><Relationship Id="rId4" Type="http://schemas.openxmlformats.org/officeDocument/2006/relationships/hyperlink" Target="https://www.dropbox.com/s/g8vp5noauhml5tb/USA%20Games%20Challenge_Health%20Education%20Toolkit_PROGRAMS.pdf?dl=0"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endParaRPr lang="en-US" dirty="0"/>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1</a:t>
            </a:fld>
            <a:endParaRPr lang="en-US" dirty="0"/>
          </a:p>
        </p:txBody>
      </p:sp>
    </p:spTree>
    <p:extLst>
      <p:ext uri="{BB962C8B-B14F-4D97-AF65-F5344CB8AC3E}">
        <p14:creationId xmlns:p14="http://schemas.microsoft.com/office/powerpoint/2010/main" val="202220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10</a:t>
            </a:fld>
            <a:endParaRPr lang="en-US" dirty="0"/>
          </a:p>
        </p:txBody>
      </p:sp>
    </p:spTree>
    <p:extLst>
      <p:ext uri="{BB962C8B-B14F-4D97-AF65-F5344CB8AC3E}">
        <p14:creationId xmlns:p14="http://schemas.microsoft.com/office/powerpoint/2010/main" val="160111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A" sz="1200" b="0" i="0" u="none" strike="noStrike" kern="1200" baseline="0">
                <a:solidFill>
                  <a:schemeClr val="dk1"/>
                </a:solidFill>
                <a:latin typeface="Arial" panose="020B0604020202020204" pitchFamily="34" charset="0"/>
                <a:cs typeface="Arial" panose="020B0604020202020204" pitchFamily="34" charset="0"/>
                <a:rtl/>
              </a:rPr>
              <a:t>اللياقة البدنية هي أن تحافظ على أفضل صحة وأداء من خلال المحافظة على ممارسة النشاط البدني والتَغذِيَة وتزويد الجسم بالسوائل بشكل سليم.</a:t>
            </a:r>
          </a:p>
          <a:p>
            <a:pPr algn="r" rtl="1"/>
            <a:endParaRPr lang="ar-SA" sz="1200" b="0" i="0" u="none" strike="noStrike" kern="1200" baseline="0">
              <a:solidFill>
                <a:schemeClr val="dk1"/>
              </a:solidFill>
              <a:latin typeface="Arial" panose="020B0604020202020204" pitchFamily="34" charset="0"/>
              <a:cs typeface="Arial" panose="020B0604020202020204" pitchFamily="34" charset="0"/>
            </a:endParaRPr>
          </a:p>
          <a:p>
            <a:pPr algn="r" rtl="1"/>
            <a:endParaRPr lang="ar-SA" sz="1200" b="0" i="0" u="none" strike="noStrike" kern="1200" baseline="0">
              <a:solidFill>
                <a:schemeClr val="dk1"/>
              </a:solidFill>
              <a:latin typeface="Arial" panose="020B0604020202020204" pitchFamily="34" charset="0"/>
              <a:cs typeface="Arial" panose="020B0604020202020204" pitchFamily="34" charset="0"/>
            </a:endParaRPr>
          </a:p>
          <a:p>
            <a:pPr algn="r" rtl="1"/>
            <a:r>
              <a:rPr lang="ar-SA" sz="1200" b="1" i="0" u="none" strike="noStrike" kern="1200" baseline="0">
                <a:solidFill>
                  <a:srgbClr val="316355"/>
                </a:solidFill>
                <a:latin typeface="Arial" panose="020B0604020202020204" pitchFamily="34" charset="0"/>
                <a:cs typeface="Arial" panose="020B0604020202020204" pitchFamily="34" charset="0"/>
                <a:rtl/>
              </a:rPr>
              <a:t>سؤال:</a:t>
            </a:r>
          </a:p>
          <a:p>
            <a:pPr algn="r" rtl="1"/>
            <a:r>
              <a:rPr lang="ar-SA" sz="1200" b="0" i="0" u="none" strike="noStrike" kern="1200" baseline="0">
                <a:solidFill>
                  <a:schemeClr val="dk1"/>
                </a:solidFill>
                <a:latin typeface="Arial" panose="020B0604020202020204" pitchFamily="34" charset="0"/>
                <a:cs typeface="Arial" panose="020B0604020202020204" pitchFamily="34" charset="0"/>
                <a:rtl/>
              </a:rPr>
              <a:t>فكر في شخص تعتبره لائقًا بدنيًا. ما نوع الأشياء التي يفعلونها، أو تعتقد أنهم يفعلونها ليحافظوا على لياقتهم؟ اكتب إجابتك في كتاب التمارين.</a:t>
            </a:r>
          </a:p>
          <a:p>
            <a:pPr algn="r" rtl="1"/>
            <a:endParaRPr lang="ar-SA" sz="1200" b="0" i="0" u="none" strike="noStrike" kern="1200" baseline="0">
              <a:solidFill>
                <a:schemeClr val="dk1"/>
              </a:solidFill>
              <a:latin typeface="Arial" panose="020B0604020202020204" pitchFamily="34" charset="0"/>
              <a:cs typeface="Arial" panose="020B0604020202020204" pitchFamily="34" charset="0"/>
            </a:endParaRPr>
          </a:p>
          <a:p>
            <a:pPr algn="r" rtl="1"/>
            <a:r>
              <a:rPr lang="ar-SA" sz="1200" b="1" i="1" u="none" strike="noStrike" kern="1200" baseline="0">
                <a:solidFill>
                  <a:schemeClr val="dk1"/>
                </a:solidFill>
                <a:latin typeface="Arial" panose="020B0604020202020204" pitchFamily="34" charset="0"/>
                <a:cs typeface="Arial" panose="020B0604020202020204" pitchFamily="34" charset="0"/>
                <a:rtl/>
              </a:rPr>
              <a:t>اطلب من بعض المشاركين أن يشاركوا إجاباتهم.</a:t>
            </a:r>
          </a:p>
          <a:p>
            <a:pPr algn="r" rtl="1"/>
            <a:endParaRPr lang="ar-SA" sz="1200" b="0" i="1" u="none" strike="noStrike" kern="1200" baseline="0">
              <a:solidFill>
                <a:schemeClr val="dk1"/>
              </a:solidFill>
              <a:latin typeface="Arial" panose="020B0604020202020204" pitchFamily="34" charset="0"/>
              <a:cs typeface="Arial" panose="020B0604020202020204" pitchFamily="34" charset="0"/>
            </a:endParaRPr>
          </a:p>
          <a:p>
            <a:pPr algn="r" rtl="1"/>
            <a:r>
              <a:rPr lang="ar-SA" sz="1200" b="0" i="0" u="none" strike="noStrike" kern="1200" baseline="0">
                <a:solidFill>
                  <a:schemeClr val="dk1"/>
                </a:solidFill>
                <a:latin typeface="Arial" panose="020B0604020202020204" pitchFamily="34" charset="0"/>
                <a:cs typeface="Arial" panose="020B0604020202020204" pitchFamily="34" charset="0"/>
                <a:rtl/>
              </a:rPr>
              <a:t>إجابات رائعة! حتى تكون لائقًا بدنيًا عليك أن تحرص على اتخاذ خيارات صحية يومية في المجالات الثلاثة المذكورة في التعريف - النشاط البدني والتغذية وتزويد الجسم بالسوائل. يتمتع الشخص اللائق بدنيًا بصحة وعافية جيدة   </a:t>
            </a:r>
          </a:p>
          <a:p>
            <a:pPr algn="r" rtl="1"/>
            <a:endParaRPr lang="ar-SA" sz="1200" b="0" i="0" u="none" strike="noStrike" kern="1200" baseline="0">
              <a:solidFill>
                <a:schemeClr val="dk1"/>
              </a:solidFill>
              <a:latin typeface="Arial" panose="020B0604020202020204" pitchFamily="34" charset="0"/>
              <a:cs typeface="Arial" panose="020B0604020202020204" pitchFamily="34" charset="0"/>
            </a:endParaRPr>
          </a:p>
          <a:p>
            <a:pPr algn="r" rtl="1"/>
            <a:r>
              <a:rPr lang="ar-SA" sz="1200" b="0" i="0" u="none" strike="noStrike" kern="1200" baseline="0">
                <a:solidFill>
                  <a:schemeClr val="dk1"/>
                </a:solidFill>
                <a:latin typeface="Arial" panose="020B0604020202020204" pitchFamily="34" charset="0"/>
                <a:cs typeface="Arial" panose="020B0604020202020204" pitchFamily="34" charset="0"/>
                <a:rtl/>
              </a:rPr>
              <a:t>ويمكن للخيارات الصحية التي تتخذها في هذه المجالات الثلاثة كل يوم أن تساعدك على أن تتمتع بصحة وأداءِ أفضل في رياضتك وعملك وهواياتك وجوانب أخرى من حياتك.</a:t>
            </a:r>
          </a:p>
          <a:p>
            <a:pPr algn="r" rtl="1"/>
            <a:endParaRPr lang="ar-SA" sz="1200" b="0" i="0" u="none" strike="noStrike" kern="1200" baseline="0">
              <a:solidFill>
                <a:schemeClr val="dk1"/>
              </a:solidFill>
              <a:latin typeface="Arial" panose="020B0604020202020204" pitchFamily="34" charset="0"/>
              <a:cs typeface="Arial" panose="020B0604020202020204" pitchFamily="34" charset="0"/>
            </a:endParaRPr>
          </a:p>
          <a:p>
            <a:pPr algn="r" rtl="1"/>
            <a:r>
              <a:rPr lang="ar-SA" sz="1200" b="0" i="0" u="none" strike="noStrike" kern="1200" baseline="0">
                <a:solidFill>
                  <a:schemeClr val="dk1"/>
                </a:solidFill>
                <a:latin typeface="Arial" panose="020B0604020202020204" pitchFamily="34" charset="0"/>
                <a:cs typeface="Arial" panose="020B0604020202020204" pitchFamily="34" charset="0"/>
                <a:rtl/>
              </a:rPr>
              <a:t>إذا كنت تتمتع باللياقة البدنية، فستشعر بالسعادة وستتمتع بكثير من الطاقة لأنك تحظى بجسم قوي وصحي</a:t>
            </a: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11</a:t>
            </a:fld>
            <a:endParaRPr lang="en-US" dirty="0"/>
          </a:p>
        </p:txBody>
      </p:sp>
    </p:spTree>
    <p:extLst>
      <p:ext uri="{BB962C8B-B14F-4D97-AF65-F5344CB8AC3E}">
        <p14:creationId xmlns:p14="http://schemas.microsoft.com/office/powerpoint/2010/main" val="1906762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algn="r" defTabSz="914400" rtl="1" eaLnBrk="1" latinLnBrk="0" hangingPunct="1"/>
            <a:r>
              <a:rPr lang="ar-SA" sz="1200" b="0" i="0" u="none" strike="noStrike" kern="1200" baseline="0">
                <a:solidFill>
                  <a:schemeClr val="dk1"/>
                </a:solidFill>
                <a:latin typeface="Arial" panose="020B0604020202020204" pitchFamily="34" charset="0"/>
                <a:cs typeface="Arial" panose="020B0604020202020204" pitchFamily="34" charset="0"/>
                <a:rtl/>
              </a:rPr>
              <a:t>توجد العديد من الأسباب التي تجعل اللياقة البدنية مهمة! يمكن أن تساعدك اللياقة البدنية على:</a:t>
            </a:r>
          </a:p>
          <a:p>
            <a:pPr marL="171450" indent="-171450" algn="r" defTabSz="914400" rtl="1" eaLnBrk="1" latinLnBrk="0" hangingPunct="1">
              <a:buFont typeface="Ubuntu Light" panose="020B0604020202020204" pitchFamily="34" charset="0"/>
              <a:buChar char="•"/>
            </a:pPr>
            <a:r>
              <a:rPr lang="ar-SA" sz="1200" b="0" i="0" u="none" strike="noStrike" kern="1200" baseline="0">
                <a:solidFill>
                  <a:schemeClr val="dk1"/>
                </a:solidFill>
                <a:latin typeface="Arial" panose="020B0604020202020204" pitchFamily="34" charset="0"/>
                <a:cs typeface="Arial" panose="020B0604020202020204" pitchFamily="34" charset="0"/>
                <a:rtl/>
              </a:rPr>
              <a:t>أن تؤدي أداء أفضل في رياضتك</a:t>
            </a:r>
          </a:p>
          <a:p>
            <a:pPr marL="171450" indent="-171450" algn="r" defTabSz="914400" rtl="1" eaLnBrk="1" latinLnBrk="0" hangingPunct="1">
              <a:buFont typeface="Ubuntu Light" panose="020B0604020202020204" pitchFamily="34" charset="0"/>
              <a:buChar char="•"/>
            </a:pPr>
            <a:r>
              <a:rPr lang="ar-SA" sz="1200" b="0" i="0" u="none" strike="noStrike" kern="1200" baseline="0">
                <a:solidFill>
                  <a:schemeClr val="dk1"/>
                </a:solidFill>
                <a:latin typeface="Arial" panose="020B0604020202020204" pitchFamily="34" charset="0"/>
                <a:cs typeface="Arial" panose="020B0604020202020204" pitchFamily="34" charset="0"/>
                <a:rtl/>
              </a:rPr>
              <a:t>زيادة مستويات الطاقة لديك</a:t>
            </a:r>
          </a:p>
          <a:p>
            <a:pPr marL="171450" indent="-171450" algn="r" defTabSz="914400" rtl="1" eaLnBrk="1" latinLnBrk="0" hangingPunct="1">
              <a:buFont typeface="Ubuntu Light" panose="020B0604020202020204" pitchFamily="34" charset="0"/>
              <a:buChar char="•"/>
            </a:pPr>
            <a:r>
              <a:rPr lang="ar-SA" sz="1200" b="0" i="0" u="none" strike="noStrike" kern="1200" baseline="0">
                <a:solidFill>
                  <a:schemeClr val="dk1"/>
                </a:solidFill>
                <a:latin typeface="Arial" panose="020B0604020202020204" pitchFamily="34" charset="0"/>
                <a:cs typeface="Arial" panose="020B0604020202020204" pitchFamily="34" charset="0"/>
                <a:rtl/>
              </a:rPr>
              <a:t>تشعرك بأنك أكثر سعادة</a:t>
            </a:r>
          </a:p>
          <a:p>
            <a:pPr marL="171450" indent="-171450" algn="r" defTabSz="914400" rtl="1" eaLnBrk="1" latinLnBrk="0" hangingPunct="1">
              <a:buFont typeface="Ubuntu Light" panose="020B0604020202020204" pitchFamily="34" charset="0"/>
              <a:buChar char="•"/>
            </a:pPr>
            <a:r>
              <a:rPr lang="ar-SA" sz="1200" b="0" i="0" u="none" strike="noStrike" kern="1200" baseline="0">
                <a:solidFill>
                  <a:schemeClr val="dk1"/>
                </a:solidFill>
                <a:latin typeface="Arial" panose="020B0604020202020204" pitchFamily="34" charset="0"/>
                <a:cs typeface="Arial" panose="020B0604020202020204" pitchFamily="34" charset="0"/>
                <a:rtl/>
              </a:rPr>
              <a:t>تحسين نوعية نومك</a:t>
            </a:r>
          </a:p>
          <a:p>
            <a:pPr marL="171450" indent="-171450" algn="r" defTabSz="914400" rtl="1" eaLnBrk="1" latinLnBrk="0" hangingPunct="1">
              <a:buFont typeface="Ubuntu Light" panose="020B0604020202020204" pitchFamily="34" charset="0"/>
              <a:buChar char="•"/>
            </a:pPr>
            <a:r>
              <a:rPr lang="ar-SA" sz="1200" b="0" i="0" u="none" strike="noStrike" kern="1200" baseline="0">
                <a:solidFill>
                  <a:schemeClr val="dk1"/>
                </a:solidFill>
                <a:latin typeface="Arial" panose="020B0604020202020204" pitchFamily="34" charset="0"/>
                <a:cs typeface="Arial" panose="020B0604020202020204" pitchFamily="34" charset="0"/>
                <a:rtl/>
              </a:rPr>
              <a:t>وصولك لوزن صحي</a:t>
            </a:r>
          </a:p>
          <a:p>
            <a:pPr marL="171450" indent="-171450" algn="r" defTabSz="914400" rtl="1" eaLnBrk="1" latinLnBrk="0" hangingPunct="1">
              <a:buFont typeface="Ubuntu Light" panose="020B0604020202020204" pitchFamily="34" charset="0"/>
              <a:buChar char="•"/>
            </a:pPr>
            <a:r>
              <a:rPr lang="ar-SA" sz="1200" b="0" i="0" u="none" strike="noStrike" kern="1200" baseline="0">
                <a:solidFill>
                  <a:schemeClr val="dk1"/>
                </a:solidFill>
                <a:latin typeface="Arial" panose="020B0604020202020204" pitchFamily="34" charset="0"/>
                <a:cs typeface="Arial" panose="020B0604020202020204" pitchFamily="34" charset="0"/>
                <a:rtl/>
              </a:rPr>
              <a:t>أن تصبح بصحة جيدة وتطيل من عمرك</a:t>
            </a:r>
          </a:p>
          <a:p>
            <a:pPr marL="171450" indent="-171450" algn="r" defTabSz="914400" rtl="1" eaLnBrk="1" latinLnBrk="0" hangingPunct="1">
              <a:buFont typeface="Ubuntu Light" panose="020B0604020202020204" pitchFamily="34" charset="0"/>
              <a:buChar char="•"/>
            </a:pPr>
            <a:r>
              <a:rPr lang="ar-SA" sz="1200" b="0" i="0" u="none" strike="noStrike" kern="1200" baseline="0">
                <a:solidFill>
                  <a:schemeClr val="dk1"/>
                </a:solidFill>
                <a:latin typeface="Arial" panose="020B0604020202020204" pitchFamily="34" charset="0"/>
                <a:cs typeface="Arial" panose="020B0604020202020204" pitchFamily="34" charset="0"/>
                <a:rtl/>
              </a:rPr>
              <a:t>أن تقلل من مستوى التوتر لديك</a:t>
            </a:r>
          </a:p>
          <a:p>
            <a:pPr rtl="1"/>
            <a:endParaRPr lang="ar-SA" alt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12</a:t>
            </a:fld>
            <a:endParaRPr lang="en-US" dirty="0"/>
          </a:p>
        </p:txBody>
      </p:sp>
    </p:spTree>
    <p:extLst>
      <p:ext uri="{BB962C8B-B14F-4D97-AF65-F5344CB8AC3E}">
        <p14:creationId xmlns:p14="http://schemas.microsoft.com/office/powerpoint/2010/main" val="3983440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r>
              <a:rPr lang="ar-xm" sz="1200" b="0" i="0" u="none" strike="noStrike" kern="1200" baseline="0" dirty="0">
                <a:solidFill>
                  <a:schemeClr val="dk1"/>
                </a:solidFill>
                <a:latin typeface="Arial" panose="020B0604020202020204" pitchFamily="34" charset="0"/>
                <a:cs typeface="Arial" panose="020B0604020202020204" pitchFamily="34" charset="0"/>
                <a:rtl/>
              </a:rPr>
              <a:t>لنتحدث أكثر عن النشاط البدني!</a:t>
            </a:r>
          </a:p>
          <a:p>
            <a:pPr rtl="1"/>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13</a:t>
            </a:fld>
            <a:endParaRPr lang="en-US"/>
          </a:p>
        </p:txBody>
      </p:sp>
    </p:spTree>
    <p:extLst>
      <p:ext uri="{BB962C8B-B14F-4D97-AF65-F5344CB8AC3E}">
        <p14:creationId xmlns:p14="http://schemas.microsoft.com/office/powerpoint/2010/main" val="1917938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indent="0" algn="r" rtl="1">
              <a:lnSpc>
                <a:spcPct val="100000"/>
              </a:lnSpc>
              <a:buNone/>
            </a:pPr>
            <a:r>
              <a:rPr lang="ar-SA" sz="1200" b="1">
                <a:latin typeface="Arial" panose="020B0604020202020204" pitchFamily="34" charset="0"/>
                <a:ea typeface="+mn-lt"/>
                <a:cs typeface="Arial" panose="020B0604020202020204" pitchFamily="34" charset="0"/>
                <a:rtl/>
              </a:rPr>
              <a:t>النشاط البدني </a:t>
            </a:r>
            <a:r>
              <a:rPr lang="ar-SA" sz="1200">
                <a:latin typeface="Arial" panose="020B0604020202020204" pitchFamily="34" charset="0"/>
                <a:ea typeface="+mn-lt"/>
                <a:cs typeface="Arial" panose="020B0604020202020204" pitchFamily="34" charset="0"/>
                <a:rtl/>
              </a:rPr>
              <a:t>هو أي حركة تقوم بها أجسادنا. تنتجه عضلاتنا ويستهلك طاقة.</a:t>
            </a:r>
          </a:p>
          <a:p>
            <a:pPr marL="0" indent="0" algn="r" rtl="1">
              <a:lnSpc>
                <a:spcPct val="100000"/>
              </a:lnSpc>
              <a:buNone/>
            </a:pPr>
            <a:endParaRPr lang="ar-SA" sz="1200">
              <a:latin typeface="Arial" panose="020B0604020202020204" pitchFamily="34" charset="0"/>
              <a:ea typeface="+mn-lt"/>
              <a:cs typeface="Arial" panose="020B0604020202020204" pitchFamily="34" charset="0"/>
            </a:endParaRPr>
          </a:p>
          <a:p>
            <a:pPr marL="0" indent="0" algn="r" rtl="1">
              <a:lnSpc>
                <a:spcPct val="100000"/>
              </a:lnSpc>
              <a:buNone/>
            </a:pPr>
            <a:r>
              <a:rPr lang="ar-SA" sz="1200">
                <a:latin typeface="Arial" panose="020B0604020202020204" pitchFamily="34" charset="0"/>
                <a:ea typeface="+mn-lt"/>
                <a:cs typeface="Arial" panose="020B0604020202020204" pitchFamily="34" charset="0"/>
                <a:rtl/>
              </a:rPr>
              <a:t>يمكن أن يشمل النشاط البدني النشاطات التي تحرك فيها جسمك طوال اليوم مثل شراء البقالة أو المشي في العمل أو العناية بالحديقة.</a:t>
            </a:r>
            <a:endParaRPr lang="ar-SA" sz="105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14</a:t>
            </a:fld>
            <a:endParaRPr lang="en-US"/>
          </a:p>
        </p:txBody>
      </p:sp>
    </p:spTree>
    <p:extLst>
      <p:ext uri="{BB962C8B-B14F-4D97-AF65-F5344CB8AC3E}">
        <p14:creationId xmlns:p14="http://schemas.microsoft.com/office/powerpoint/2010/main" val="1017113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indent="0" algn="r" rtl="1">
              <a:lnSpc>
                <a:spcPct val="100000"/>
              </a:lnSpc>
              <a:buNone/>
            </a:pPr>
            <a:r>
              <a:rPr lang="ar-SA" b="1">
                <a:latin typeface="Arial" panose="020B0604020202020204" pitchFamily="34" charset="0"/>
                <a:ea typeface="+mn-lt"/>
                <a:cs typeface="Arial" panose="020B0604020202020204" pitchFamily="34" charset="0"/>
                <a:rtl/>
              </a:rPr>
              <a:t>التمرين الرياضي </a:t>
            </a:r>
            <a:r>
              <a:rPr lang="ar-SA" b="0">
                <a:latin typeface="Arial" panose="020B0604020202020204" pitchFamily="34" charset="0"/>
                <a:ea typeface="+mn-lt"/>
                <a:cs typeface="Arial" panose="020B0604020202020204" pitchFamily="34" charset="0"/>
                <a:rtl/>
              </a:rPr>
              <a:t>يكون</a:t>
            </a:r>
            <a:r>
              <a:rPr lang="ar-SA">
                <a:latin typeface="Arial" panose="020B0604020202020204" pitchFamily="34" charset="0"/>
                <a:ea typeface="+mn-lt"/>
                <a:cs typeface="Arial" panose="020B0604020202020204" pitchFamily="34" charset="0"/>
                <a:rtl/>
              </a:rPr>
              <a:t> مخططًا ومنظمًا ومتكررًا ويركز على الحفاظ على عنصر أو أكثر من عناصر اللياقة البدنية أو تحسينها.</a:t>
            </a:r>
            <a:endParaRPr lang="ar-SA">
              <a:latin typeface="Arial" panose="020B0604020202020204" pitchFamily="34" charset="0"/>
              <a:cs typeface="Arial" panose="020B0604020202020204" pitchFamily="34" charset="0"/>
            </a:endParaRPr>
          </a:p>
          <a:p>
            <a:pPr algn="r" rtl="1"/>
            <a:r>
              <a:rPr lang="ar-SA">
                <a:latin typeface="Arial" panose="020B0604020202020204" pitchFamily="34" charset="0"/>
                <a:cs typeface="Arial" panose="020B0604020202020204" pitchFamily="34" charset="0"/>
                <a:rtl/>
              </a:rPr>
              <a:t>يمكنك أن تصبح لاعبًا أفضل من خلال الاستمتاع بممارسة النشاط البدني خارج نطاق تمارينك الرياضية. توجد العديد من الطرق التي ستجعلك نشيطًا بدنيًا. يمكن أن تساعدك تمارين معينة على تحسين المهارات اللازمة لتمارس لعبتك الرياضية.</a:t>
            </a:r>
          </a:p>
          <a:p>
            <a:pPr algn="r" rtl="1"/>
            <a:endParaRPr lang="ar-SA">
              <a:latin typeface="Arial" panose="020B0604020202020204" pitchFamily="34" charset="0"/>
              <a:cs typeface="Arial" panose="020B0604020202020204" pitchFamily="34" charset="0"/>
            </a:endParaRPr>
          </a:p>
          <a:p>
            <a:pPr algn="r" rtl="1"/>
            <a:r>
              <a:rPr lang="ar-SA" b="1">
                <a:latin typeface="Arial" panose="020B0604020202020204" pitchFamily="34" charset="0"/>
                <a:cs typeface="Arial" panose="020B0604020202020204" pitchFamily="34" charset="0"/>
                <a:rtl/>
              </a:rPr>
              <a:t>يتكون التمرين الرياضي من أربعة عناصر مختلفة:</a:t>
            </a:r>
          </a:p>
          <a:p>
            <a:pPr algn="r" rtl="1"/>
            <a:r>
              <a:rPr lang="ar-SA">
                <a:latin typeface="Arial" panose="020B0604020202020204" pitchFamily="34" charset="0"/>
                <a:cs typeface="Arial" panose="020B0604020202020204" pitchFamily="34" charset="0"/>
                <a:rtl/>
              </a:rPr>
              <a:t>التحمُّل</a:t>
            </a:r>
          </a:p>
          <a:p>
            <a:pPr algn="r" rtl="1"/>
            <a:r>
              <a:rPr lang="ar-SA">
                <a:latin typeface="Arial" panose="020B0604020202020204" pitchFamily="34" charset="0"/>
                <a:cs typeface="Arial" panose="020B0604020202020204" pitchFamily="34" charset="0"/>
                <a:rtl/>
              </a:rPr>
              <a:t>القوة</a:t>
            </a:r>
          </a:p>
          <a:p>
            <a:pPr algn="r" rtl="1"/>
            <a:r>
              <a:rPr lang="ar-SA">
                <a:latin typeface="Arial" panose="020B0604020202020204" pitchFamily="34" charset="0"/>
                <a:cs typeface="Arial" panose="020B0604020202020204" pitchFamily="34" charset="0"/>
                <a:rtl/>
              </a:rPr>
              <a:t>المرونة</a:t>
            </a:r>
          </a:p>
          <a:p>
            <a:pPr algn="r" rtl="1"/>
            <a:r>
              <a:rPr lang="ar-SA">
                <a:latin typeface="Arial" panose="020B0604020202020204" pitchFamily="34" charset="0"/>
                <a:cs typeface="Arial" panose="020B0604020202020204" pitchFamily="34" charset="0"/>
                <a:rtl/>
              </a:rPr>
              <a:t>التوازن</a:t>
            </a:r>
          </a:p>
          <a:p>
            <a:pPr marL="0" indent="0" algn="r" rtl="1"/>
            <a:endParaRPr lang="ar-SA">
              <a:latin typeface="Arial" panose="020B0604020202020204" pitchFamily="34" charset="0"/>
              <a:cs typeface="Arial" panose="020B0604020202020204" pitchFamily="34" charset="0"/>
            </a:endParaRPr>
          </a:p>
          <a:p>
            <a:pPr algn="r" rtl="1"/>
            <a:r>
              <a:rPr lang="ar-SA">
                <a:latin typeface="Arial" panose="020B0604020202020204" pitchFamily="34" charset="0"/>
                <a:cs typeface="Arial" panose="020B0604020202020204" pitchFamily="34" charset="0"/>
                <a:rtl/>
              </a:rPr>
              <a:t>تؤثر</a:t>
            </a:r>
            <a:r>
              <a:rPr lang="ar-SA" baseline="0">
                <a:latin typeface="Arial" panose="020B0604020202020204" pitchFamily="34" charset="0"/>
                <a:cs typeface="Arial" panose="020B0604020202020204" pitchFamily="34" charset="0"/>
                <a:rtl/>
              </a:rPr>
              <a:t> جميع ا</a:t>
            </a:r>
            <a:r>
              <a:rPr lang="ar-SA">
                <a:latin typeface="Arial" panose="020B0604020202020204" pitchFamily="34" charset="0"/>
                <a:cs typeface="Arial" panose="020B0604020202020204" pitchFamily="34" charset="0"/>
                <a:rtl/>
              </a:rPr>
              <a:t>لتمارين</a:t>
            </a:r>
            <a:r>
              <a:rPr lang="ar-SA" baseline="0">
                <a:latin typeface="Arial" panose="020B0604020202020204" pitchFamily="34" charset="0"/>
                <a:cs typeface="Arial" panose="020B0604020202020204" pitchFamily="34" charset="0"/>
                <a:rtl/>
              </a:rPr>
              <a:t> على الجسم بطرق مختلفة.  ولتبقى بصحة جيدة، ستحتاج إلى دمج هذه الأنواع الأربعة المختلفة من التمارين:  </a:t>
            </a: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15</a:t>
            </a:fld>
            <a:endParaRPr lang="en-US"/>
          </a:p>
        </p:txBody>
      </p:sp>
    </p:spTree>
    <p:extLst>
      <p:ext uri="{BB962C8B-B14F-4D97-AF65-F5344CB8AC3E}">
        <p14:creationId xmlns:p14="http://schemas.microsoft.com/office/powerpoint/2010/main" val="177795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171450" indent="-171450" algn="r" rtl="1">
              <a:buFont typeface="Ubuntu Light" panose="020B0604020202020204" pitchFamily="34" charset="0"/>
              <a:buChar char="•"/>
            </a:pPr>
            <a:r>
              <a:rPr lang="ar-SA" sz="1200" b="0" i="0" u="none" strike="noStrike" kern="1200" baseline="0">
                <a:solidFill>
                  <a:schemeClr val="dk1"/>
                </a:solidFill>
                <a:latin typeface="Arial" panose="020B0604020202020204" pitchFamily="34" charset="0"/>
                <a:cs typeface="Arial" panose="020B0604020202020204" pitchFamily="34" charset="0"/>
                <a:rtl/>
              </a:rPr>
              <a:t>التحمُّل يمثل القدرة على إبقاء جسمك في حالة حركة لفترات طويلة من الزمن. يمكن أن تساعدك تمارين التحمُّل على العدو لمسافات أبعد دون توقف وممارسة التمارين الرياضية لمدة أطول مع فترات راحة أقل.  </a:t>
            </a:r>
          </a:p>
          <a:p>
            <a:pPr marL="171450" indent="-171450" algn="r" rtl="1">
              <a:buFont typeface="Ubuntu Light" panose="020B0604020202020204" pitchFamily="34" charset="0"/>
              <a:buChar char="•"/>
            </a:pPr>
            <a:r>
              <a:rPr lang="ar-SA" sz="1200" b="0" i="0" u="none" strike="noStrike" kern="1200" baseline="0">
                <a:solidFill>
                  <a:schemeClr val="dk1"/>
                </a:solidFill>
                <a:latin typeface="Arial" panose="020B0604020202020204" pitchFamily="34" charset="0"/>
                <a:cs typeface="Arial" panose="020B0604020202020204" pitchFamily="34" charset="0"/>
                <a:rtl/>
              </a:rPr>
              <a:t>الهدف هو ممارسة أحد تمارين التحمُّل لمدة </a:t>
            </a:r>
            <a:r>
              <a:rPr lang="ar-SA" sz="1200" b="0" i="0" u="none" strike="noStrike" kern="1200" baseline="0">
                <a:solidFill>
                  <a:schemeClr val="dk1"/>
                </a:solidFill>
                <a:latin typeface="Arial" panose="020B0604020202020204" pitchFamily="34" charset="0"/>
                <a:cs typeface="Arial" panose="020B0604020202020204" pitchFamily="34" charset="0"/>
                <a:rtl val="0"/>
              </a:rPr>
              <a:t>150</a:t>
            </a:r>
            <a:r>
              <a:rPr lang="ar-SA" sz="1200" b="0" i="0" u="none" strike="noStrike" kern="1200" baseline="0">
                <a:solidFill>
                  <a:schemeClr val="dk1"/>
                </a:solidFill>
                <a:latin typeface="Arial" panose="020B0604020202020204" pitchFamily="34" charset="0"/>
                <a:cs typeface="Arial" panose="020B0604020202020204" pitchFamily="34" charset="0"/>
                <a:rtl/>
              </a:rPr>
              <a:t> دقيقة على الأقل كل أسبوع. أي حوالي </a:t>
            </a:r>
            <a:r>
              <a:rPr lang="ar-SA" sz="1200" b="0" i="0" u="none" strike="noStrike" kern="1200" baseline="0">
                <a:solidFill>
                  <a:schemeClr val="dk1"/>
                </a:solidFill>
                <a:latin typeface="Arial" panose="020B0604020202020204" pitchFamily="34" charset="0"/>
                <a:cs typeface="Arial" panose="020B0604020202020204" pitchFamily="34" charset="0"/>
                <a:rtl val="0"/>
              </a:rPr>
              <a:t>30</a:t>
            </a:r>
            <a:r>
              <a:rPr lang="ar-SA" sz="1200" b="0" i="0" u="none" strike="noStrike" kern="1200" baseline="0">
                <a:solidFill>
                  <a:schemeClr val="dk1"/>
                </a:solidFill>
                <a:latin typeface="Arial" panose="020B0604020202020204" pitchFamily="34" charset="0"/>
                <a:cs typeface="Arial" panose="020B0604020202020204" pitchFamily="34" charset="0"/>
                <a:rtl/>
              </a:rPr>
              <a:t> دقيقة كل يوم في </a:t>
            </a:r>
            <a:r>
              <a:rPr lang="ar-SA" sz="1200" b="0" i="0" u="none" strike="noStrike" kern="1200" baseline="0">
                <a:solidFill>
                  <a:schemeClr val="dk1"/>
                </a:solidFill>
                <a:latin typeface="Arial" panose="020B0604020202020204" pitchFamily="34" charset="0"/>
                <a:cs typeface="Arial" panose="020B0604020202020204" pitchFamily="34" charset="0"/>
                <a:rtl val="0"/>
              </a:rPr>
              <a:t>5</a:t>
            </a:r>
            <a:r>
              <a:rPr lang="ar-SA" sz="1200" b="0" i="0" u="none" strike="noStrike" kern="1200" baseline="0">
                <a:solidFill>
                  <a:schemeClr val="dk1"/>
                </a:solidFill>
                <a:latin typeface="Arial" panose="020B0604020202020204" pitchFamily="34" charset="0"/>
                <a:cs typeface="Arial" panose="020B0604020202020204" pitchFamily="34" charset="0"/>
                <a:rtl/>
              </a:rPr>
              <a:t> أيام من الأسبوع</a:t>
            </a:r>
          </a:p>
          <a:p>
            <a:pPr algn="r" rtl="1"/>
            <a:endParaRPr lang="ar-SA" sz="1200" b="0" i="0" u="none" strike="noStrike" kern="1200" baseline="0">
              <a:solidFill>
                <a:schemeClr val="dk1"/>
              </a:solidFill>
              <a:latin typeface="Arial" panose="020B0604020202020204" pitchFamily="34" charset="0"/>
              <a:cs typeface="Arial" panose="020B0604020202020204" pitchFamily="34" charset="0"/>
            </a:endParaRPr>
          </a:p>
          <a:p>
            <a:pPr algn="r" rtl="1"/>
            <a:endParaRPr lang="ar-SA" sz="1200" b="0" i="0" u="none" strike="noStrike" kern="1200" baseline="0">
              <a:solidFill>
                <a:schemeClr val="dk1"/>
              </a:solidFill>
              <a:latin typeface="Arial" panose="020B0604020202020204" pitchFamily="34" charset="0"/>
              <a:cs typeface="Arial" panose="020B0604020202020204" pitchFamily="34" charset="0"/>
            </a:endParaRPr>
          </a:p>
          <a:p>
            <a:pPr algn="r" rtl="1"/>
            <a:r>
              <a:rPr lang="ar-SA" sz="1200" b="1" i="0" u="none" strike="noStrike" kern="1200" baseline="0">
                <a:solidFill>
                  <a:srgbClr val="316355"/>
                </a:solidFill>
                <a:latin typeface="Arial" panose="020B0604020202020204" pitchFamily="34" charset="0"/>
                <a:cs typeface="Arial" panose="020B0604020202020204" pitchFamily="34" charset="0"/>
                <a:rtl/>
              </a:rPr>
              <a:t>سؤال:</a:t>
            </a:r>
          </a:p>
          <a:p>
            <a:pPr algn="r" rtl="1"/>
            <a:r>
              <a:rPr lang="ar-SA" sz="1200" b="0" i="0" u="none" strike="noStrike" kern="1200" baseline="0">
                <a:solidFill>
                  <a:schemeClr val="dk1"/>
                </a:solidFill>
                <a:latin typeface="Arial" panose="020B0604020202020204" pitchFamily="34" charset="0"/>
                <a:cs typeface="Arial" panose="020B0604020202020204" pitchFamily="34" charset="0"/>
                <a:rtl/>
              </a:rPr>
              <a:t>ما هي بعض الأمثلة على تمارين التحمُّل؟ اكتب إجاباتك في كتاب التمارين.</a:t>
            </a:r>
          </a:p>
          <a:p>
            <a:pPr algn="r" rtl="1"/>
            <a:endParaRPr lang="ar-SA" sz="1200" b="0" i="0" u="none" strike="noStrike" kern="1200" baseline="0">
              <a:solidFill>
                <a:schemeClr val="dk1"/>
              </a:solidFill>
              <a:latin typeface="Arial" panose="020B0604020202020204" pitchFamily="34" charset="0"/>
              <a:cs typeface="Arial" panose="020B0604020202020204" pitchFamily="34" charset="0"/>
            </a:endParaRPr>
          </a:p>
          <a:p>
            <a:pPr algn="r" rtl="1"/>
            <a:r>
              <a:rPr lang="ar-SA" sz="1200" b="1" i="1" u="none" strike="noStrike" kern="1200" baseline="0">
                <a:solidFill>
                  <a:schemeClr val="dk1"/>
                </a:solidFill>
                <a:latin typeface="Arial" panose="020B0604020202020204" pitchFamily="34" charset="0"/>
                <a:cs typeface="Arial" panose="020B0604020202020204" pitchFamily="34" charset="0"/>
                <a:rtl/>
              </a:rPr>
              <a:t>اطلب من بعض المشاركين مشاركة إجاباتهم وانتقل إلى الشريحة التالية.</a:t>
            </a:r>
          </a:p>
          <a:p>
            <a:pPr algn="r" rtl="1"/>
            <a:endParaRPr lang="ar-SA" sz="1200" b="1" i="1" u="none" strike="noStrike" kern="1200" baseline="0">
              <a:solidFill>
                <a:schemeClr val="dk1"/>
              </a:solidFill>
              <a:latin typeface="Arial" panose="020B0604020202020204" pitchFamily="34" charset="0"/>
              <a:cs typeface="Arial" panose="020B0604020202020204" pitchFamily="34" charset="0"/>
            </a:endParaRPr>
          </a:p>
          <a:p>
            <a:pPr algn="r" rtl="1"/>
            <a:endParaRPr lang="ar-SA">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16</a:t>
            </a:fld>
            <a:endParaRPr lang="en-US"/>
          </a:p>
        </p:txBody>
      </p:sp>
    </p:spTree>
    <p:extLst>
      <p:ext uri="{BB962C8B-B14F-4D97-AF65-F5344CB8AC3E}">
        <p14:creationId xmlns:p14="http://schemas.microsoft.com/office/powerpoint/2010/main" val="39483785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914400" rtl="1" eaLnBrk="1" fontAlgn="auto" latinLnBrk="0" hangingPunct="1">
              <a:lnSpc>
                <a:spcPct val="100000"/>
              </a:lnSpc>
              <a:spcBef>
                <a:spcPts val="0"/>
              </a:spcBef>
              <a:spcAft>
                <a:spcPts val="0"/>
              </a:spcAft>
              <a:buClrTx/>
              <a:buSzTx/>
              <a:buFont typeface="Ubuntu Light" panose="020B0604020202020204" pitchFamily="34" charset="0"/>
              <a:buNone/>
              <a:tabLst/>
              <a:defRPr/>
            </a:pPr>
            <a:r>
              <a:rPr lang="ar-SA" sz="1200" b="0" i="0" u="none" strike="noStrike" kern="1200" baseline="0">
                <a:solidFill>
                  <a:schemeClr val="dk1"/>
                </a:solidFill>
                <a:latin typeface="Arial" panose="020B0604020202020204" pitchFamily="34" charset="0"/>
                <a:cs typeface="Arial" panose="020B0604020202020204" pitchFamily="34" charset="0"/>
                <a:rtl/>
              </a:rPr>
              <a:t>إليك بعض أمثلة تمارين التحمُّل!</a:t>
            </a:r>
          </a:p>
          <a:p>
            <a:pPr marL="0" indent="0" algn="r" rtl="1">
              <a:buFont typeface="Ubuntu Light" panose="020B0604020202020204" pitchFamily="34" charset="0"/>
              <a:buNone/>
            </a:pPr>
            <a:endParaRPr lang="ar-SA">
              <a:latin typeface="Arial" panose="020B0604020202020204" pitchFamily="34" charset="0"/>
              <a:cs typeface="Arial" panose="020B0604020202020204" pitchFamily="34" charset="0"/>
            </a:endParaRPr>
          </a:p>
          <a:p>
            <a:pPr marL="342900" indent="-342900" algn="r" rtl="1">
              <a:buFont typeface="Ubuntu Light" panose="020B0604020202020204" pitchFamily="34" charset="0"/>
              <a:buChar char="•"/>
            </a:pPr>
            <a:r>
              <a:rPr lang="ar-SA">
                <a:latin typeface="Arial" panose="020B0604020202020204" pitchFamily="34" charset="0"/>
                <a:cs typeface="Arial" panose="020B0604020202020204" pitchFamily="34" charset="0"/>
                <a:rtl/>
              </a:rPr>
              <a:t>إن تمارين التَحمُّل</a:t>
            </a:r>
            <a:r>
              <a:rPr lang="ar-SA" baseline="0">
                <a:latin typeface="Arial" panose="020B0604020202020204" pitchFamily="34" charset="0"/>
                <a:cs typeface="Arial" panose="020B0604020202020204" pitchFamily="34" charset="0"/>
                <a:rtl/>
              </a:rPr>
              <a:t> عبارة عن </a:t>
            </a:r>
            <a:r>
              <a:rPr lang="ar-SA">
                <a:latin typeface="Arial" panose="020B0604020202020204" pitchFamily="34" charset="0"/>
                <a:cs typeface="Arial" panose="020B0604020202020204" pitchFamily="34" charset="0"/>
                <a:rtl/>
              </a:rPr>
              <a:t>حركات إيقاعية مستمرة مثل ركوب الدراجة والعدو والسباحة.</a:t>
            </a:r>
          </a:p>
          <a:p>
            <a:pPr marL="342900" indent="-342900" algn="r" rtl="1">
              <a:buFont typeface="Ubuntu Light" panose="020B0604020202020204" pitchFamily="34" charset="0"/>
              <a:buChar char="•"/>
            </a:pPr>
            <a:r>
              <a:rPr lang="ar-SA">
                <a:latin typeface="Arial" panose="020B0604020202020204" pitchFamily="34" charset="0"/>
                <a:cs typeface="Arial" panose="020B0604020202020204" pitchFamily="34" charset="0"/>
                <a:rtl/>
              </a:rPr>
              <a:t>تدرب تمارين التحمُّل</a:t>
            </a:r>
            <a:r>
              <a:rPr lang="ar-SA" baseline="0">
                <a:latin typeface="Arial" panose="020B0604020202020204" pitchFamily="34" charset="0"/>
                <a:cs typeface="Arial" panose="020B0604020202020204" pitchFamily="34" charset="0"/>
                <a:rtl/>
              </a:rPr>
              <a:t> </a:t>
            </a:r>
            <a:r>
              <a:rPr lang="ar-SA">
                <a:latin typeface="Arial" panose="020B0604020202020204" pitchFamily="34" charset="0"/>
                <a:cs typeface="Arial" panose="020B0604020202020204" pitchFamily="34" charset="0"/>
                <a:rtl/>
              </a:rPr>
              <a:t>القلب والرئتين على ضخ الدم بشكل أفضل لتوصيل المزيد من الأكسجين إلى العضلات.</a:t>
            </a:r>
          </a:p>
          <a:p>
            <a:pPr marL="342900" indent="-342900" algn="r" rtl="1">
              <a:buFont typeface="Ubuntu Light" panose="020B0604020202020204" pitchFamily="34" charset="0"/>
              <a:buChar char="•"/>
            </a:pPr>
            <a:r>
              <a:rPr lang="ar-SA">
                <a:latin typeface="Arial" panose="020B0604020202020204" pitchFamily="34" charset="0"/>
                <a:cs typeface="Arial" panose="020B0604020202020204" pitchFamily="34" charset="0"/>
                <a:rtl/>
              </a:rPr>
              <a:t>تساعد تمارين التحمُّل أيضًا على النوم بسهولة وخفض ضغط الدم</a:t>
            </a:r>
          </a:p>
          <a:p>
            <a:pPr marL="0" indent="0" algn="r" rtl="1">
              <a:buFont typeface="Ubuntu Light" panose="020B0604020202020204" pitchFamily="34" charset="0"/>
              <a:buNone/>
            </a:pPr>
            <a:endParaRPr lang="ar-SA">
              <a:latin typeface="Arial" panose="020B0604020202020204" pitchFamily="34" charset="0"/>
              <a:cs typeface="Arial" panose="020B0604020202020204" pitchFamily="34" charset="0"/>
            </a:endParaRPr>
          </a:p>
          <a:p>
            <a:pPr marL="0" indent="0" algn="r" rtl="1">
              <a:buFont typeface="Ubuntu Light" panose="020B0604020202020204" pitchFamily="34" charset="0"/>
              <a:buNone/>
            </a:pPr>
            <a:endParaRPr lang="ar-SA">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17</a:t>
            </a:fld>
            <a:endParaRPr lang="en-US"/>
          </a:p>
        </p:txBody>
      </p:sp>
    </p:spTree>
    <p:extLst>
      <p:ext uri="{BB962C8B-B14F-4D97-AF65-F5344CB8AC3E}">
        <p14:creationId xmlns:p14="http://schemas.microsoft.com/office/powerpoint/2010/main" val="3750021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A" sz="1200" b="0" i="0" u="none" strike="noStrike" kern="1200" baseline="0">
                <a:solidFill>
                  <a:schemeClr val="dk1"/>
                </a:solidFill>
                <a:latin typeface="Arial" panose="020B0604020202020204" pitchFamily="34" charset="0"/>
                <a:cs typeface="Arial" panose="020B0604020202020204" pitchFamily="34" charset="0"/>
                <a:rtl/>
              </a:rPr>
              <a:t>القوة هي قدرة الجسم على أداء العمل. </a:t>
            </a:r>
          </a:p>
          <a:p>
            <a:pPr algn="r" rtl="1"/>
            <a:endParaRPr lang="ar-SA" sz="1200" b="0" i="0" u="none" strike="noStrike" kern="1200" baseline="0">
              <a:solidFill>
                <a:schemeClr val="dk1"/>
              </a:solidFill>
              <a:latin typeface="Arial" panose="020B0604020202020204" pitchFamily="34" charset="0"/>
              <a:cs typeface="Arial" panose="020B0604020202020204" pitchFamily="34" charset="0"/>
            </a:endParaRPr>
          </a:p>
          <a:p>
            <a:pPr algn="r" rtl="1"/>
            <a:r>
              <a:rPr lang="ar-SA" sz="1200" b="0" i="0" u="none" strike="noStrike" kern="1200" baseline="0">
                <a:solidFill>
                  <a:schemeClr val="dk1"/>
                </a:solidFill>
                <a:latin typeface="Arial" panose="020B0604020202020204" pitchFamily="34" charset="0"/>
                <a:cs typeface="Arial" panose="020B0604020202020204" pitchFamily="34" charset="0"/>
                <a:rtl/>
              </a:rPr>
              <a:t>حاول ممارسة تمارين القوة في يومين إلى ثلاثة أيام من كل أسبوع لمدة تصل إلى </a:t>
            </a:r>
            <a:r>
              <a:rPr lang="ar-SA" sz="1200" b="0" i="0" u="none" strike="noStrike" kern="1200" baseline="0">
                <a:solidFill>
                  <a:schemeClr val="dk1"/>
                </a:solidFill>
                <a:latin typeface="Arial" panose="020B0604020202020204" pitchFamily="34" charset="0"/>
                <a:cs typeface="Arial" panose="020B0604020202020204" pitchFamily="34" charset="0"/>
                <a:rtl val="0"/>
              </a:rPr>
              <a:t>30</a:t>
            </a:r>
            <a:r>
              <a:rPr lang="ar-SA" sz="1200" b="0" i="0" u="none" strike="noStrike" kern="1200" baseline="0">
                <a:solidFill>
                  <a:schemeClr val="dk1"/>
                </a:solidFill>
                <a:latin typeface="Arial" panose="020B0604020202020204" pitchFamily="34" charset="0"/>
                <a:cs typeface="Arial" panose="020B0604020202020204" pitchFamily="34" charset="0"/>
                <a:rtl/>
              </a:rPr>
              <a:t> دقيقة</a:t>
            </a:r>
          </a:p>
          <a:p>
            <a:pPr algn="r" rtl="1"/>
            <a:endParaRPr lang="ar-SA" sz="1200" b="0" i="0" u="none" strike="noStrike" kern="1200" baseline="0">
              <a:solidFill>
                <a:schemeClr val="dk1"/>
              </a:solidFill>
              <a:latin typeface="Arial" panose="020B0604020202020204" pitchFamily="34" charset="0"/>
              <a:cs typeface="Arial" panose="020B0604020202020204" pitchFamily="34" charset="0"/>
            </a:endParaRPr>
          </a:p>
          <a:p>
            <a:pPr algn="r" rtl="1"/>
            <a:r>
              <a:rPr lang="ar-SA" sz="1200" b="1" i="0" u="none" strike="noStrike" kern="1200" baseline="0">
                <a:solidFill>
                  <a:srgbClr val="316355"/>
                </a:solidFill>
                <a:latin typeface="Arial" panose="020B0604020202020204" pitchFamily="34" charset="0"/>
                <a:cs typeface="Arial" panose="020B0604020202020204" pitchFamily="34" charset="0"/>
                <a:rtl/>
              </a:rPr>
              <a:t>سؤال:</a:t>
            </a:r>
          </a:p>
          <a:p>
            <a:pPr algn="r" rtl="1"/>
            <a:r>
              <a:rPr lang="ar-SA" sz="1200" b="0" i="0" u="none" strike="noStrike" kern="1200" baseline="0">
                <a:solidFill>
                  <a:schemeClr val="dk1"/>
                </a:solidFill>
                <a:latin typeface="Arial" panose="020B0604020202020204" pitchFamily="34" charset="0"/>
                <a:cs typeface="Arial" panose="020B0604020202020204" pitchFamily="34" charset="0"/>
                <a:rtl/>
              </a:rPr>
              <a:t>ما هي بعض الأمثلة على تمارين القوة؟ اكتب إجاباتك في كتاب التمارين.</a:t>
            </a:r>
          </a:p>
          <a:p>
            <a:pPr algn="r" rtl="1"/>
            <a:endParaRPr lang="ar-SA" sz="1200" b="1" i="1" u="none" strike="noStrike" kern="1200" baseline="0">
              <a:solidFill>
                <a:schemeClr val="dk1"/>
              </a:solidFill>
              <a:latin typeface="Arial" panose="020B0604020202020204" pitchFamily="34" charset="0"/>
              <a:cs typeface="Arial" panose="020B0604020202020204" pitchFamily="34" charset="0"/>
            </a:endParaRPr>
          </a:p>
          <a:p>
            <a:pPr algn="r" rtl="1"/>
            <a:r>
              <a:rPr lang="ar-SA" sz="1200" b="1" i="1" u="none" strike="noStrike" kern="1200" baseline="0">
                <a:solidFill>
                  <a:schemeClr val="dk1"/>
                </a:solidFill>
                <a:latin typeface="Arial" panose="020B0604020202020204" pitchFamily="34" charset="0"/>
                <a:cs typeface="Arial" panose="020B0604020202020204" pitchFamily="34" charset="0"/>
                <a:rtl/>
              </a:rPr>
              <a:t>اطلب من بعض المشاركين مشاركة إجاباتهم وانتقل إلى الشريحة التالية.</a:t>
            </a:r>
          </a:p>
          <a:p>
            <a:pPr algn="r" rtl="1"/>
            <a:endParaRPr lang="ar-SA" sz="1200" b="1" i="1" u="none" strike="noStrike" kern="1200" baseline="0">
              <a:solidFill>
                <a:schemeClr val="dk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18</a:t>
            </a:fld>
            <a:endParaRPr lang="en-US"/>
          </a:p>
        </p:txBody>
      </p:sp>
    </p:spTree>
    <p:extLst>
      <p:ext uri="{BB962C8B-B14F-4D97-AF65-F5344CB8AC3E}">
        <p14:creationId xmlns:p14="http://schemas.microsoft.com/office/powerpoint/2010/main" val="4168479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171450" indent="-171450" algn="r" rtl="1">
              <a:buFont typeface="Ubuntu Light" panose="020B0604020202020204" pitchFamily="34" charset="0"/>
              <a:buChar char="•"/>
            </a:pPr>
            <a:r>
              <a:rPr lang="ar-SA" sz="1200" b="0" i="0" u="none" strike="noStrike" kern="1200" baseline="0">
                <a:solidFill>
                  <a:schemeClr val="dk1"/>
                </a:solidFill>
                <a:latin typeface="Arial" panose="020B0604020202020204" pitchFamily="34" charset="0"/>
                <a:cs typeface="Arial" panose="020B0604020202020204" pitchFamily="34" charset="0"/>
                <a:rtl/>
              </a:rPr>
              <a:t>لا تزيد تمارين القوة من قوة عضلاتك فحسب، ولكنها تزيد من قوة عظامك أيضًا.</a:t>
            </a:r>
          </a:p>
          <a:p>
            <a:pPr marL="171450" indent="-171450" algn="r" rtl="1">
              <a:buFont typeface="Ubuntu Light" panose="020B0604020202020204" pitchFamily="34" charset="0"/>
              <a:buChar char="•"/>
            </a:pPr>
            <a:r>
              <a:rPr lang="ar-SA" sz="1200" b="0" i="0" u="none" strike="noStrike" kern="1200" baseline="0">
                <a:solidFill>
                  <a:schemeClr val="dk1"/>
                </a:solidFill>
                <a:latin typeface="Arial" panose="020B0604020202020204" pitchFamily="34" charset="0"/>
                <a:cs typeface="Arial" panose="020B0604020202020204" pitchFamily="34" charset="0"/>
                <a:rtl/>
              </a:rPr>
              <a:t>يمكن ممارسة تمارين القوة في أي مكان. إن أفضل طريقة لتصبح قويًا هي ممارسة تمارين القوة في يومين إلى ثلاثة أيام من كل أسبوع.</a:t>
            </a:r>
          </a:p>
          <a:p>
            <a:pPr marL="0" indent="0" algn="r" rtl="1">
              <a:buFont typeface="Ubuntu Light" panose="020B0604020202020204" pitchFamily="34" charset="0"/>
              <a:buNone/>
            </a:pPr>
            <a:endParaRPr lang="ar-SA" sz="1200" b="0" i="0" u="none" strike="noStrike" kern="1200" baseline="0">
              <a:solidFill>
                <a:schemeClr val="dk1"/>
              </a:solidFill>
              <a:latin typeface="Arial" panose="020B0604020202020204" pitchFamily="34" charset="0"/>
              <a:cs typeface="Arial" panose="020B0604020202020204" pitchFamily="34" charset="0"/>
            </a:endParaRPr>
          </a:p>
          <a:p>
            <a:pPr marL="0" indent="0" algn="r" rtl="1">
              <a:buFont typeface="Ubuntu Light" panose="020B0604020202020204" pitchFamily="34" charset="0"/>
              <a:buNone/>
            </a:pPr>
            <a:r>
              <a:rPr lang="ar-SA" sz="1200" b="0" i="0" u="none" strike="noStrike" kern="1200" baseline="0">
                <a:solidFill>
                  <a:schemeClr val="dk1"/>
                </a:solidFill>
                <a:latin typeface="Arial" panose="020B0604020202020204" pitchFamily="34" charset="0"/>
                <a:cs typeface="Arial" panose="020B0604020202020204" pitchFamily="34" charset="0"/>
                <a:rtl/>
              </a:rPr>
              <a:t>تذكر - إذا كنت تستخدم أوزانًا أو معدات، فتأكد من أنك تستخدمها تحت إشراف أحد المتخصصين المؤهلين</a:t>
            </a: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19</a:t>
            </a:fld>
            <a:endParaRPr lang="en-US"/>
          </a:p>
        </p:txBody>
      </p:sp>
    </p:spTree>
    <p:extLst>
      <p:ext uri="{BB962C8B-B14F-4D97-AF65-F5344CB8AC3E}">
        <p14:creationId xmlns:p14="http://schemas.microsoft.com/office/powerpoint/2010/main" val="2464382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2</a:t>
            </a:fld>
            <a:endParaRPr lang="en-US" dirty="0"/>
          </a:p>
        </p:txBody>
      </p:sp>
    </p:spTree>
    <p:extLst>
      <p:ext uri="{BB962C8B-B14F-4D97-AF65-F5344CB8AC3E}">
        <p14:creationId xmlns:p14="http://schemas.microsoft.com/office/powerpoint/2010/main" val="7481756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indent="0" algn="r" rtl="1">
              <a:buFont typeface="Ubuntu Light" panose="020B0604020202020204" pitchFamily="34" charset="0"/>
              <a:buNone/>
            </a:pPr>
            <a:r>
              <a:rPr lang="ar-SA" sz="1200" b="0" i="0" u="none" strike="noStrike" kern="1200" baseline="0">
                <a:solidFill>
                  <a:schemeClr val="dk1"/>
                </a:solidFill>
                <a:latin typeface="Arial" panose="020B0604020202020204" pitchFamily="34" charset="0"/>
                <a:cs typeface="Arial" panose="020B0604020202020204" pitchFamily="34" charset="0"/>
                <a:rtl/>
              </a:rPr>
              <a:t>المرونة هي القدرة على تحريك الجسم بسهولة في جميع الاتجاهات</a:t>
            </a:r>
          </a:p>
          <a:p>
            <a:pPr marL="0" indent="0" algn="r" rtl="1">
              <a:buFont typeface="Ubuntu Light" panose="020B0604020202020204" pitchFamily="34" charset="0"/>
              <a:buNone/>
            </a:pPr>
            <a:endParaRPr lang="ar-SA" sz="1200" b="0" i="0" u="none" strike="noStrike" kern="1200" baseline="0">
              <a:solidFill>
                <a:schemeClr val="dk1"/>
              </a:solidFill>
              <a:latin typeface="Arial" panose="020B0604020202020204" pitchFamily="34" charset="0"/>
              <a:cs typeface="Arial" panose="020B0604020202020204" pitchFamily="34" charset="0"/>
            </a:endParaRPr>
          </a:p>
          <a:p>
            <a:pPr marL="0" indent="0" algn="r" rtl="1">
              <a:buFont typeface="Ubuntu Light" panose="020B0604020202020204" pitchFamily="34" charset="0"/>
              <a:buNone/>
            </a:pPr>
            <a:r>
              <a:rPr lang="ar-SA" sz="1200" b="0" i="0" u="none" strike="noStrike" kern="1200" baseline="0">
                <a:solidFill>
                  <a:schemeClr val="dk1"/>
                </a:solidFill>
                <a:latin typeface="Arial" panose="020B0604020202020204" pitchFamily="34" charset="0"/>
                <a:cs typeface="Arial" panose="020B0604020202020204" pitchFamily="34" charset="0"/>
                <a:rtl/>
              </a:rPr>
              <a:t>أفضل طريقة لتحقيق المرونة هي ممارسة تمارين الإطالة!</a:t>
            </a:r>
          </a:p>
          <a:p>
            <a:pPr marL="171450" indent="-171450" algn="r" rtl="1">
              <a:buFont typeface="Ubuntu Light" panose="020B0604020202020204" pitchFamily="34" charset="0"/>
              <a:buChar char="•"/>
            </a:pPr>
            <a:r>
              <a:rPr lang="ar-SA" sz="1200" b="0" i="0" u="none" strike="noStrike" kern="1200" baseline="0">
                <a:solidFill>
                  <a:schemeClr val="dk1"/>
                </a:solidFill>
                <a:latin typeface="Arial" panose="020B0604020202020204" pitchFamily="34" charset="0"/>
                <a:cs typeface="Arial" panose="020B0604020202020204" pitchFamily="34" charset="0"/>
                <a:rtl/>
              </a:rPr>
              <a:t>قبل جلسة التمرين أو الرياضة أو المنافسة وبعدها</a:t>
            </a:r>
          </a:p>
          <a:p>
            <a:pPr marL="171450" indent="-171450" algn="r" rtl="1">
              <a:buFont typeface="Ubuntu Light" panose="020B0604020202020204" pitchFamily="34" charset="0"/>
              <a:buChar char="•"/>
            </a:pPr>
            <a:r>
              <a:rPr lang="ar-SA" sz="1200" b="0" i="0" u="none" strike="noStrike" kern="1200" baseline="0">
                <a:solidFill>
                  <a:schemeClr val="dk1"/>
                </a:solidFill>
                <a:latin typeface="Arial" panose="020B0604020202020204" pitchFamily="34" charset="0"/>
                <a:cs typeface="Arial" panose="020B0604020202020204" pitchFamily="34" charset="0"/>
                <a:rtl/>
              </a:rPr>
              <a:t>كل يوم</a:t>
            </a:r>
          </a:p>
          <a:p>
            <a:pPr marL="0" indent="0" algn="r" rtl="1">
              <a:buFont typeface="Ubuntu Light" panose="020B0604020202020204" pitchFamily="34" charset="0"/>
              <a:buNone/>
            </a:pPr>
            <a:endParaRPr lang="ar-SA" sz="1200" b="0" i="0" u="none" strike="noStrike" kern="1200" baseline="0">
              <a:solidFill>
                <a:schemeClr val="dk1"/>
              </a:solidFill>
              <a:latin typeface="Arial" panose="020B0604020202020204" pitchFamily="34" charset="0"/>
              <a:cs typeface="Arial" panose="020B0604020202020204" pitchFamily="34" charset="0"/>
            </a:endParaRPr>
          </a:p>
          <a:p>
            <a:pPr marL="0" indent="0" algn="r" rtl="1">
              <a:buFont typeface="Ubuntu Light" panose="020B0604020202020204" pitchFamily="34" charset="0"/>
              <a:buNone/>
            </a:pPr>
            <a:r>
              <a:rPr lang="ar-SA" sz="1200" b="0" i="0" u="none" strike="noStrike" kern="1200" baseline="0">
                <a:solidFill>
                  <a:schemeClr val="dk1"/>
                </a:solidFill>
                <a:latin typeface="Arial" panose="020B0604020202020204" pitchFamily="34" charset="0"/>
                <a:cs typeface="Arial" panose="020B0604020202020204" pitchFamily="34" charset="0"/>
                <a:rtl/>
              </a:rPr>
              <a:t>تجعل المرونة ممارسة المهارات الرياضية أمرًا أكثر سهولة كما تساعد على الحدِّ من إصابات العضلات والمفاصل! </a:t>
            </a:r>
          </a:p>
          <a:p>
            <a:pPr algn="r" rtl="1"/>
            <a:endParaRPr lang="ar-SA" sz="1200" b="0" i="0" u="none" strike="noStrike" kern="1200" baseline="0">
              <a:solidFill>
                <a:schemeClr val="dk1"/>
              </a:solidFill>
              <a:latin typeface="Arial" panose="020B0604020202020204" pitchFamily="34" charset="0"/>
              <a:cs typeface="Arial" panose="020B0604020202020204" pitchFamily="34" charset="0"/>
            </a:endParaRPr>
          </a:p>
          <a:p>
            <a:pPr algn="r" rtl="1"/>
            <a:r>
              <a:rPr lang="ar-SA" sz="1200" b="1" i="0" u="none" strike="noStrike" kern="1200" baseline="0">
                <a:solidFill>
                  <a:srgbClr val="316355"/>
                </a:solidFill>
                <a:latin typeface="Arial" panose="020B0604020202020204" pitchFamily="34" charset="0"/>
                <a:cs typeface="Arial" panose="020B0604020202020204" pitchFamily="34" charset="0"/>
                <a:rtl/>
              </a:rPr>
              <a:t>سؤال:</a:t>
            </a:r>
          </a:p>
          <a:p>
            <a:pPr marL="0" marR="0" lvl="0" indent="0" algn="r" defTabSz="914400" rtl="1" eaLnBrk="1" fontAlgn="auto" latinLnBrk="0" hangingPunct="1">
              <a:lnSpc>
                <a:spcPct val="100000"/>
              </a:lnSpc>
              <a:spcBef>
                <a:spcPts val="0"/>
              </a:spcBef>
              <a:spcAft>
                <a:spcPts val="0"/>
              </a:spcAft>
              <a:buClrTx/>
              <a:buSzTx/>
              <a:buFontTx/>
              <a:buNone/>
              <a:tabLst/>
              <a:defRPr/>
            </a:pPr>
            <a:r>
              <a:rPr lang="ar-SA" sz="1200" b="0" i="0" u="none" strike="noStrike" kern="1200" baseline="0">
                <a:solidFill>
                  <a:schemeClr val="dk1"/>
                </a:solidFill>
                <a:latin typeface="Arial" panose="020B0604020202020204" pitchFamily="34" charset="0"/>
                <a:cs typeface="Arial" panose="020B0604020202020204" pitchFamily="34" charset="0"/>
                <a:rtl/>
              </a:rPr>
              <a:t>ما هي بعض أمثلة تمارين المرونة؟ فكر في أجزاء جسمك التي تستخدمها في رياضتك. اكتب إجاباتك في كتاب التمارين.</a:t>
            </a:r>
          </a:p>
          <a:p>
            <a:pPr algn="r" rtl="1"/>
            <a:endParaRPr lang="ar-SA" sz="1200" b="0" i="0" u="none" strike="noStrike" kern="1200" baseline="0">
              <a:solidFill>
                <a:schemeClr val="dk1"/>
              </a:solidFill>
              <a:latin typeface="Arial" panose="020B0604020202020204" pitchFamily="34" charset="0"/>
              <a:cs typeface="Arial" panose="020B0604020202020204" pitchFamily="34" charset="0"/>
            </a:endParaRPr>
          </a:p>
          <a:p>
            <a:pPr algn="r" rtl="1"/>
            <a:r>
              <a:rPr lang="ar-SA" sz="1200" b="1" i="1" u="none" strike="noStrike" kern="1200" baseline="0">
                <a:solidFill>
                  <a:schemeClr val="dk1"/>
                </a:solidFill>
                <a:latin typeface="Arial" panose="020B0604020202020204" pitchFamily="34" charset="0"/>
                <a:cs typeface="Arial" panose="020B0604020202020204" pitchFamily="34" charset="0"/>
                <a:rtl/>
              </a:rPr>
              <a:t>اطلب من بعض المشاركين مشاركة إجاباتهم وانتقل إلى الشريحة التالية.</a:t>
            </a: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20</a:t>
            </a:fld>
            <a:endParaRPr lang="en-US"/>
          </a:p>
        </p:txBody>
      </p:sp>
    </p:spTree>
    <p:extLst>
      <p:ext uri="{BB962C8B-B14F-4D97-AF65-F5344CB8AC3E}">
        <p14:creationId xmlns:p14="http://schemas.microsoft.com/office/powerpoint/2010/main" val="10157789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a:latin typeface="Arial" panose="020B0604020202020204" pitchFamily="34" charset="0"/>
                <a:cs typeface="Arial" panose="020B0604020202020204" pitchFamily="34" charset="0"/>
                <a:rtl/>
              </a:rPr>
              <a:t>يجب أن تقوم بتمارين الإطالة الديناميكية قبل التمرين/النشاط وتمارين الإطالة الثابتة بعده. </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a:latin typeface="Arial" panose="020B0604020202020204" pitchFamily="34" charset="0"/>
              <a:cs typeface="Arial" panose="020B0604020202020204" pitchFamily="34" charset="0"/>
            </a:endParaRPr>
          </a:p>
          <a:p>
            <a:pPr marL="742950" marR="0" lvl="1" indent="-285750" algn="r" rtl="1">
              <a:lnSpc>
                <a:spcPct val="115000"/>
              </a:lnSpc>
              <a:spcBef>
                <a:spcPts val="0"/>
              </a:spcBef>
              <a:spcAft>
                <a:spcPts val="800"/>
              </a:spcAft>
              <a:buFont typeface="Symbol" panose="05050102010706020507" pitchFamily="18" charset="2"/>
              <a:buChar char=""/>
            </a:pPr>
            <a:r>
              <a:rPr lang="ar-SA">
                <a:effectLst/>
                <a:latin typeface="Arial" panose="020B0604020202020204" pitchFamily="34" charset="0"/>
                <a:ea typeface="Times New Roman" panose="02020603050405020304" pitchFamily="18" charset="0"/>
                <a:cs typeface="Arial" panose="020B0604020202020204" pitchFamily="34" charset="0"/>
                <a:rtl/>
              </a:rPr>
              <a:t>تتضمن تمارين الإطالة الديناميكية حركات نشطة ومضبوطة تساعد أجزاء الجسم على ممارسة شتى أنواع الحركات. </a:t>
            </a:r>
          </a:p>
          <a:p>
            <a:pPr marL="742950" marR="0" lvl="1" indent="-285750" algn="r" rtl="1">
              <a:lnSpc>
                <a:spcPct val="115000"/>
              </a:lnSpc>
              <a:spcBef>
                <a:spcPts val="0"/>
              </a:spcBef>
              <a:spcAft>
                <a:spcPts val="800"/>
              </a:spcAft>
              <a:buFont typeface="Symbol" panose="05050102010706020507" pitchFamily="18" charset="2"/>
              <a:buChar char=""/>
            </a:pPr>
            <a:r>
              <a:rPr lang="ar-SA" b="0" i="0">
                <a:solidFill>
                  <a:srgbClr val="202124"/>
                </a:solidFill>
                <a:effectLst/>
                <a:latin typeface="Arial" panose="020B0604020202020204" pitchFamily="34" charset="0"/>
                <a:cs typeface="Arial" panose="020B0604020202020204" pitchFamily="34" charset="0"/>
                <a:rtl/>
              </a:rPr>
              <a:t>أما تمارين الإطالة الثابتة فهي تلك التمارين التي تقف فيها أو تجلس أو تستلقي وتبقى بوضعية واحدة لفترة من الزمن</a:t>
            </a:r>
            <a:endParaRPr lang="ar-SA">
              <a:latin typeface="Arial" panose="020B0604020202020204" pitchFamily="34" charset="0"/>
              <a:cs typeface="Arial" panose="020B0604020202020204" pitchFamily="34" charset="0"/>
            </a:endParaRPr>
          </a:p>
          <a:p>
            <a:pPr marL="0" indent="0" algn="r" rtl="1">
              <a:buFont typeface="Ubuntu Light" panose="020B0604020202020204" pitchFamily="34" charset="0"/>
              <a:buNone/>
            </a:pPr>
            <a:endParaRPr lang="ar-SA">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21</a:t>
            </a:fld>
            <a:endParaRPr lang="en-US"/>
          </a:p>
        </p:txBody>
      </p:sp>
    </p:spTree>
    <p:extLst>
      <p:ext uri="{BB962C8B-B14F-4D97-AF65-F5344CB8AC3E}">
        <p14:creationId xmlns:p14="http://schemas.microsoft.com/office/powerpoint/2010/main" val="4942516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342900" indent="-342900" algn="r" rtl="1">
              <a:buFont typeface="Ubuntu Light" panose="020B0604020202020204" pitchFamily="34" charset="0"/>
              <a:buChar char="•"/>
              <a:defRPr/>
            </a:pPr>
            <a:r>
              <a:rPr lang="ar-SA">
                <a:latin typeface="Arial" panose="020B0604020202020204" pitchFamily="34" charset="0"/>
                <a:cs typeface="Arial" panose="020B0604020202020204" pitchFamily="34" charset="0"/>
                <a:rtl/>
              </a:rPr>
              <a:t>يساعدك التوازن على البقاء مسيطرًا على جسمك عند ممارسة الرياضة، كما يساعدك على تجنب السقوط. </a:t>
            </a:r>
          </a:p>
          <a:p>
            <a:pPr marL="342900" indent="-342900" algn="r" rtl="1">
              <a:buFont typeface="Ubuntu Light" panose="020B0604020202020204" pitchFamily="34" charset="0"/>
              <a:buChar char="•"/>
              <a:defRPr/>
            </a:pPr>
            <a:endParaRPr lang="ar-SA">
              <a:latin typeface="Arial" panose="020B0604020202020204" pitchFamily="34" charset="0"/>
              <a:cs typeface="Arial" panose="020B0604020202020204" pitchFamily="34" charset="0"/>
            </a:endParaRPr>
          </a:p>
          <a:p>
            <a:pPr marL="342900" marR="0" lvl="0" indent="-342900" algn="r" defTabSz="914400" rtl="1" eaLnBrk="1" fontAlgn="auto" latinLnBrk="0" hangingPunct="1">
              <a:lnSpc>
                <a:spcPct val="100000"/>
              </a:lnSpc>
              <a:spcBef>
                <a:spcPts val="0"/>
              </a:spcBef>
              <a:spcAft>
                <a:spcPts val="0"/>
              </a:spcAft>
              <a:buClrTx/>
              <a:buSzTx/>
              <a:buFont typeface="Ubuntu Light" panose="020B0604020202020204" pitchFamily="34" charset="0"/>
              <a:buChar char="•"/>
              <a:tabLst/>
              <a:defRPr/>
            </a:pPr>
            <a:r>
              <a:rPr lang="ar-SA">
                <a:latin typeface="Arial" panose="020B0604020202020204" pitchFamily="34" charset="0"/>
                <a:cs typeface="Arial" panose="020B0604020202020204" pitchFamily="34" charset="0"/>
                <a:rtl/>
              </a:rPr>
              <a:t>حاول ممارسة تمارين التوازن في يومين إلى ثلاثة أيام من كل أسبوع لمدة تصل إلى </a:t>
            </a:r>
            <a:r>
              <a:rPr lang="ar-SA">
                <a:latin typeface="Arial" panose="020B0604020202020204" pitchFamily="34" charset="0"/>
                <a:cs typeface="Arial" panose="020B0604020202020204" pitchFamily="34" charset="0"/>
                <a:rtl val="0"/>
              </a:rPr>
              <a:t>15</a:t>
            </a:r>
            <a:r>
              <a:rPr lang="ar-SA">
                <a:latin typeface="Arial" panose="020B0604020202020204" pitchFamily="34" charset="0"/>
                <a:cs typeface="Arial" panose="020B0604020202020204" pitchFamily="34" charset="0"/>
                <a:rtl/>
              </a:rPr>
              <a:t> دقيقة</a:t>
            </a:r>
          </a:p>
          <a:p>
            <a:pPr marL="342900" indent="-342900" algn="r" rtl="1">
              <a:buFont typeface="Ubuntu Light" panose="020B0604020202020204" pitchFamily="34" charset="0"/>
              <a:buChar char="•"/>
              <a:defRPr/>
            </a:pPr>
            <a:endParaRPr lang="ar-SA">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22</a:t>
            </a:fld>
            <a:endParaRPr lang="en-US"/>
          </a:p>
        </p:txBody>
      </p:sp>
    </p:spTree>
    <p:extLst>
      <p:ext uri="{BB962C8B-B14F-4D97-AF65-F5344CB8AC3E}">
        <p14:creationId xmlns:p14="http://schemas.microsoft.com/office/powerpoint/2010/main" val="4553301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914400" rtl="1" eaLnBrk="1" fontAlgn="auto" latinLnBrk="0" hangingPunct="1">
              <a:lnSpc>
                <a:spcPct val="100000"/>
              </a:lnSpc>
              <a:spcBef>
                <a:spcPts val="0"/>
              </a:spcBef>
              <a:spcAft>
                <a:spcPts val="0"/>
              </a:spcAft>
              <a:buClrTx/>
              <a:buSzTx/>
              <a:buFont typeface="Ubuntu Light" panose="020B0604020202020204" pitchFamily="34" charset="0"/>
              <a:buNone/>
              <a:tabLst/>
              <a:defRPr/>
            </a:pPr>
            <a:r>
              <a:rPr lang="ar-xm" dirty="0">
                <a:latin typeface="Arial" panose="020B0604020202020204" pitchFamily="34" charset="0"/>
                <a:cs typeface="Arial" panose="020B0604020202020204" pitchFamily="34" charset="0"/>
                <a:rtl/>
              </a:rPr>
              <a:t>يمكن تحقيق التوازن في أي مكان.</a:t>
            </a:r>
            <a:r>
              <a:rPr lang="ar-xm" baseline="0" dirty="0">
                <a:latin typeface="Arial" panose="020B0604020202020204" pitchFamily="34" charset="0"/>
                <a:cs typeface="Arial" panose="020B0604020202020204" pitchFamily="34" charset="0"/>
                <a:rtl/>
              </a:rPr>
              <a:t> </a:t>
            </a:r>
            <a:r>
              <a:rPr lang="ar-xm" dirty="0">
                <a:latin typeface="Arial" panose="020B0604020202020204" pitchFamily="34" charset="0"/>
                <a:cs typeface="Arial" panose="020B0604020202020204" pitchFamily="34" charset="0"/>
                <a:rtl/>
              </a:rPr>
              <a:t>هل تتذكر الفرق بين التمارين الديناميكية والثابتة؟ تستلزم الرياضات مثل الجمباز والتزلج على الجليد والرياضات الثلجية الكثير من التوازن الديناميكي!</a:t>
            </a:r>
          </a:p>
          <a:p>
            <a:pPr marL="0" marR="0" lvl="0" indent="0" algn="r" defTabSz="914400" rtl="1" eaLnBrk="1" fontAlgn="auto" latinLnBrk="0" hangingPunct="1">
              <a:lnSpc>
                <a:spcPct val="100000"/>
              </a:lnSpc>
              <a:spcBef>
                <a:spcPts val="0"/>
              </a:spcBef>
              <a:spcAft>
                <a:spcPts val="0"/>
              </a:spcAft>
              <a:buClrTx/>
              <a:buSzTx/>
              <a:buFont typeface="Ubuntu Light" panose="020B0604020202020204" pitchFamily="34" charset="0"/>
              <a:buNone/>
              <a:tabLst/>
              <a:defRPr/>
            </a:pPr>
            <a:endParaRPr lang="en-US" dirty="0">
              <a:latin typeface="Arial" panose="020B060402020202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 typeface="Ubuntu Light" panose="020B0604020202020204" pitchFamily="34" charset="0"/>
              <a:buNone/>
              <a:tabLst/>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23</a:t>
            </a:fld>
            <a:endParaRPr lang="en-US"/>
          </a:p>
        </p:txBody>
      </p:sp>
    </p:spTree>
    <p:extLst>
      <p:ext uri="{BB962C8B-B14F-4D97-AF65-F5344CB8AC3E}">
        <p14:creationId xmlns:p14="http://schemas.microsoft.com/office/powerpoint/2010/main" val="42095814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A" baseline="0" dirty="0">
                <a:latin typeface="Arial" panose="020B0604020202020204" pitchFamily="34" charset="0"/>
                <a:cs typeface="Arial" panose="020B0604020202020204" pitchFamily="34" charset="0"/>
                <a:rtl/>
              </a:rPr>
              <a:t>يمكنك استخدام بطاقات اللياقة البدنية ومقاطع </a:t>
            </a:r>
            <a:r>
              <a:rPr lang="ar-SA" baseline="0">
                <a:latin typeface="Arial" panose="020B0604020202020204" pitchFamily="34" charset="0"/>
                <a:cs typeface="Arial" panose="020B0604020202020204" pitchFamily="34" charset="0"/>
                <a:rtl/>
              </a:rPr>
              <a:t>الفيديو </a:t>
            </a:r>
            <a:r>
              <a:rPr lang="en-US" baseline="0">
                <a:latin typeface="Arial" panose="020B0604020202020204" pitchFamily="34" charset="0"/>
                <a:cs typeface="Arial" panose="020B0604020202020204" pitchFamily="34" charset="0"/>
                <a:rtl val="0"/>
              </a:rPr>
              <a:t>Fit 5</a:t>
            </a:r>
            <a:r>
              <a:rPr lang="ar-SA" baseline="0">
                <a:latin typeface="Arial" panose="020B0604020202020204" pitchFamily="34" charset="0"/>
                <a:cs typeface="Arial" panose="020B0604020202020204" pitchFamily="34" charset="0"/>
                <a:rtl/>
              </a:rPr>
              <a:t> </a:t>
            </a:r>
            <a:r>
              <a:rPr lang="ar-SA" baseline="0" dirty="0">
                <a:latin typeface="Arial" panose="020B0604020202020204" pitchFamily="34" charset="0"/>
                <a:cs typeface="Arial" panose="020B0604020202020204" pitchFamily="34" charset="0"/>
                <a:rtl/>
              </a:rPr>
              <a:t>لمساعدتك في ممارسة التمارين في جميع أجزاء النشاط البدني الأربعة.</a:t>
            </a: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24</a:t>
            </a:fld>
            <a:endParaRPr lang="en-US"/>
          </a:p>
        </p:txBody>
      </p:sp>
    </p:spTree>
    <p:extLst>
      <p:ext uri="{BB962C8B-B14F-4D97-AF65-F5344CB8AC3E}">
        <p14:creationId xmlns:p14="http://schemas.microsoft.com/office/powerpoint/2010/main" val="26206451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A" sz="1200" b="0" i="0" u="none" strike="noStrike" kern="1200" baseline="0">
                <a:solidFill>
                  <a:schemeClr val="dk1"/>
                </a:solidFill>
                <a:latin typeface="Arial" panose="020B0604020202020204" pitchFamily="34" charset="0"/>
                <a:cs typeface="Arial" panose="020B0604020202020204" pitchFamily="34" charset="0"/>
                <a:rtl/>
              </a:rPr>
              <a:t>اللياقة البدنية هي أن تحافظ على أفضل صحة وأداء من خلال المحافظة على ممارسة النشاط البدني والتَغذِيَة وتزويد الجسم بالسوائل بشكل سليم. والآن لنتحدث عن التغذية!</a:t>
            </a: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25</a:t>
            </a:fld>
            <a:endParaRPr lang="en-US"/>
          </a:p>
        </p:txBody>
      </p:sp>
    </p:spTree>
    <p:extLst>
      <p:ext uri="{BB962C8B-B14F-4D97-AF65-F5344CB8AC3E}">
        <p14:creationId xmlns:p14="http://schemas.microsoft.com/office/powerpoint/2010/main" val="15315015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a:latin typeface="Arial" panose="020B0604020202020204" pitchFamily="34" charset="0"/>
                <a:cs typeface="Arial" panose="020B0604020202020204" pitchFamily="34" charset="0"/>
                <a:rtl/>
              </a:rPr>
              <a:t>الأكل الصحي هو تناول مجموعة متنوعة من الأطعمة التي توفر لك العناصر الغذائية التي تحتاج إليها لتغذية جسمك تغذية صحيحة</a:t>
            </a:r>
            <a:endParaRPr lang="ar-SA">
              <a:latin typeface="Arial" panose="020B0604020202020204" pitchFamily="34" charset="0"/>
              <a:cs typeface="Arial" panose="020B0604020202020204" pitchFamily="34" charset="0"/>
            </a:endParaRPr>
          </a:p>
          <a:p>
            <a:pPr algn="r" rtl="1"/>
            <a:endParaRPr lang="ar-SA">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26</a:t>
            </a:fld>
            <a:endParaRPr lang="en-US"/>
          </a:p>
        </p:txBody>
      </p:sp>
    </p:spTree>
    <p:extLst>
      <p:ext uri="{BB962C8B-B14F-4D97-AF65-F5344CB8AC3E}">
        <p14:creationId xmlns:p14="http://schemas.microsoft.com/office/powerpoint/2010/main" val="11575804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A" sz="1200" b="0" i="0" u="none" strike="noStrike" kern="1200" baseline="0">
                <a:solidFill>
                  <a:schemeClr val="dk1"/>
                </a:solidFill>
                <a:latin typeface="Arial" panose="020B0604020202020204" pitchFamily="34" charset="0"/>
                <a:cs typeface="Arial" panose="020B0604020202020204" pitchFamily="34" charset="0"/>
                <a:rtl/>
              </a:rPr>
              <a:t>سيساعدك تناول الطعام الصحي داخل وخارج الملعب. يحافظ ذلك على صحة جسمك وعقلك، ويزيد من أدائك الرياضي وقدرتك على التعافي.</a:t>
            </a:r>
          </a:p>
          <a:p>
            <a:pPr algn="r" rtl="1"/>
            <a:endParaRPr lang="ar-SA" sz="1200" b="0" i="0" u="none" strike="noStrike" kern="1200" baseline="0">
              <a:solidFill>
                <a:schemeClr val="dk1"/>
              </a:solidFill>
              <a:latin typeface="Arial" panose="020B0604020202020204" pitchFamily="34" charset="0"/>
              <a:cs typeface="Arial" panose="020B0604020202020204" pitchFamily="34" charset="0"/>
            </a:endParaRPr>
          </a:p>
          <a:p>
            <a:pPr algn="r" rtl="1"/>
            <a:r>
              <a:rPr lang="ar-SA" sz="1200" b="0" i="0" u="none" strike="noStrike" kern="1200" baseline="0">
                <a:solidFill>
                  <a:schemeClr val="dk1"/>
                </a:solidFill>
                <a:latin typeface="Arial" panose="020B0604020202020204" pitchFamily="34" charset="0"/>
                <a:cs typeface="Arial" panose="020B0604020202020204" pitchFamily="34" charset="0"/>
                <a:rtl/>
              </a:rPr>
              <a:t>ويحافظ على صحة الجسم والعقل من خلال:</a:t>
            </a:r>
          </a:p>
          <a:p>
            <a:pPr marL="171450" indent="-171450" algn="r" rtl="1">
              <a:buFont typeface="Ubuntu Light" panose="020B0604020202020204" pitchFamily="34" charset="0"/>
              <a:buChar char="•"/>
            </a:pPr>
            <a:r>
              <a:rPr lang="ar-SA" sz="1200" b="0" i="0" u="none" strike="noStrike" kern="1200" baseline="0">
                <a:solidFill>
                  <a:schemeClr val="dk1"/>
                </a:solidFill>
                <a:latin typeface="Arial" panose="020B0604020202020204" pitchFamily="34" charset="0"/>
                <a:cs typeface="Arial" panose="020B0604020202020204" pitchFamily="34" charset="0"/>
                <a:rtl/>
              </a:rPr>
              <a:t>تزويد جسمك بالطاقة ليكون نشطًا ويعمل جيدًا </a:t>
            </a:r>
          </a:p>
          <a:p>
            <a:pPr marL="171450" indent="-171450" algn="r" rtl="1">
              <a:buFont typeface="Ubuntu Light" panose="020B0604020202020204" pitchFamily="34" charset="0"/>
              <a:buChar char="•"/>
            </a:pPr>
            <a:r>
              <a:rPr lang="ar-SA" sz="1200" b="0" i="0" u="none" strike="noStrike" kern="1200" baseline="0">
                <a:solidFill>
                  <a:schemeClr val="dk1"/>
                </a:solidFill>
                <a:latin typeface="Arial" panose="020B0604020202020204" pitchFamily="34" charset="0"/>
                <a:cs typeface="Arial" panose="020B0604020202020204" pitchFamily="34" charset="0"/>
                <a:rtl/>
              </a:rPr>
              <a:t>مساعدة جسمك على النمو وعلاج نفسه</a:t>
            </a:r>
          </a:p>
          <a:p>
            <a:pPr marL="171450" indent="-171450" algn="r" rtl="1">
              <a:buFont typeface="Ubuntu Light" panose="020B0604020202020204" pitchFamily="34" charset="0"/>
              <a:buChar char="•"/>
            </a:pPr>
            <a:r>
              <a:rPr lang="ar-SA" sz="1200" b="0" i="0" u="none" strike="noStrike" kern="1200" baseline="0">
                <a:solidFill>
                  <a:schemeClr val="dk1"/>
                </a:solidFill>
                <a:latin typeface="Arial" panose="020B0604020202020204" pitchFamily="34" charset="0"/>
                <a:cs typeface="Arial" panose="020B0604020202020204" pitchFamily="34" charset="0"/>
                <a:rtl/>
              </a:rPr>
              <a:t>مساعدة الجسم على مكافحة العدوى والأمراض </a:t>
            </a:r>
          </a:p>
          <a:p>
            <a:pPr marL="0" indent="0" algn="r" rtl="1">
              <a:buFont typeface="Ubuntu Light" panose="020B0604020202020204" pitchFamily="34" charset="0"/>
              <a:buNone/>
            </a:pPr>
            <a:endParaRPr lang="ar-SA" sz="1200" b="0" i="0" u="none" strike="noStrike" kern="1200" baseline="0">
              <a:solidFill>
                <a:schemeClr val="dk1"/>
              </a:solidFill>
              <a:latin typeface="Arial" panose="020B0604020202020204" pitchFamily="34" charset="0"/>
              <a:cs typeface="Arial" panose="020B0604020202020204" pitchFamily="34" charset="0"/>
            </a:endParaRPr>
          </a:p>
          <a:p>
            <a:pPr marL="0" indent="0" algn="r" rtl="1">
              <a:buFont typeface="Ubuntu Light" panose="020B0604020202020204" pitchFamily="34" charset="0"/>
              <a:buNone/>
            </a:pPr>
            <a:r>
              <a:rPr lang="ar-SA" sz="1200" b="0" i="0" u="none" strike="noStrike" kern="1200" baseline="0">
                <a:solidFill>
                  <a:schemeClr val="dk1"/>
                </a:solidFill>
                <a:latin typeface="Arial" panose="020B0604020202020204" pitchFamily="34" charset="0"/>
                <a:cs typeface="Arial" panose="020B0604020202020204" pitchFamily="34" charset="0"/>
                <a:rtl/>
              </a:rPr>
              <a:t>يمكن أن يؤدي تناول الطعام الصحي إلى زيادة الأداء الرياضي والتعافي من خلال:</a:t>
            </a:r>
          </a:p>
          <a:p>
            <a:pPr marL="171450" indent="-171450" algn="r" rtl="1">
              <a:buFont typeface="Ubuntu Light" panose="020B0604020202020204" pitchFamily="34" charset="0"/>
              <a:buChar char="•"/>
            </a:pPr>
            <a:r>
              <a:rPr lang="ar-SA" sz="1200" b="0" i="0" u="none" strike="noStrike" kern="1200" baseline="0">
                <a:solidFill>
                  <a:schemeClr val="dk1"/>
                </a:solidFill>
                <a:latin typeface="Arial" panose="020B0604020202020204" pitchFamily="34" charset="0"/>
                <a:cs typeface="Arial" panose="020B0604020202020204" pitchFamily="34" charset="0"/>
                <a:rtl/>
              </a:rPr>
              <a:t>تزويدك بمزيد من الطاقة</a:t>
            </a:r>
          </a:p>
          <a:p>
            <a:pPr marL="171450" indent="-171450" algn="r" rtl="1">
              <a:buFont typeface="Ubuntu Light" panose="020B0604020202020204" pitchFamily="34" charset="0"/>
              <a:buChar char="•"/>
            </a:pPr>
            <a:r>
              <a:rPr lang="ar-SA" sz="1200" b="0" i="0" u="none" strike="noStrike" kern="1200" baseline="0">
                <a:solidFill>
                  <a:schemeClr val="dk1"/>
                </a:solidFill>
                <a:latin typeface="Arial" panose="020B0604020202020204" pitchFamily="34" charset="0"/>
                <a:cs typeface="Arial" panose="020B0604020202020204" pitchFamily="34" charset="0"/>
                <a:rtl/>
              </a:rPr>
              <a:t>تقوية عضلاتك وعظامك</a:t>
            </a:r>
          </a:p>
          <a:p>
            <a:pPr marL="171450" indent="-171450" algn="r" rtl="1">
              <a:buFont typeface="Ubuntu Light" panose="020B0604020202020204" pitchFamily="34" charset="0"/>
              <a:buChar char="•"/>
            </a:pPr>
            <a:r>
              <a:rPr lang="ar-SA" sz="1200" b="0" i="0" u="none" strike="noStrike" kern="1200" baseline="0">
                <a:solidFill>
                  <a:schemeClr val="dk1"/>
                </a:solidFill>
                <a:latin typeface="Arial" panose="020B0604020202020204" pitchFamily="34" charset="0"/>
                <a:cs typeface="Arial" panose="020B0604020202020204" pitchFamily="34" charset="0"/>
                <a:rtl/>
              </a:rPr>
              <a:t>تحسين تركيزك</a:t>
            </a:r>
          </a:p>
          <a:p>
            <a:pPr algn="r" rtl="1"/>
            <a:endParaRPr lang="ar-SA" sz="1200" b="0" i="0" u="none" strike="noStrike" kern="1200" baseline="0">
              <a:solidFill>
                <a:schemeClr val="dk1"/>
              </a:solidFill>
              <a:latin typeface="Arial" panose="020B0604020202020204" pitchFamily="34" charset="0"/>
              <a:cs typeface="Arial" panose="020B0604020202020204" pitchFamily="34" charset="0"/>
            </a:endParaRPr>
          </a:p>
          <a:p>
            <a:pPr algn="r" rtl="1"/>
            <a:r>
              <a:rPr lang="ar-SA" b="1">
                <a:latin typeface="Arial" panose="020B0604020202020204" pitchFamily="34" charset="0"/>
                <a:cs typeface="Arial" panose="020B0604020202020204" pitchFamily="34" charset="0"/>
                <a:rtl/>
              </a:rPr>
              <a:t>سؤال:</a:t>
            </a:r>
          </a:p>
          <a:p>
            <a:pPr algn="r" rtl="1"/>
            <a:r>
              <a:rPr lang="ar-SA">
                <a:latin typeface="Arial" panose="020B0604020202020204" pitchFamily="34" charset="0"/>
                <a:cs typeface="Arial" panose="020B0604020202020204" pitchFamily="34" charset="0"/>
                <a:rtl/>
              </a:rPr>
              <a:t>ما هي أنواع</a:t>
            </a:r>
            <a:r>
              <a:rPr lang="ar-SA" baseline="0">
                <a:latin typeface="Arial" panose="020B0604020202020204" pitchFamily="34" charset="0"/>
                <a:cs typeface="Arial" panose="020B0604020202020204" pitchFamily="34" charset="0"/>
                <a:rtl/>
              </a:rPr>
              <a:t> الأطعمة التي تأكلها؟ اكتب إجاباتك في كتاب التمارين.</a:t>
            </a:r>
          </a:p>
          <a:p>
            <a:pPr algn="r" rtl="1"/>
            <a:endParaRPr lang="ar-SA" baseline="0">
              <a:latin typeface="Arial" panose="020B0604020202020204" pitchFamily="34" charset="0"/>
              <a:cs typeface="Arial" panose="020B0604020202020204" pitchFamily="34" charset="0"/>
            </a:endParaRPr>
          </a:p>
          <a:p>
            <a:pPr algn="r" rtl="1"/>
            <a:r>
              <a:rPr lang="ar-SA" i="1" baseline="0">
                <a:latin typeface="Arial" panose="020B0604020202020204" pitchFamily="34" charset="0"/>
                <a:cs typeface="Arial" panose="020B0604020202020204" pitchFamily="34" charset="0"/>
                <a:rtl/>
              </a:rPr>
              <a:t>اطلب من بعض الأشخاص أن يشاركوا إجاباتهم.</a:t>
            </a:r>
            <a:endParaRPr lang="ar-SA" i="1">
              <a:latin typeface="Arial" panose="020B0604020202020204" pitchFamily="34" charset="0"/>
              <a:cs typeface="Arial" panose="020B0604020202020204" pitchFamily="34" charset="0"/>
            </a:endParaRPr>
          </a:p>
          <a:p>
            <a:pPr algn="r" rtl="1"/>
            <a:endParaRPr lang="ar-SA">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27</a:t>
            </a:fld>
            <a:endParaRPr lang="en-US"/>
          </a:p>
        </p:txBody>
      </p:sp>
    </p:spTree>
    <p:extLst>
      <p:ext uri="{BB962C8B-B14F-4D97-AF65-F5344CB8AC3E}">
        <p14:creationId xmlns:p14="http://schemas.microsoft.com/office/powerpoint/2010/main" val="1492423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A">
                <a:latin typeface="Arial" panose="020B0604020202020204" pitchFamily="34" charset="0"/>
                <a:cs typeface="Arial" panose="020B0604020202020204" pitchFamily="34" charset="0"/>
                <a:rtl/>
              </a:rPr>
              <a:t>يشمل النظام الغذائي الصحي الأطعمة من جميع المجموعات الغذائية المختلفة. </a:t>
            </a:r>
          </a:p>
          <a:p>
            <a:pPr marL="171450" indent="-171450" algn="r" rtl="1">
              <a:buFont typeface="Ubuntu Light" panose="020B0604020202020204" pitchFamily="34" charset="0"/>
              <a:buChar char="•"/>
            </a:pPr>
            <a:r>
              <a:rPr lang="ar-SA">
                <a:latin typeface="Arial" panose="020B0604020202020204" pitchFamily="34" charset="0"/>
                <a:cs typeface="Arial" panose="020B0604020202020204" pitchFamily="34" charset="0"/>
                <a:rtl/>
              </a:rPr>
              <a:t>على سبيل المثال، إذا كنت لا تأكل إلا الفواكه والخضروات، فستصبح عضلاتك ضعيفة.</a:t>
            </a:r>
          </a:p>
          <a:p>
            <a:pPr marL="171450" indent="-171450" algn="r" rtl="1">
              <a:buFont typeface="Ubuntu Light" panose="020B0604020202020204" pitchFamily="34" charset="0"/>
              <a:buChar char="•"/>
            </a:pPr>
            <a:r>
              <a:rPr lang="ar-SA">
                <a:latin typeface="Arial" panose="020B0604020202020204" pitchFamily="34" charset="0"/>
                <a:cs typeface="Arial" panose="020B0604020202020204" pitchFamily="34" charset="0"/>
                <a:rtl/>
              </a:rPr>
              <a:t>وإذا كنت لا تأكل الخضروات قط، فقد تمرض كثيرًا.</a:t>
            </a:r>
          </a:p>
          <a:p>
            <a:pPr marL="171450" indent="-171450" algn="r" rtl="1">
              <a:buFont typeface="Ubuntu Light" panose="020B0604020202020204" pitchFamily="34" charset="0"/>
              <a:buChar char="•"/>
            </a:pPr>
            <a:r>
              <a:rPr lang="ar-SA">
                <a:latin typeface="Arial" panose="020B0604020202020204" pitchFamily="34" charset="0"/>
                <a:cs typeface="Arial" panose="020B0604020202020204" pitchFamily="34" charset="0"/>
                <a:rtl/>
              </a:rPr>
              <a:t>اترك الوجبات السريعة مثل الحلويات، ورقائق البطاطا، والمشروبات الغازية للمناسبات الخاصة.</a:t>
            </a:r>
            <a:r>
              <a:rPr lang="ar-SA" baseline="0">
                <a:latin typeface="Arial" panose="020B0604020202020204" pitchFamily="34" charset="0"/>
                <a:cs typeface="Arial" panose="020B0604020202020204" pitchFamily="34" charset="0"/>
                <a:rtl/>
              </a:rPr>
              <a:t> </a:t>
            </a:r>
            <a:r>
              <a:rPr lang="ar-SA">
                <a:latin typeface="Arial" panose="020B0604020202020204" pitchFamily="34" charset="0"/>
                <a:cs typeface="Arial" panose="020B0604020202020204" pitchFamily="34" charset="0"/>
                <a:rtl/>
              </a:rPr>
              <a:t>إذا كنت تأكل الكثير من السكريات، فقد يمنحك ذلك دفعة من الطاقة في البداية ولكن جسمك سينهار بعد ذلك وستشعر بالتعب والخمول بعد فترة وجيزة.</a:t>
            </a:r>
          </a:p>
          <a:p>
            <a:pPr marL="171450" marR="0" lvl="0" indent="-171450" algn="r" defTabSz="914400" rtl="1" eaLnBrk="1" fontAlgn="auto" latinLnBrk="0" hangingPunct="1">
              <a:lnSpc>
                <a:spcPct val="100000"/>
              </a:lnSpc>
              <a:spcBef>
                <a:spcPts val="0"/>
              </a:spcBef>
              <a:spcAft>
                <a:spcPts val="0"/>
              </a:spcAft>
              <a:buClrTx/>
              <a:buSzTx/>
              <a:buFont typeface="Ubuntu Light" panose="020B0604020202020204" pitchFamily="34" charset="0"/>
              <a:buChar char="•"/>
              <a:tabLst/>
              <a:defRPr/>
            </a:pPr>
            <a:r>
              <a:rPr lang="ar-SA">
                <a:latin typeface="Arial" panose="020B0604020202020204" pitchFamily="34" charset="0"/>
                <a:cs typeface="Arial" panose="020B0604020202020204" pitchFamily="34" charset="0"/>
                <a:rtl/>
              </a:rPr>
              <a:t>اجعل الوجبات الخفيفة صحية وبكمية صغيرة.</a:t>
            </a:r>
          </a:p>
          <a:p>
            <a:pPr marL="171450" marR="0" lvl="0" indent="-171450" algn="r" defTabSz="914400" rtl="1" eaLnBrk="1" fontAlgn="auto" latinLnBrk="0" hangingPunct="1">
              <a:lnSpc>
                <a:spcPct val="100000"/>
              </a:lnSpc>
              <a:spcBef>
                <a:spcPts val="0"/>
              </a:spcBef>
              <a:spcAft>
                <a:spcPts val="0"/>
              </a:spcAft>
              <a:buClrTx/>
              <a:buSzTx/>
              <a:buFont typeface="Ubuntu Light" panose="020B0604020202020204" pitchFamily="34" charset="0"/>
              <a:buChar char="•"/>
              <a:tabLst/>
              <a:defRPr/>
            </a:pPr>
            <a:r>
              <a:rPr lang="ar-SA">
                <a:latin typeface="Arial" panose="020B0604020202020204" pitchFamily="34" charset="0"/>
                <a:cs typeface="Arial" panose="020B0604020202020204" pitchFamily="34" charset="0"/>
                <a:rtl/>
              </a:rPr>
              <a:t>اجعل نصف طبقك يحتوي على الفاكهة والخضروات. واملأ النصف الآخر بأطعمة مثل الحبوب الكاملة، ومنتجات الألبان، والبروتين.</a:t>
            </a: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28</a:t>
            </a:fld>
            <a:endParaRPr lang="en-US"/>
          </a:p>
        </p:txBody>
      </p:sp>
    </p:spTree>
    <p:extLst>
      <p:ext uri="{BB962C8B-B14F-4D97-AF65-F5344CB8AC3E}">
        <p14:creationId xmlns:p14="http://schemas.microsoft.com/office/powerpoint/2010/main" val="5706241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A" sz="1200" b="0" i="0" u="none" strike="noStrike" kern="1200" baseline="0">
                <a:solidFill>
                  <a:schemeClr val="dk1"/>
                </a:solidFill>
                <a:latin typeface="Arial" panose="020B0604020202020204" pitchFamily="34" charset="0"/>
                <a:cs typeface="Arial" panose="020B0604020202020204" pitchFamily="34" charset="0"/>
                <a:rtl/>
              </a:rPr>
              <a:t>توفر الفاكهة والخضروات لجسمك الفيتامينات والمعادن المهمة والطاقة اللازمة للحفاظ على صحة جيدة وأداء رياضي ممتاز</a:t>
            </a:r>
          </a:p>
          <a:p>
            <a:pPr algn="r" rtl="1"/>
            <a:endParaRPr lang="ar-SA" sz="1200" b="0" i="0" u="none" strike="noStrike" kern="1200" baseline="0">
              <a:solidFill>
                <a:schemeClr val="dk1"/>
              </a:solidFill>
              <a:latin typeface="Arial" panose="020B0604020202020204" pitchFamily="34" charset="0"/>
              <a:cs typeface="Arial" panose="020B0604020202020204" pitchFamily="34" charset="0"/>
            </a:endParaRPr>
          </a:p>
          <a:p>
            <a:pPr algn="r" rtl="1"/>
            <a:r>
              <a:rPr lang="ar-SA" sz="1200" b="0" i="0" u="none" strike="noStrike" kern="1200" baseline="0">
                <a:solidFill>
                  <a:schemeClr val="dk1"/>
                </a:solidFill>
                <a:latin typeface="Arial" panose="020B0604020202020204" pitchFamily="34" charset="0"/>
                <a:cs typeface="Arial" panose="020B0604020202020204" pitchFamily="34" charset="0"/>
                <a:rtl/>
              </a:rPr>
              <a:t>اجعل هدفك هو تناول ما لا يقل عن </a:t>
            </a:r>
            <a:r>
              <a:rPr lang="ar-SA" sz="1200" b="0" i="0" u="none" strike="noStrike" kern="1200" baseline="0">
                <a:solidFill>
                  <a:schemeClr val="dk1"/>
                </a:solidFill>
                <a:latin typeface="Arial" panose="020B0604020202020204" pitchFamily="34" charset="0"/>
                <a:cs typeface="Arial" panose="020B0604020202020204" pitchFamily="34" charset="0"/>
                <a:rtl val="0"/>
              </a:rPr>
              <a:t>5</a:t>
            </a:r>
            <a:r>
              <a:rPr lang="ar-SA" sz="1200" b="0" i="0" u="none" strike="noStrike" kern="1200" baseline="0">
                <a:solidFill>
                  <a:schemeClr val="dk1"/>
                </a:solidFill>
                <a:latin typeface="Arial" panose="020B0604020202020204" pitchFamily="34" charset="0"/>
                <a:cs typeface="Arial" panose="020B0604020202020204" pitchFamily="34" charset="0"/>
                <a:rtl/>
              </a:rPr>
              <a:t> ثمرات من الفاكهة والخضروات كل يوم</a:t>
            </a:r>
          </a:p>
          <a:p>
            <a:pPr algn="r" rtl="1"/>
            <a:endParaRPr lang="ar-SA" sz="1200" b="0" i="0" u="none" strike="noStrike" kern="1200" baseline="0">
              <a:solidFill>
                <a:schemeClr val="dk1"/>
              </a:solidFill>
              <a:latin typeface="Arial" panose="020B0604020202020204" pitchFamily="34" charset="0"/>
              <a:cs typeface="Arial" panose="020B0604020202020204" pitchFamily="34" charset="0"/>
            </a:endParaRPr>
          </a:p>
          <a:p>
            <a:pPr algn="r" rtl="1"/>
            <a:r>
              <a:rPr lang="ar-SA" sz="1200" b="1" i="0" u="none" strike="noStrike" kern="1200" baseline="0">
                <a:solidFill>
                  <a:srgbClr val="316355"/>
                </a:solidFill>
                <a:latin typeface="Arial" panose="020B0604020202020204" pitchFamily="34" charset="0"/>
                <a:cs typeface="Arial" panose="020B0604020202020204" pitchFamily="34" charset="0"/>
                <a:rtl/>
              </a:rPr>
              <a:t>سؤال:</a:t>
            </a:r>
          </a:p>
          <a:p>
            <a:pPr algn="r" rtl="1"/>
            <a:r>
              <a:rPr lang="ar-SA" sz="1200" b="0" i="0" u="none" strike="noStrike" kern="1200" baseline="0">
                <a:solidFill>
                  <a:schemeClr val="dk1"/>
                </a:solidFill>
                <a:latin typeface="Arial" panose="020B0604020202020204" pitchFamily="34" charset="0"/>
                <a:cs typeface="Arial" panose="020B0604020202020204" pitchFamily="34" charset="0"/>
                <a:rtl/>
              </a:rPr>
              <a:t>ما هي أنواع بعض الفاكهة والخضروات التي تفضلها؟ اكتب على الأقل </a:t>
            </a:r>
            <a:r>
              <a:rPr lang="ar-SA" sz="1200" b="0" i="0" u="none" strike="noStrike" kern="1200" baseline="0">
                <a:solidFill>
                  <a:schemeClr val="dk1"/>
                </a:solidFill>
                <a:latin typeface="Arial" panose="020B0604020202020204" pitchFamily="34" charset="0"/>
                <a:cs typeface="Arial" panose="020B0604020202020204" pitchFamily="34" charset="0"/>
                <a:rtl val="0"/>
              </a:rPr>
              <a:t>3</a:t>
            </a:r>
            <a:r>
              <a:rPr lang="ar-SA" sz="1200" b="0" i="0" u="none" strike="noStrike" kern="1200" baseline="0">
                <a:solidFill>
                  <a:schemeClr val="dk1"/>
                </a:solidFill>
                <a:latin typeface="Arial" panose="020B0604020202020204" pitchFamily="34" charset="0"/>
                <a:cs typeface="Arial" panose="020B0604020202020204" pitchFamily="34" charset="0"/>
                <a:rtl/>
              </a:rPr>
              <a:t> أنواع من الفاكهة و</a:t>
            </a:r>
            <a:r>
              <a:rPr lang="ar-SA" sz="1200" b="0" i="0" u="none" strike="noStrike" kern="1200" baseline="0">
                <a:solidFill>
                  <a:schemeClr val="dk1"/>
                </a:solidFill>
                <a:latin typeface="Arial" panose="020B0604020202020204" pitchFamily="34" charset="0"/>
                <a:cs typeface="Arial" panose="020B0604020202020204" pitchFamily="34" charset="0"/>
                <a:rtl val="0"/>
              </a:rPr>
              <a:t>3</a:t>
            </a:r>
            <a:r>
              <a:rPr lang="ar-SA" sz="1200" b="0" i="0" u="none" strike="noStrike" kern="1200" baseline="0">
                <a:solidFill>
                  <a:schemeClr val="dk1"/>
                </a:solidFill>
                <a:latin typeface="Arial" panose="020B0604020202020204" pitchFamily="34" charset="0"/>
                <a:cs typeface="Arial" panose="020B0604020202020204" pitchFamily="34" charset="0"/>
                <a:rtl/>
              </a:rPr>
              <a:t> أنواع من الخضروات في كتاب التمارين.</a:t>
            </a:r>
          </a:p>
          <a:p>
            <a:pPr algn="r" rtl="1"/>
            <a:endParaRPr lang="ar-SA" sz="1200" b="1" i="1" u="none" strike="noStrike" kern="1200" baseline="0">
              <a:solidFill>
                <a:schemeClr val="dk1"/>
              </a:solidFill>
              <a:latin typeface="Arial" panose="020B0604020202020204" pitchFamily="34" charset="0"/>
              <a:cs typeface="Arial" panose="020B0604020202020204" pitchFamily="34" charset="0"/>
            </a:endParaRPr>
          </a:p>
          <a:p>
            <a:pPr algn="r" rtl="1"/>
            <a:r>
              <a:rPr lang="ar-SA" sz="1200" b="1" i="1" u="none" strike="noStrike" kern="1200" baseline="0">
                <a:solidFill>
                  <a:schemeClr val="dk1"/>
                </a:solidFill>
                <a:latin typeface="Arial" panose="020B0604020202020204" pitchFamily="34" charset="0"/>
                <a:cs typeface="Arial" panose="020B0604020202020204" pitchFamily="34" charset="0"/>
                <a:rtl/>
              </a:rPr>
              <a:t>اطلب من بعض المشاركين مشاركة إجاباتهم وانتقل إلى الشريحة التالية</a:t>
            </a:r>
            <a:endParaRPr lang="ar-SA" sz="1200" b="0" i="0" u="none" strike="noStrike" kern="1200" baseline="0">
              <a:solidFill>
                <a:schemeClr val="dk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29</a:t>
            </a:fld>
            <a:endParaRPr lang="en-US"/>
          </a:p>
        </p:txBody>
      </p:sp>
    </p:spTree>
    <p:extLst>
      <p:ext uri="{BB962C8B-B14F-4D97-AF65-F5344CB8AC3E}">
        <p14:creationId xmlns:p14="http://schemas.microsoft.com/office/powerpoint/2010/main" val="1476044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algn="r" rtl="1">
              <a:spcBef>
                <a:spcPts val="0"/>
              </a:spcBef>
              <a:spcAft>
                <a:spcPts val="0"/>
              </a:spcAft>
            </a:pPr>
            <a:r>
              <a:rPr lang="ar-SA" b="1">
                <a:effectLst/>
                <a:latin typeface="Ubuntu Light" panose="020B0304030602030204" pitchFamily="34" charset="0"/>
                <a:ea typeface="Ubuntu Light" panose="020B0304030602030204" pitchFamily="34" charset="0"/>
                <a:cs typeface="Times New Roman" panose="02020603050405020304" pitchFamily="18" charset="0"/>
                <a:rtl/>
              </a:rPr>
              <a:t>لكي تكون لاعبًا عظيمًا، لا بد أن تتمتع بصحة جيدة.</a:t>
            </a:r>
            <a:r>
              <a:rPr lang="ar-SA">
                <a:effectLst/>
                <a:latin typeface="Ubuntu Light" panose="020B0304030602030204" pitchFamily="34" charset="0"/>
                <a:ea typeface="Ubuntu Light" panose="020B0304030602030204" pitchFamily="34" charset="0"/>
                <a:cs typeface="Times New Roman" panose="02020603050405020304" pitchFamily="18" charset="0"/>
                <a:rtl/>
              </a:rPr>
              <a:t> يستلزم العيش بأسلوب حياة صحي اكتساب المعرفة والمهارات والدعم والتفاني في الالتزام بالسلوكيات الصحية على مدار العام وطوال العمر. </a:t>
            </a:r>
            <a:endParaRPr lang="ar-SA" b="1" i="1">
              <a:effectLst/>
              <a:latin typeface="Ubuntu Light" panose="020B0304030602030204" pitchFamily="34" charset="0"/>
              <a:ea typeface="Calibri" panose="020F0502020204030204" pitchFamily="34" charset="0"/>
              <a:cs typeface="Times New Roman" panose="02020603050405020304" pitchFamily="18" charset="0"/>
            </a:endParaRPr>
          </a:p>
          <a:p>
            <a:pPr marL="0" marR="0" algn="r" rtl="1">
              <a:spcBef>
                <a:spcPts val="0"/>
              </a:spcBef>
              <a:spcAft>
                <a:spcPts val="0"/>
              </a:spcAft>
            </a:pPr>
            <a:r>
              <a:rPr lang="ar-SA" b="1" i="1">
                <a:effectLst/>
                <a:latin typeface="Ubuntu Light" panose="020B0304030602030204" pitchFamily="34" charset="0"/>
                <a:ea typeface="Calibri" panose="020F0502020204030204" pitchFamily="34" charset="0"/>
                <a:cs typeface="Times New Roman" panose="02020603050405020304" pitchFamily="18" charset="0"/>
                <a:rtl/>
              </a:rPr>
              <a:t>الغرض من الدورة التدريبية لقادة اللياقة البدنية هو:</a:t>
            </a:r>
            <a:endParaRPr lang="ar-SA">
              <a:effectLst/>
              <a:latin typeface="Ubuntu Light" panose="020B0304030602030204" pitchFamily="34" charset="0"/>
              <a:ea typeface="Calibri" panose="020F0502020204030204" pitchFamily="34" charset="0"/>
              <a:cs typeface="Times New Roman" panose="02020603050405020304" pitchFamily="18" charset="0"/>
            </a:endParaRPr>
          </a:p>
          <a:p>
            <a:pPr marL="0" marR="0" algn="r" rtl="1">
              <a:spcBef>
                <a:spcPts val="0"/>
              </a:spcBef>
              <a:spcAft>
                <a:spcPts val="0"/>
              </a:spcAft>
            </a:pPr>
            <a:r>
              <a:rPr lang="ar-SA" b="1" i="1">
                <a:effectLst/>
                <a:latin typeface="Ubuntu Light" panose="020B0304030602030204" pitchFamily="34" charset="0"/>
                <a:ea typeface="Calibri" panose="020F0502020204030204" pitchFamily="34" charset="0"/>
                <a:cs typeface="Times New Roman" panose="02020603050405020304" pitchFamily="18" charset="0"/>
                <a:rtl/>
              </a:rPr>
              <a:t> </a:t>
            </a:r>
            <a:endParaRPr lang="ar-SA">
              <a:effectLst/>
              <a:latin typeface="Ubuntu Light" panose="020B0304030602030204" pitchFamily="34" charset="0"/>
              <a:ea typeface="Calibri" panose="020F0502020204030204" pitchFamily="34" charset="0"/>
              <a:cs typeface="Times New Roman" panose="02020603050405020304" pitchFamily="18" charset="0"/>
            </a:endParaRPr>
          </a:p>
          <a:p>
            <a:pPr algn="r" rtl="1">
              <a:lnSpc>
                <a:spcPct val="120000"/>
              </a:lnSpc>
            </a:pPr>
            <a:r>
              <a:rPr lang="ar-SA" b="1">
                <a:effectLst/>
                <a:latin typeface="Ubuntu Light" panose="020B0304030602030204" pitchFamily="34" charset="0"/>
                <a:ea typeface="Calibri" panose="020F0502020204030204" pitchFamily="34" charset="0"/>
                <a:cs typeface="Times New Roman" panose="02020603050405020304" pitchFamily="18" charset="0"/>
                <a:rtl/>
              </a:rPr>
              <a:t>تزويد اللاعبين بالمعرفة والمهارات اللازمة لتعزيز لياقتهم البدنية من خلال ممارسة الرياضة والمشاركة في المنافسات. </a:t>
            </a:r>
            <a:endParaRPr lang="ar-SA">
              <a:latin typeface="Ubuntu Light" panose="020B0304030602030204" pitchFamily="34" charset="0"/>
            </a:endParaRPr>
          </a:p>
          <a:p>
            <a:pPr algn="r" rtl="1"/>
            <a:endParaRPr lang="ar-SA">
              <a:latin typeface="Ubuntu Light" panose="020B0304030602030204" pitchFamily="34" charset="0"/>
            </a:endParaRP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3</a:t>
            </a:fld>
            <a:endParaRPr lang="en-US" dirty="0"/>
          </a:p>
        </p:txBody>
      </p:sp>
    </p:spTree>
    <p:extLst>
      <p:ext uri="{BB962C8B-B14F-4D97-AF65-F5344CB8AC3E}">
        <p14:creationId xmlns:p14="http://schemas.microsoft.com/office/powerpoint/2010/main" val="36330745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A" sz="1200" b="0" i="0" u="none" strike="noStrike" kern="1200" baseline="0">
                <a:solidFill>
                  <a:schemeClr val="dk1"/>
                </a:solidFill>
                <a:latin typeface="Arial" panose="020B0604020202020204" pitchFamily="34" charset="0"/>
                <a:cs typeface="Arial" panose="020B0604020202020204" pitchFamily="34" charset="0"/>
                <a:rtl/>
              </a:rPr>
              <a:t>تساعد أغذية منتجات الألبان على الحفاظ على قوة عظامك. وبإمكانها أن تحميك من كسور العظام، وكذلك آلام العضلات وضعفها</a:t>
            </a:r>
          </a:p>
          <a:p>
            <a:pPr algn="r" rtl="1"/>
            <a:endParaRPr lang="ar-SA" sz="1200" b="0" i="0" u="none" strike="noStrike" kern="1200" baseline="0">
              <a:solidFill>
                <a:schemeClr val="dk1"/>
              </a:solidFill>
              <a:latin typeface="Arial" panose="020B0604020202020204" pitchFamily="34" charset="0"/>
              <a:cs typeface="Arial" panose="020B0604020202020204" pitchFamily="34" charset="0"/>
            </a:endParaRPr>
          </a:p>
          <a:p>
            <a:pPr algn="r" rtl="1"/>
            <a:r>
              <a:rPr lang="ar-SA" sz="1200" b="0" i="0" u="none" strike="noStrike" kern="1200" baseline="0">
                <a:solidFill>
                  <a:schemeClr val="dk1"/>
                </a:solidFill>
                <a:latin typeface="Arial" panose="020B0604020202020204" pitchFamily="34" charset="0"/>
                <a:cs typeface="Arial" panose="020B0604020202020204" pitchFamily="34" charset="0"/>
                <a:rtl/>
              </a:rPr>
              <a:t>تحتوي أغذية منتجات الألبان على فيتامين د والكالسيوم </a:t>
            </a:r>
          </a:p>
          <a:p>
            <a:pPr algn="r" rtl="1"/>
            <a:endParaRPr lang="ar-SA" sz="1200" b="0" i="0" u="none" strike="noStrike" kern="1200" baseline="0">
              <a:solidFill>
                <a:schemeClr val="dk1"/>
              </a:solidFill>
              <a:latin typeface="Arial" panose="020B0604020202020204" pitchFamily="34" charset="0"/>
              <a:cs typeface="Arial" panose="020B0604020202020204" pitchFamily="34" charset="0"/>
            </a:endParaRPr>
          </a:p>
          <a:p>
            <a:pPr algn="r" rtl="1"/>
            <a:r>
              <a:rPr lang="ar-SA" sz="1200" b="0" i="0" u="none" strike="noStrike" kern="1200" baseline="0">
                <a:solidFill>
                  <a:schemeClr val="dk1"/>
                </a:solidFill>
                <a:latin typeface="Arial" panose="020B0604020202020204" pitchFamily="34" charset="0"/>
                <a:cs typeface="Arial" panose="020B0604020202020204" pitchFamily="34" charset="0"/>
                <a:rtl/>
              </a:rPr>
              <a:t>اجعل هدفك هو تناول </a:t>
            </a:r>
            <a:r>
              <a:rPr lang="ar-SA" sz="1200" b="0" i="0" u="none" strike="noStrike" kern="1200" baseline="0">
                <a:solidFill>
                  <a:schemeClr val="dk1"/>
                </a:solidFill>
                <a:latin typeface="Arial" panose="020B0604020202020204" pitchFamily="34" charset="0"/>
                <a:cs typeface="Arial" panose="020B0604020202020204" pitchFamily="34" charset="0"/>
                <a:rtl val="0"/>
              </a:rPr>
              <a:t>3</a:t>
            </a:r>
            <a:r>
              <a:rPr lang="ar-SA" sz="1200" b="0" i="0" u="none" strike="noStrike" kern="1200" baseline="0">
                <a:solidFill>
                  <a:schemeClr val="dk1"/>
                </a:solidFill>
                <a:latin typeface="Arial" panose="020B0604020202020204" pitchFamily="34" charset="0"/>
                <a:cs typeface="Arial" panose="020B0604020202020204" pitchFamily="34" charset="0"/>
                <a:rtl/>
              </a:rPr>
              <a:t> أكواب على الأقل من منتجات الألبان يوميًا</a:t>
            </a:r>
          </a:p>
          <a:p>
            <a:pPr algn="r" rtl="1"/>
            <a:endParaRPr lang="ar-SA" sz="1200" b="0" i="0" u="none" strike="noStrike" kern="1200" baseline="0">
              <a:solidFill>
                <a:schemeClr val="dk1"/>
              </a:solidFill>
              <a:latin typeface="Arial" panose="020B0604020202020204" pitchFamily="34" charset="0"/>
              <a:cs typeface="Arial" panose="020B0604020202020204" pitchFamily="34" charset="0"/>
            </a:endParaRPr>
          </a:p>
          <a:p>
            <a:pPr algn="r" rtl="1"/>
            <a:r>
              <a:rPr lang="ar-SA" sz="1200" b="1" i="0" u="none" strike="noStrike" kern="1200" baseline="0">
                <a:solidFill>
                  <a:srgbClr val="316355"/>
                </a:solidFill>
                <a:latin typeface="Arial" panose="020B0604020202020204" pitchFamily="34" charset="0"/>
                <a:cs typeface="Arial" panose="020B0604020202020204" pitchFamily="34" charset="0"/>
                <a:rtl/>
              </a:rPr>
              <a:t>سؤال:</a:t>
            </a:r>
          </a:p>
          <a:p>
            <a:pPr marL="0" marR="0" lvl="0" indent="0" algn="r" defTabSz="914400" rtl="1" eaLnBrk="1" fontAlgn="auto" latinLnBrk="0" hangingPunct="1">
              <a:lnSpc>
                <a:spcPct val="100000"/>
              </a:lnSpc>
              <a:spcBef>
                <a:spcPts val="0"/>
              </a:spcBef>
              <a:spcAft>
                <a:spcPts val="0"/>
              </a:spcAft>
              <a:buClrTx/>
              <a:buSzTx/>
              <a:buFontTx/>
              <a:buNone/>
              <a:tabLst/>
              <a:defRPr/>
            </a:pPr>
            <a:r>
              <a:rPr lang="ar-SA" sz="1200" b="0" i="0" u="none" strike="noStrike" kern="1200" baseline="0">
                <a:solidFill>
                  <a:schemeClr val="dk1"/>
                </a:solidFill>
                <a:latin typeface="Arial" panose="020B0604020202020204" pitchFamily="34" charset="0"/>
                <a:cs typeface="Arial" panose="020B0604020202020204" pitchFamily="34" charset="0"/>
                <a:rtl/>
              </a:rPr>
              <a:t>ما هي أنواع بعض منتجات الألبان التي تفضلها؟ اكتب </a:t>
            </a:r>
            <a:r>
              <a:rPr lang="ar-SA" sz="1200" b="0" i="0" u="none" strike="noStrike" kern="1200" baseline="0">
                <a:solidFill>
                  <a:schemeClr val="dk1"/>
                </a:solidFill>
                <a:latin typeface="Arial" panose="020B0604020202020204" pitchFamily="34" charset="0"/>
                <a:cs typeface="Arial" panose="020B0604020202020204" pitchFamily="34" charset="0"/>
                <a:rtl val="0"/>
              </a:rPr>
              <a:t>3</a:t>
            </a:r>
            <a:r>
              <a:rPr lang="ar-SA" sz="1200" b="0" i="0" u="none" strike="noStrike" kern="1200" baseline="0">
                <a:solidFill>
                  <a:schemeClr val="dk1"/>
                </a:solidFill>
                <a:latin typeface="Arial" panose="020B0604020202020204" pitchFamily="34" charset="0"/>
                <a:cs typeface="Arial" panose="020B0604020202020204" pitchFamily="34" charset="0"/>
                <a:rtl/>
              </a:rPr>
              <a:t> أمثلة على الأقل في كتاب التمارين.</a:t>
            </a:r>
          </a:p>
          <a:p>
            <a:pPr algn="r" rtl="1"/>
            <a:endParaRPr lang="ar-SA" sz="1200" b="0" i="0" u="none" strike="noStrike" kern="1200" baseline="0">
              <a:solidFill>
                <a:schemeClr val="dk1"/>
              </a:solidFill>
              <a:latin typeface="Arial" panose="020B0604020202020204" pitchFamily="34" charset="0"/>
              <a:cs typeface="Arial" panose="020B0604020202020204" pitchFamily="34" charset="0"/>
            </a:endParaRPr>
          </a:p>
          <a:p>
            <a:pPr algn="r" rtl="1"/>
            <a:endParaRPr lang="ar-SA" sz="1200" b="1" i="1" u="none" strike="noStrike" kern="1200" baseline="0">
              <a:solidFill>
                <a:schemeClr val="dk1"/>
              </a:solidFill>
              <a:latin typeface="Arial" panose="020B0604020202020204" pitchFamily="34" charset="0"/>
              <a:cs typeface="Arial" panose="020B0604020202020204" pitchFamily="34" charset="0"/>
            </a:endParaRPr>
          </a:p>
          <a:p>
            <a:pPr algn="r" rtl="1"/>
            <a:r>
              <a:rPr lang="ar-SA" sz="1200" b="1" i="1" u="none" strike="noStrike" kern="1200" baseline="0">
                <a:solidFill>
                  <a:schemeClr val="dk1"/>
                </a:solidFill>
                <a:latin typeface="Arial" panose="020B0604020202020204" pitchFamily="34" charset="0"/>
                <a:cs typeface="Arial" panose="020B0604020202020204" pitchFamily="34" charset="0"/>
                <a:rtl/>
              </a:rPr>
              <a:t>اطلب من بعض المشاركين مشاركة إجاباتهم وانتقل إلى الشريحة التالية</a:t>
            </a:r>
            <a:endParaRPr lang="ar-SA" sz="1200" b="0" i="0" u="none" strike="noStrike" kern="1200" baseline="0">
              <a:solidFill>
                <a:schemeClr val="dk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30</a:t>
            </a:fld>
            <a:endParaRPr lang="en-US"/>
          </a:p>
        </p:txBody>
      </p:sp>
    </p:spTree>
    <p:extLst>
      <p:ext uri="{BB962C8B-B14F-4D97-AF65-F5344CB8AC3E}">
        <p14:creationId xmlns:p14="http://schemas.microsoft.com/office/powerpoint/2010/main" val="25430613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A" sz="1200" b="0" i="0" u="none" strike="noStrike" kern="1200" baseline="0">
                <a:solidFill>
                  <a:schemeClr val="dk1"/>
                </a:solidFill>
                <a:latin typeface="Arial" panose="020B0604020202020204" pitchFamily="34" charset="0"/>
                <a:cs typeface="Arial" panose="020B0604020202020204" pitchFamily="34" charset="0"/>
                <a:rtl/>
              </a:rPr>
              <a:t>تحتوي الحبوب على نسبة عالية من الألياف بشكل طبيعي، ويساعدك ذلك على الشعور بالامتلاء والشبع — مما يسهل من الحفاظ على وزن صحي للجسم! </a:t>
            </a:r>
          </a:p>
          <a:p>
            <a:pPr algn="r" rtl="1"/>
            <a:endParaRPr lang="ar-SA" sz="1200" b="0" i="0" u="none" strike="noStrike" kern="1200" baseline="0">
              <a:solidFill>
                <a:schemeClr val="dk1"/>
              </a:solidFill>
              <a:latin typeface="Arial" panose="020B0604020202020204" pitchFamily="34" charset="0"/>
              <a:cs typeface="Arial" panose="020B0604020202020204" pitchFamily="34" charset="0"/>
            </a:endParaRPr>
          </a:p>
          <a:p>
            <a:pPr algn="r" rtl="1"/>
            <a:r>
              <a:rPr lang="ar-SA" sz="1200" b="0" i="0" u="none" strike="noStrike" kern="1200" baseline="0">
                <a:solidFill>
                  <a:schemeClr val="dk1"/>
                </a:solidFill>
                <a:latin typeface="Arial" panose="020B0604020202020204" pitchFamily="34" charset="0"/>
                <a:cs typeface="Arial" panose="020B0604020202020204" pitchFamily="34" charset="0"/>
                <a:rtl/>
              </a:rPr>
              <a:t>حاول أن تجعل نصف الحبوب التي تتناولها حبوبًا كاملة</a:t>
            </a:r>
          </a:p>
          <a:p>
            <a:pPr algn="r" rtl="1"/>
            <a:endParaRPr lang="ar-SA" sz="1200" b="0" i="0" u="none" strike="noStrike" kern="1200" baseline="0">
              <a:solidFill>
                <a:schemeClr val="dk1"/>
              </a:solidFill>
              <a:latin typeface="Arial" panose="020B0604020202020204" pitchFamily="34" charset="0"/>
              <a:cs typeface="Arial" panose="020B0604020202020204" pitchFamily="34" charset="0"/>
            </a:endParaRPr>
          </a:p>
          <a:p>
            <a:pPr algn="r" rtl="1"/>
            <a:r>
              <a:rPr lang="ar-SA" sz="1200" b="1" i="0" u="none" strike="noStrike" kern="1200" baseline="0">
                <a:solidFill>
                  <a:srgbClr val="316355"/>
                </a:solidFill>
                <a:latin typeface="Arial" panose="020B0604020202020204" pitchFamily="34" charset="0"/>
                <a:cs typeface="Arial" panose="020B0604020202020204" pitchFamily="34" charset="0"/>
                <a:rtl/>
              </a:rPr>
              <a:t>سؤال:</a:t>
            </a:r>
          </a:p>
          <a:p>
            <a:pPr marL="0" marR="0" lvl="0" indent="0" algn="r" defTabSz="914400" rtl="1" eaLnBrk="1" fontAlgn="auto" latinLnBrk="0" hangingPunct="1">
              <a:lnSpc>
                <a:spcPct val="100000"/>
              </a:lnSpc>
              <a:spcBef>
                <a:spcPts val="0"/>
              </a:spcBef>
              <a:spcAft>
                <a:spcPts val="0"/>
              </a:spcAft>
              <a:buClrTx/>
              <a:buSzTx/>
              <a:buFontTx/>
              <a:buNone/>
              <a:tabLst/>
              <a:defRPr/>
            </a:pPr>
            <a:r>
              <a:rPr lang="ar-SA" sz="1200" b="0" i="0" u="none" strike="noStrike" kern="1200" baseline="0">
                <a:solidFill>
                  <a:schemeClr val="dk1"/>
                </a:solidFill>
                <a:latin typeface="Arial" panose="020B0604020202020204" pitchFamily="34" charset="0"/>
                <a:cs typeface="Arial" panose="020B0604020202020204" pitchFamily="34" charset="0"/>
                <a:rtl/>
              </a:rPr>
              <a:t>ما هي أنواع بعض أطعمة الحبوب التي تفضلها؟ اكتب </a:t>
            </a:r>
            <a:r>
              <a:rPr lang="ar-SA" sz="1200" b="0" i="0" u="none" strike="noStrike" kern="1200" baseline="0">
                <a:solidFill>
                  <a:schemeClr val="dk1"/>
                </a:solidFill>
                <a:latin typeface="Arial" panose="020B0604020202020204" pitchFamily="34" charset="0"/>
                <a:cs typeface="Arial" panose="020B0604020202020204" pitchFamily="34" charset="0"/>
                <a:rtl val="0"/>
              </a:rPr>
              <a:t>2</a:t>
            </a:r>
            <a:r>
              <a:rPr lang="ar-SA" sz="1200" b="0" i="0" u="none" strike="noStrike" kern="1200" baseline="0">
                <a:solidFill>
                  <a:schemeClr val="dk1"/>
                </a:solidFill>
                <a:latin typeface="Arial" panose="020B0604020202020204" pitchFamily="34" charset="0"/>
                <a:cs typeface="Arial" panose="020B0604020202020204" pitchFamily="34" charset="0"/>
                <a:rtl/>
              </a:rPr>
              <a:t> أمثلة على الأقل في كتاب التمارين.</a:t>
            </a:r>
          </a:p>
          <a:p>
            <a:pPr algn="r" rtl="1"/>
            <a:endParaRPr lang="ar-SA" sz="1200" b="1" i="1" u="none" strike="noStrike" kern="1200" baseline="0">
              <a:solidFill>
                <a:schemeClr val="dk1"/>
              </a:solidFill>
              <a:latin typeface="Arial" panose="020B0604020202020204" pitchFamily="34" charset="0"/>
              <a:cs typeface="Arial" panose="020B0604020202020204" pitchFamily="34" charset="0"/>
            </a:endParaRPr>
          </a:p>
          <a:p>
            <a:pPr algn="r" rtl="1"/>
            <a:r>
              <a:rPr lang="ar-SA" sz="1200" b="1" i="1" u="none" strike="noStrike" kern="1200" baseline="0">
                <a:solidFill>
                  <a:schemeClr val="dk1"/>
                </a:solidFill>
                <a:latin typeface="Arial" panose="020B0604020202020204" pitchFamily="34" charset="0"/>
                <a:cs typeface="Arial" panose="020B0604020202020204" pitchFamily="34" charset="0"/>
                <a:rtl/>
              </a:rPr>
              <a:t>اطلب من بعض المشاركين مشاركة إجاباتهم وانتقل إلى الشريحة التالية</a:t>
            </a:r>
            <a:endParaRPr lang="ar-SA" sz="1200" b="0" i="0" u="none" strike="noStrike" kern="1200" baseline="0">
              <a:solidFill>
                <a:schemeClr val="dk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31</a:t>
            </a:fld>
            <a:endParaRPr lang="en-US"/>
          </a:p>
        </p:txBody>
      </p:sp>
    </p:spTree>
    <p:extLst>
      <p:ext uri="{BB962C8B-B14F-4D97-AF65-F5344CB8AC3E}">
        <p14:creationId xmlns:p14="http://schemas.microsoft.com/office/powerpoint/2010/main" val="37672011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171450" indent="-171450" algn="r" rtl="1">
              <a:buFont typeface="Ubuntu Light" panose="020B0604020202020204" pitchFamily="34" charset="0"/>
              <a:buChar char="•"/>
            </a:pPr>
            <a:r>
              <a:rPr lang="ar-xm" dirty="0">
                <a:latin typeface="Arial" panose="020B0604020202020204" pitchFamily="34" charset="0"/>
                <a:cs typeface="Arial" panose="020B0604020202020204" pitchFamily="34" charset="0"/>
                <a:rtl/>
              </a:rPr>
              <a:t>مصدر للطاقة طويل المدى</a:t>
            </a: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32</a:t>
            </a:fld>
            <a:endParaRPr lang="en-US"/>
          </a:p>
        </p:txBody>
      </p:sp>
    </p:spTree>
    <p:extLst>
      <p:ext uri="{BB962C8B-B14F-4D97-AF65-F5344CB8AC3E}">
        <p14:creationId xmlns:p14="http://schemas.microsoft.com/office/powerpoint/2010/main" val="41934589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A" b="0" i="0" u="none" strike="noStrike" kern="1200" baseline="0">
                <a:solidFill>
                  <a:schemeClr val="dk1"/>
                </a:solidFill>
                <a:latin typeface="Arial" panose="020B0604020202020204" pitchFamily="34" charset="0"/>
                <a:cs typeface="Arial" panose="020B0604020202020204" pitchFamily="34" charset="0"/>
                <a:rtl/>
              </a:rPr>
              <a:t>يُقصد بالتحكم في كمية الطعام اختيار كمية صحية من طعام معين. </a:t>
            </a:r>
          </a:p>
          <a:p>
            <a:pPr algn="r" rtl="1"/>
            <a:endParaRPr lang="ar-SA" b="0" i="0" u="none" strike="noStrike" kern="1200" baseline="0">
              <a:solidFill>
                <a:schemeClr val="dk1"/>
              </a:solidFill>
              <a:latin typeface="Arial" panose="020B0604020202020204" pitchFamily="34" charset="0"/>
              <a:cs typeface="Arial" panose="020B0604020202020204" pitchFamily="34" charset="0"/>
            </a:endParaRPr>
          </a:p>
          <a:p>
            <a:pPr algn="r" rtl="1"/>
            <a:r>
              <a:rPr lang="ar-SA" b="0" i="0" u="none" strike="noStrike" kern="1200" baseline="0">
                <a:solidFill>
                  <a:schemeClr val="dk1"/>
                </a:solidFill>
                <a:latin typeface="Arial" panose="020B0604020202020204" pitchFamily="34" charset="0"/>
                <a:cs typeface="Arial" panose="020B0604020202020204" pitchFamily="34" charset="0"/>
                <a:rtl/>
              </a:rPr>
              <a:t>يساعدك التحكم في كمية الطعام على الحصول على فوائد العناصر الغذائية من الطعام دون الإفراط في تناوله. تناول الأطعمة التي يحتاجها جسمك. </a:t>
            </a:r>
          </a:p>
          <a:p>
            <a:pPr algn="r" rtl="1"/>
            <a:endParaRPr lang="ar-SA" b="0" i="0" u="none" strike="noStrike" kern="1200" baseline="0">
              <a:solidFill>
                <a:schemeClr val="dk1"/>
              </a:solidFill>
              <a:latin typeface="Arial" panose="020B0604020202020204" pitchFamily="34" charset="0"/>
              <a:cs typeface="Arial" panose="020B0604020202020204" pitchFamily="34" charset="0"/>
            </a:endParaRPr>
          </a:p>
          <a:p>
            <a:pPr algn="r" rtl="1"/>
            <a:r>
              <a:rPr lang="ar-SA" b="0" i="0" u="none" strike="noStrike" kern="1200" baseline="0">
                <a:solidFill>
                  <a:schemeClr val="dk1"/>
                </a:solidFill>
                <a:latin typeface="Arial" panose="020B0604020202020204" pitchFamily="34" charset="0"/>
                <a:cs typeface="Arial" panose="020B0604020202020204" pitchFamily="34" charset="0"/>
                <a:rtl/>
              </a:rPr>
              <a:t>فيما يلي بعض النصائح لمساعدتك في التحكم في كميات الطعام:</a:t>
            </a:r>
          </a:p>
          <a:p>
            <a:pPr marL="171450" indent="-171450" algn="r" rtl="1">
              <a:buFont typeface="Ubuntu Light" panose="020B0604020202020204" pitchFamily="34" charset="0"/>
              <a:buChar char="•"/>
            </a:pPr>
            <a:r>
              <a:rPr lang="ar-SA" b="0" i="0" u="none" strike="noStrike" kern="1200" baseline="0">
                <a:solidFill>
                  <a:schemeClr val="dk1"/>
                </a:solidFill>
                <a:latin typeface="Arial" panose="020B0604020202020204" pitchFamily="34" charset="0"/>
                <a:cs typeface="Arial" panose="020B0604020202020204" pitchFamily="34" charset="0"/>
                <a:rtl/>
              </a:rPr>
              <a:t>استخدم أطباقًا وأوعيةً أصغر</a:t>
            </a:r>
          </a:p>
          <a:p>
            <a:pPr marL="171450" indent="-171450" algn="r" rtl="1">
              <a:buFont typeface="Ubuntu Light" panose="020B0604020202020204" pitchFamily="34" charset="0"/>
              <a:buChar char="•"/>
            </a:pPr>
            <a:r>
              <a:rPr lang="ar-SA" b="0" i="0" u="none" strike="noStrike" kern="1200" baseline="0">
                <a:solidFill>
                  <a:schemeClr val="dk1"/>
                </a:solidFill>
                <a:latin typeface="Arial" panose="020B0604020202020204" pitchFamily="34" charset="0"/>
                <a:cs typeface="Arial" panose="020B0604020202020204" pitchFamily="34" charset="0"/>
                <a:rtl/>
              </a:rPr>
              <a:t>قلِّل من المشتتات المحيطة بك بينما تتناول الوجبات</a:t>
            </a:r>
          </a:p>
          <a:p>
            <a:pPr marL="171450" indent="-171450" algn="r" rtl="1">
              <a:buFont typeface="Ubuntu Light" panose="020B0604020202020204" pitchFamily="34" charset="0"/>
              <a:buChar char="•"/>
            </a:pPr>
            <a:r>
              <a:rPr lang="ar-SA" b="0" i="0" u="none" strike="noStrike" kern="1200" baseline="0">
                <a:solidFill>
                  <a:schemeClr val="dk1"/>
                </a:solidFill>
                <a:latin typeface="Arial" panose="020B0604020202020204" pitchFamily="34" charset="0"/>
                <a:cs typeface="Arial" panose="020B0604020202020204" pitchFamily="34" charset="0"/>
                <a:rtl/>
              </a:rPr>
              <a:t>ابق الطعام بعيدًا عن الطاولة</a:t>
            </a:r>
          </a:p>
          <a:p>
            <a:pPr marL="171450" indent="-171450" algn="r" rtl="1">
              <a:buFont typeface="Ubuntu Light" panose="020B0604020202020204" pitchFamily="34" charset="0"/>
              <a:buChar char="•"/>
            </a:pPr>
            <a:r>
              <a:rPr lang="ar-SA" b="0" i="0" u="none" strike="noStrike" kern="1200" baseline="0">
                <a:solidFill>
                  <a:schemeClr val="dk1"/>
                </a:solidFill>
                <a:latin typeface="Arial" panose="020B0604020202020204" pitchFamily="34" charset="0"/>
                <a:cs typeface="Arial" panose="020B0604020202020204" pitchFamily="34" charset="0"/>
                <a:rtl/>
              </a:rPr>
              <a:t>تناول الطعام ببطء</a:t>
            </a:r>
          </a:p>
          <a:p>
            <a:pPr algn="r" rtl="1"/>
            <a:endParaRPr lang="ar-SA" b="0" i="0" u="none" strike="noStrike" kern="1200" baseline="0">
              <a:solidFill>
                <a:schemeClr val="dk1"/>
              </a:solidFill>
              <a:latin typeface="Arial" panose="020B0604020202020204" pitchFamily="34" charset="0"/>
              <a:cs typeface="Arial" panose="020B0604020202020204" pitchFamily="34" charset="0"/>
            </a:endParaRPr>
          </a:p>
          <a:p>
            <a:pPr algn="r" rtl="1"/>
            <a:r>
              <a:rPr lang="ar-SA" b="1" i="0" u="none" strike="noStrike" kern="1200" baseline="0">
                <a:solidFill>
                  <a:srgbClr val="316355"/>
                </a:solidFill>
                <a:latin typeface="Arial" panose="020B0604020202020204" pitchFamily="34" charset="0"/>
                <a:cs typeface="Arial" panose="020B0604020202020204" pitchFamily="34" charset="0"/>
                <a:rtl/>
              </a:rPr>
              <a:t>سؤال:</a:t>
            </a:r>
          </a:p>
          <a:p>
            <a:pPr algn="r" rtl="1"/>
            <a:r>
              <a:rPr lang="ar-SA" b="0" i="0" u="none" strike="noStrike" kern="1200" baseline="0">
                <a:solidFill>
                  <a:schemeClr val="dk1"/>
                </a:solidFill>
                <a:latin typeface="Arial" panose="020B0604020202020204" pitchFamily="34" charset="0"/>
                <a:cs typeface="Arial" panose="020B0604020202020204" pitchFamily="34" charset="0"/>
                <a:rtl/>
              </a:rPr>
              <a:t>هل توجد أشياء أخرى تحاول القيام بها لتتحكم في مقدار ما تأكله من طعام؟ اكتب إجابتك في كتاب التمارين</a:t>
            </a:r>
          </a:p>
          <a:p>
            <a:pPr algn="r" rtl="1"/>
            <a:endParaRPr lang="ar-SA" b="1" i="1" u="none" strike="noStrike" kern="1200" baseline="0">
              <a:solidFill>
                <a:schemeClr val="dk1"/>
              </a:solidFill>
              <a:latin typeface="Arial" panose="020B0604020202020204" pitchFamily="34" charset="0"/>
              <a:cs typeface="Arial" panose="020B0604020202020204" pitchFamily="34" charset="0"/>
            </a:endParaRPr>
          </a:p>
          <a:p>
            <a:pPr algn="r" rtl="1"/>
            <a:r>
              <a:rPr lang="ar-SA" b="1" i="1" u="none" strike="noStrike" kern="1200" baseline="0">
                <a:solidFill>
                  <a:schemeClr val="dk1"/>
                </a:solidFill>
                <a:latin typeface="Arial" panose="020B0604020202020204" pitchFamily="34" charset="0"/>
                <a:cs typeface="Arial" panose="020B0604020202020204" pitchFamily="34" charset="0"/>
                <a:rtl/>
              </a:rPr>
              <a:t>اطلب من بعض المشاركين مشاركة إجاباتهم وانتقل إلى الشريحة التالية</a:t>
            </a:r>
            <a:endParaRPr lang="ar-SA" b="0" i="0" u="none" strike="noStrike" kern="1200" baseline="0">
              <a:solidFill>
                <a:schemeClr val="dk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33</a:t>
            </a:fld>
            <a:endParaRPr lang="en-US"/>
          </a:p>
        </p:txBody>
      </p:sp>
    </p:spTree>
    <p:extLst>
      <p:ext uri="{BB962C8B-B14F-4D97-AF65-F5344CB8AC3E}">
        <p14:creationId xmlns:p14="http://schemas.microsoft.com/office/powerpoint/2010/main" val="21782674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r>
              <a:rPr lang="ar-xm" sz="1200" b="0" i="0" u="none" strike="noStrike" kern="1200" baseline="0" dirty="0">
                <a:solidFill>
                  <a:schemeClr val="dk1"/>
                </a:solidFill>
                <a:latin typeface="Arial" panose="020B0604020202020204" pitchFamily="34" charset="0"/>
                <a:cs typeface="Arial" panose="020B0604020202020204" pitchFamily="34" charset="0"/>
                <a:rtl/>
              </a:rPr>
              <a:t>أخيرًا وليس آخرًا، لنتحدث عن تزويد الجسم بالسوائل!</a:t>
            </a:r>
          </a:p>
          <a:p>
            <a:pPr algn="r" rtl="1"/>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34</a:t>
            </a:fld>
            <a:endParaRPr lang="en-US"/>
          </a:p>
        </p:txBody>
      </p:sp>
    </p:spTree>
    <p:extLst>
      <p:ext uri="{BB962C8B-B14F-4D97-AF65-F5344CB8AC3E}">
        <p14:creationId xmlns:p14="http://schemas.microsoft.com/office/powerpoint/2010/main" val="74767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A" sz="1200" b="0" i="0" u="none" strike="noStrike" kern="1200" baseline="0">
                <a:solidFill>
                  <a:schemeClr val="dk1"/>
                </a:solidFill>
                <a:latin typeface="Arial" panose="020B0604020202020204" pitchFamily="34" charset="0"/>
                <a:cs typeface="Arial" panose="020B0604020202020204" pitchFamily="34" charset="0"/>
                <a:rtl/>
              </a:rPr>
              <a:t>يُقصد بتزويد الجسم بالسوائل الحفاظ على كمية السوائل التي تحتاجها في جسمك </a:t>
            </a:r>
          </a:p>
          <a:p>
            <a:pPr algn="r" rtl="1"/>
            <a:endParaRPr lang="ar-SA" sz="1200" b="0" i="0" u="none" strike="noStrike" kern="1200" baseline="0">
              <a:solidFill>
                <a:schemeClr val="dk1"/>
              </a:solidFill>
              <a:latin typeface="Arial" panose="020B0604020202020204" pitchFamily="34" charset="0"/>
              <a:cs typeface="Arial" panose="020B0604020202020204" pitchFamily="34" charset="0"/>
            </a:endParaRPr>
          </a:p>
          <a:p>
            <a:pPr algn="r" rtl="1"/>
            <a:r>
              <a:rPr lang="ar-SA" sz="1200" b="0" i="0" u="none" strike="noStrike" kern="1200" baseline="0">
                <a:solidFill>
                  <a:schemeClr val="dk1"/>
                </a:solidFill>
                <a:latin typeface="Arial" panose="020B0604020202020204" pitchFamily="34" charset="0"/>
                <a:cs typeface="Arial" panose="020B0604020202020204" pitchFamily="34" charset="0"/>
                <a:rtl/>
              </a:rPr>
              <a:t>إن شرب الكمية المناسبة من الماء مهم لصحتك، خاصةً عند ممارسة الرياضة </a:t>
            </a:r>
          </a:p>
          <a:p>
            <a:pPr algn="r" rtl="1"/>
            <a:endParaRPr lang="ar-SA">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35</a:t>
            </a:fld>
            <a:endParaRPr lang="en-US"/>
          </a:p>
        </p:txBody>
      </p:sp>
    </p:spTree>
    <p:extLst>
      <p:ext uri="{BB962C8B-B14F-4D97-AF65-F5344CB8AC3E}">
        <p14:creationId xmlns:p14="http://schemas.microsoft.com/office/powerpoint/2010/main" val="25300222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a:latin typeface="Arial" panose="020B0604020202020204" pitchFamily="34" charset="0"/>
                <a:cs typeface="Arial" panose="020B0604020202020204" pitchFamily="34" charset="0"/>
                <a:rtl/>
              </a:rPr>
              <a:t>هل كنت تعلم أن </a:t>
            </a:r>
            <a:r>
              <a:rPr lang="ar-SA" b="0" i="0">
                <a:effectLst/>
                <a:latin typeface="Arial" panose="020B0604020202020204" pitchFamily="34" charset="0"/>
                <a:cs typeface="Arial" panose="020B0604020202020204" pitchFamily="34" charset="0"/>
                <a:rtl val="0"/>
              </a:rPr>
              <a:t>60</a:t>
            </a:r>
            <a:r>
              <a:rPr lang="ar-SA" b="0" i="0">
                <a:effectLst/>
                <a:latin typeface="Arial" panose="020B0604020202020204" pitchFamily="34" charset="0"/>
                <a:cs typeface="Arial" panose="020B0604020202020204" pitchFamily="34" charset="0"/>
                <a:rtl/>
              </a:rPr>
              <a:t>% من جسمك عبارة عن ماء! لذلك، فليس من المستغرب أن الماء هو أهم مشروب لجسمك. </a:t>
            </a:r>
            <a:r>
              <a:rPr lang="ar-SA">
                <a:latin typeface="Arial" panose="020B0604020202020204" pitchFamily="34" charset="0"/>
                <a:cs typeface="Arial" panose="020B0604020202020204" pitchFamily="34" charset="0"/>
                <a:rtl/>
              </a:rPr>
              <a:t>فهو ضروري لكل وظيفة في أجسامنا!</a:t>
            </a:r>
            <a:endParaRPr lang="ar-SA">
              <a:latin typeface="Arial" panose="020B060402020202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lang="ar-SA" b="0" i="0">
              <a:effectLst/>
              <a:latin typeface="Arial" panose="020B060402020202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b="0" i="0">
                <a:effectLst/>
                <a:latin typeface="Arial" panose="020B0604020202020204" pitchFamily="34" charset="0"/>
                <a:cs typeface="Arial" panose="020B0604020202020204" pitchFamily="34" charset="0"/>
                <a:rtl/>
              </a:rPr>
              <a:t>تزويد الجسم بالسوائل:</a:t>
            </a:r>
          </a:p>
          <a:p>
            <a:pPr marL="171450" marR="0" lvl="0" indent="-171450" algn="r" defTabSz="914400" rtl="1" eaLnBrk="1" fontAlgn="auto" latinLnBrk="0" hangingPunct="1">
              <a:lnSpc>
                <a:spcPct val="100000"/>
              </a:lnSpc>
              <a:spcBef>
                <a:spcPts val="0"/>
              </a:spcBef>
              <a:spcAft>
                <a:spcPts val="0"/>
              </a:spcAft>
              <a:buClrTx/>
              <a:buSzTx/>
              <a:buFont typeface="Ubuntu Light" panose="020B0604020202020204" pitchFamily="34" charset="0"/>
              <a:buChar char="•"/>
              <a:tabLst/>
              <a:defRPr/>
            </a:pPr>
            <a:r>
              <a:rPr lang="ar-SA" b="0" i="0">
                <a:effectLst/>
                <a:latin typeface="Arial" panose="020B0604020202020204" pitchFamily="34" charset="0"/>
                <a:cs typeface="Arial" panose="020B0604020202020204" pitchFamily="34" charset="0"/>
                <a:rtl/>
              </a:rPr>
              <a:t>يساعد جسمك على موازنة درجة الحرارة داخله.</a:t>
            </a:r>
          </a:p>
          <a:p>
            <a:pPr marL="171450" marR="0" lvl="0" indent="-171450" algn="r" defTabSz="914400" rtl="1" eaLnBrk="1" fontAlgn="auto" latinLnBrk="0" hangingPunct="1">
              <a:lnSpc>
                <a:spcPct val="100000"/>
              </a:lnSpc>
              <a:spcBef>
                <a:spcPts val="0"/>
              </a:spcBef>
              <a:spcAft>
                <a:spcPts val="0"/>
              </a:spcAft>
              <a:buClrTx/>
              <a:buSzTx/>
              <a:buFont typeface="Ubuntu Light" panose="020B0604020202020204" pitchFamily="34" charset="0"/>
              <a:buChar char="•"/>
              <a:tabLst/>
              <a:defRPr/>
            </a:pPr>
            <a:r>
              <a:rPr lang="ar-SA" b="0" i="0">
                <a:effectLst/>
                <a:latin typeface="Arial" panose="020B0604020202020204" pitchFamily="34" charset="0"/>
                <a:cs typeface="Arial" panose="020B0604020202020204" pitchFamily="34" charset="0"/>
                <a:rtl/>
              </a:rPr>
              <a:t>يساعد في تفتيت الأطعمة التي تتناولها.</a:t>
            </a:r>
          </a:p>
          <a:p>
            <a:pPr marL="171450" marR="0" lvl="0" indent="-171450" algn="r" defTabSz="914400" rtl="1" eaLnBrk="1" fontAlgn="auto" latinLnBrk="0" hangingPunct="1">
              <a:lnSpc>
                <a:spcPct val="100000"/>
              </a:lnSpc>
              <a:spcBef>
                <a:spcPts val="0"/>
              </a:spcBef>
              <a:spcAft>
                <a:spcPts val="0"/>
              </a:spcAft>
              <a:buClrTx/>
              <a:buSzTx/>
              <a:buFont typeface="Ubuntu Light" panose="020B0604020202020204" pitchFamily="34" charset="0"/>
              <a:buChar char="•"/>
              <a:tabLst/>
              <a:defRPr/>
            </a:pPr>
            <a:r>
              <a:rPr lang="ar-SA" b="0" i="0">
                <a:effectLst/>
                <a:latin typeface="Arial" panose="020B0604020202020204" pitchFamily="34" charset="0"/>
                <a:cs typeface="Arial" panose="020B0604020202020204" pitchFamily="34" charset="0"/>
                <a:rtl/>
              </a:rPr>
              <a:t>يساعد جسمك على امتصاص الفيتامينات والمعادن من الأطعمة التي تتناولها</a:t>
            </a:r>
          </a:p>
          <a:p>
            <a:pPr marL="171450" marR="0" lvl="0" indent="-171450" algn="r" defTabSz="914400" rtl="1" eaLnBrk="1" fontAlgn="auto" latinLnBrk="0" hangingPunct="1">
              <a:lnSpc>
                <a:spcPct val="100000"/>
              </a:lnSpc>
              <a:spcBef>
                <a:spcPts val="0"/>
              </a:spcBef>
              <a:spcAft>
                <a:spcPts val="0"/>
              </a:spcAft>
              <a:buClrTx/>
              <a:buSzTx/>
              <a:buFont typeface="Ubuntu Light" panose="020B0604020202020204" pitchFamily="34" charset="0"/>
              <a:buChar char="•"/>
              <a:tabLst/>
              <a:defRPr/>
            </a:pPr>
            <a:r>
              <a:rPr lang="ar-SA" b="0" i="0">
                <a:effectLst/>
                <a:latin typeface="Arial" panose="020B0604020202020204" pitchFamily="34" charset="0"/>
                <a:cs typeface="Arial" panose="020B0604020202020204" pitchFamily="34" charset="0"/>
                <a:rtl/>
              </a:rPr>
              <a:t>يساعد جسمك وعقلك على العمل بشكل صحيح.</a:t>
            </a:r>
            <a:endParaRPr lang="ar-SA">
              <a:latin typeface="Arial" panose="020B0604020202020204" pitchFamily="34" charset="0"/>
              <a:cs typeface="Arial" panose="020B0604020202020204" pitchFamily="34" charset="0"/>
            </a:endParaRPr>
          </a:p>
          <a:p>
            <a:pPr algn="r" rtl="1"/>
            <a:endParaRPr lang="ar-SA">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36</a:t>
            </a:fld>
            <a:endParaRPr lang="en-US"/>
          </a:p>
        </p:txBody>
      </p:sp>
    </p:spTree>
    <p:extLst>
      <p:ext uri="{BB962C8B-B14F-4D97-AF65-F5344CB8AC3E}">
        <p14:creationId xmlns:p14="http://schemas.microsoft.com/office/powerpoint/2010/main" val="26070639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indent="0" algn="r" rtl="1">
              <a:buFont typeface="Ubuntu Light" panose="020B0604020202020204" pitchFamily="34" charset="0"/>
              <a:buNone/>
            </a:pPr>
            <a:r>
              <a:rPr lang="ar-SA" sz="1200" b="0" i="0" u="none" strike="noStrike" kern="1200" baseline="0">
                <a:solidFill>
                  <a:schemeClr val="tx1"/>
                </a:solidFill>
                <a:latin typeface="Arial" panose="020B0604020202020204" pitchFamily="34" charset="0"/>
                <a:cs typeface="Arial" panose="020B0604020202020204" pitchFamily="34" charset="0"/>
                <a:rtl/>
              </a:rPr>
              <a:t>توجد العديد من خيارات المشروبات المتاحة، ولكن بعضها صحيٌّ أكثر من الآخر.</a:t>
            </a:r>
          </a:p>
          <a:p>
            <a:pPr marL="0" indent="0" algn="r" rtl="1">
              <a:buFont typeface="Ubuntu Light" panose="020B0604020202020204" pitchFamily="34" charset="0"/>
              <a:buNone/>
            </a:pPr>
            <a:endParaRPr lang="ar-SA" sz="1200" b="0" i="0" u="none" strike="noStrike" kern="1200" baseline="0">
              <a:solidFill>
                <a:schemeClr val="tx1"/>
              </a:solidFill>
              <a:latin typeface="Arial" panose="020B0604020202020204" pitchFamily="34" charset="0"/>
              <a:cs typeface="Arial" panose="020B0604020202020204" pitchFamily="34" charset="0"/>
            </a:endParaRPr>
          </a:p>
          <a:p>
            <a:pPr marL="0" indent="0" algn="r" rtl="1">
              <a:buFont typeface="Ubuntu Light" panose="020B0604020202020204" pitchFamily="34" charset="0"/>
              <a:buNone/>
            </a:pPr>
            <a:r>
              <a:rPr lang="ar-SA" sz="1200" b="0" i="0" u="none" strike="noStrike" kern="1200" baseline="0">
                <a:solidFill>
                  <a:schemeClr val="tx1"/>
                </a:solidFill>
                <a:latin typeface="Arial" panose="020B0604020202020204" pitchFamily="34" charset="0"/>
                <a:cs typeface="Arial" panose="020B0604020202020204" pitchFamily="34" charset="0"/>
                <a:rtl/>
              </a:rPr>
              <a:t>لا تُعتبر المشروبات الغازية ومشروبات الطاقة والمشروبات الرياضية خيارات جيدة</a:t>
            </a:r>
          </a:p>
          <a:p>
            <a:pPr marL="171450" indent="-171450" algn="r" rtl="1">
              <a:buFont typeface="Ubuntu Light" panose="020B0604020202020204" pitchFamily="34" charset="0"/>
              <a:buChar char="•"/>
            </a:pPr>
            <a:r>
              <a:rPr lang="ar-SA" sz="1200" b="0" i="0" u="none" strike="noStrike" kern="1200" baseline="0">
                <a:solidFill>
                  <a:schemeClr val="tx1"/>
                </a:solidFill>
                <a:latin typeface="Arial" panose="020B0604020202020204" pitchFamily="34" charset="0"/>
                <a:cs typeface="Arial" panose="020B0604020202020204" pitchFamily="34" charset="0"/>
                <a:rtl/>
              </a:rPr>
              <a:t>لأن هذه المشروبات تحتوي على سكر إضافي ويمكن أن تزيد وزنك.</a:t>
            </a:r>
          </a:p>
          <a:p>
            <a:pPr marL="171450" indent="-171450" algn="r" rtl="1">
              <a:buFont typeface="Ubuntu Light" panose="020B0604020202020204" pitchFamily="34" charset="0"/>
              <a:buChar char="•"/>
            </a:pPr>
            <a:r>
              <a:rPr lang="ar-SA" sz="1200" b="0" i="0" u="none" strike="noStrike" kern="1200" baseline="0">
                <a:solidFill>
                  <a:schemeClr val="tx1"/>
                </a:solidFill>
                <a:latin typeface="Arial" panose="020B0604020202020204" pitchFamily="34" charset="0"/>
                <a:cs typeface="Arial" panose="020B0604020202020204" pitchFamily="34" charset="0"/>
                <a:rtl/>
              </a:rPr>
              <a:t>تحتوي مشروبات الطاقة والعديد من المشروبات الغازية أيضًا على مادة الكافيين. ولا يساعد الكافيين على الحفاظ على نسبة السوائل في الجسم.</a:t>
            </a:r>
          </a:p>
          <a:p>
            <a:pPr marL="0" indent="0" algn="r" rtl="1">
              <a:buFont typeface="Ubuntu Light" panose="020B0604020202020204" pitchFamily="34" charset="0"/>
              <a:buNone/>
            </a:pPr>
            <a:endParaRPr lang="ar-SA" sz="1200" b="0" i="0" u="none" strike="noStrike" kern="1200" baseline="0">
              <a:solidFill>
                <a:schemeClr val="tx1"/>
              </a:solidFill>
              <a:latin typeface="Arial" panose="020B0604020202020204" pitchFamily="34" charset="0"/>
              <a:cs typeface="Arial" panose="020B0604020202020204" pitchFamily="34" charset="0"/>
            </a:endParaRPr>
          </a:p>
          <a:p>
            <a:pPr marL="0" indent="0" algn="r" rtl="1">
              <a:buFont typeface="Ubuntu Light" panose="020B0604020202020204" pitchFamily="34" charset="0"/>
              <a:buNone/>
            </a:pPr>
            <a:r>
              <a:rPr lang="ar-SA" sz="1200" b="0" i="0" u="none" strike="noStrike" kern="1200" baseline="0">
                <a:solidFill>
                  <a:schemeClr val="tx1"/>
                </a:solidFill>
                <a:latin typeface="Arial" panose="020B0604020202020204" pitchFamily="34" charset="0"/>
                <a:cs typeface="Arial" panose="020B0604020202020204" pitchFamily="34" charset="0"/>
                <a:rtl/>
              </a:rPr>
              <a:t>تعتبر الكميات المعتدلة من الحليب قليل الدسم وعصير الفاكهة الطبيعي بنسبة </a:t>
            </a:r>
            <a:r>
              <a:rPr lang="ar-SA" sz="1200" b="0" i="0" u="none" strike="noStrike" kern="1200" baseline="0">
                <a:solidFill>
                  <a:schemeClr val="tx1"/>
                </a:solidFill>
                <a:latin typeface="Arial" panose="020B0604020202020204" pitchFamily="34" charset="0"/>
                <a:cs typeface="Arial" panose="020B0604020202020204" pitchFamily="34" charset="0"/>
                <a:rtl val="0"/>
              </a:rPr>
              <a:t>100</a:t>
            </a:r>
            <a:r>
              <a:rPr lang="ar-SA" sz="1200" b="0" i="0" u="none" strike="noStrike" kern="1200" baseline="0">
                <a:solidFill>
                  <a:schemeClr val="tx1"/>
                </a:solidFill>
                <a:latin typeface="Arial" panose="020B0604020202020204" pitchFamily="34" charset="0"/>
                <a:cs typeface="Arial" panose="020B0604020202020204" pitchFamily="34" charset="0"/>
                <a:rtl/>
              </a:rPr>
              <a:t>% خيارات جيدة أيضًا ولكن بكميات صغيرة</a:t>
            </a:r>
          </a:p>
          <a:p>
            <a:pPr marL="171450" indent="-171450" algn="r" rtl="1">
              <a:buFont typeface="Ubuntu Light" panose="020B0604020202020204" pitchFamily="34" charset="0"/>
              <a:buChar char="•"/>
            </a:pPr>
            <a:r>
              <a:rPr lang="ar-SA" sz="1200" b="0" i="0" u="none" strike="noStrike" kern="1200" baseline="0">
                <a:solidFill>
                  <a:schemeClr val="tx1"/>
                </a:solidFill>
                <a:latin typeface="Arial" panose="020B0604020202020204" pitchFamily="34" charset="0"/>
                <a:cs typeface="Arial" panose="020B0604020202020204" pitchFamily="34" charset="0"/>
                <a:rtl/>
              </a:rPr>
              <a:t>لا تشرب ما يزيد عن </a:t>
            </a:r>
            <a:r>
              <a:rPr lang="ar-SA" sz="1200" b="0" i="0" u="none" strike="noStrike" kern="1200" baseline="0">
                <a:solidFill>
                  <a:schemeClr val="tx1"/>
                </a:solidFill>
                <a:latin typeface="Arial" panose="020B0604020202020204" pitchFamily="34" charset="0"/>
                <a:cs typeface="Arial" panose="020B0604020202020204" pitchFamily="34" charset="0"/>
                <a:rtl val="0"/>
              </a:rPr>
              <a:t>3</a:t>
            </a:r>
            <a:r>
              <a:rPr lang="ar-SA" sz="1200" b="0" i="0" u="none" strike="noStrike" kern="1200" baseline="0">
                <a:solidFill>
                  <a:schemeClr val="tx1"/>
                </a:solidFill>
                <a:latin typeface="Arial" panose="020B0604020202020204" pitchFamily="34" charset="0"/>
                <a:cs typeface="Arial" panose="020B0604020202020204" pitchFamily="34" charset="0"/>
                <a:rtl/>
              </a:rPr>
              <a:t> أكواب من الحليب وكوب واحد من العصير يوميًا. </a:t>
            </a:r>
          </a:p>
          <a:p>
            <a:pPr marL="0" indent="0" algn="r" rtl="1">
              <a:buFont typeface="Ubuntu Light" panose="020B0604020202020204" pitchFamily="34" charset="0"/>
              <a:buNone/>
            </a:pPr>
            <a:endParaRPr lang="ar-SA" sz="1200" b="0" i="0" u="none" strike="noStrike" kern="1200" baseline="0">
              <a:solidFill>
                <a:schemeClr val="tx1"/>
              </a:solidFill>
              <a:latin typeface="Arial" panose="020B0604020202020204" pitchFamily="34" charset="0"/>
              <a:cs typeface="Arial" panose="020B0604020202020204" pitchFamily="34" charset="0"/>
            </a:endParaRPr>
          </a:p>
          <a:p>
            <a:pPr marL="0" indent="0" algn="r" rtl="1">
              <a:buFont typeface="Ubuntu Light" panose="020B0604020202020204" pitchFamily="34" charset="0"/>
              <a:buNone/>
            </a:pPr>
            <a:r>
              <a:rPr lang="ar-SA" sz="1200" b="0" i="0" u="none" strike="noStrike" kern="1200" baseline="0">
                <a:solidFill>
                  <a:schemeClr val="tx1"/>
                </a:solidFill>
                <a:latin typeface="Arial" panose="020B0604020202020204" pitchFamily="34" charset="0"/>
                <a:cs typeface="Arial" panose="020B0604020202020204" pitchFamily="34" charset="0"/>
                <a:rtl/>
              </a:rPr>
              <a:t>الماء هو المشروب الأفضل! اشرب الماء كل يوم! لا يُشترط أن يكون الماء مملاً أيضًا. إذا كنت تحب المشروبات المنكهة، جرب الماء الفوار أو حاول نقع الفاكهة والأعشاب في الماء واشربه. </a:t>
            </a:r>
          </a:p>
          <a:p>
            <a:pPr marL="0" indent="0" algn="r" rtl="1">
              <a:buFont typeface="Ubuntu Light" panose="020B0604020202020204" pitchFamily="34" charset="0"/>
              <a:buNone/>
            </a:pPr>
            <a:endParaRPr lang="ar-SA" sz="1200" b="0" i="0" u="none" strike="noStrike" kern="1200" baseline="0">
              <a:solidFill>
                <a:schemeClr val="tx1"/>
              </a:solidFill>
              <a:latin typeface="Arial" panose="020B0604020202020204" pitchFamily="34" charset="0"/>
              <a:cs typeface="Arial" panose="020B0604020202020204" pitchFamily="34" charset="0"/>
            </a:endParaRPr>
          </a:p>
          <a:p>
            <a:pPr algn="r" rtl="1"/>
            <a:r>
              <a:rPr lang="ar-SA" sz="1200" b="1" i="0" u="none" strike="noStrike" kern="1200" baseline="0">
                <a:solidFill>
                  <a:srgbClr val="316355"/>
                </a:solidFill>
                <a:latin typeface="Arial" panose="020B0604020202020204" pitchFamily="34" charset="0"/>
                <a:cs typeface="Arial" panose="020B0604020202020204" pitchFamily="34" charset="0"/>
                <a:rtl/>
              </a:rPr>
              <a:t>النشاط:</a:t>
            </a:r>
          </a:p>
          <a:p>
            <a:pPr algn="r" rtl="1"/>
            <a:r>
              <a:rPr lang="ar-SA" sz="1200" b="0" i="0" u="none" strike="noStrike" kern="1200" baseline="0">
                <a:solidFill>
                  <a:schemeClr val="dk1"/>
                </a:solidFill>
                <a:latin typeface="Arial" panose="020B0604020202020204" pitchFamily="34" charset="0"/>
                <a:cs typeface="Arial" panose="020B0604020202020204" pitchFamily="34" charset="0"/>
                <a:rtl/>
              </a:rPr>
              <a:t>يمكنك القيام بالنشاط في كتاب التمارين عند انتهاء الدرس.</a:t>
            </a:r>
          </a:p>
          <a:p>
            <a:pPr marL="0" indent="0" algn="r" rtl="1">
              <a:buFont typeface="Ubuntu Light" panose="020B0604020202020204" pitchFamily="34" charset="0"/>
              <a:buNone/>
            </a:pPr>
            <a:endParaRPr lang="ar-SA" sz="1200" b="0" i="0" u="none" strike="noStrike" kern="1200" baseline="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37</a:t>
            </a:fld>
            <a:endParaRPr lang="en-US"/>
          </a:p>
        </p:txBody>
      </p:sp>
    </p:spTree>
    <p:extLst>
      <p:ext uri="{BB962C8B-B14F-4D97-AF65-F5344CB8AC3E}">
        <p14:creationId xmlns:p14="http://schemas.microsoft.com/office/powerpoint/2010/main" val="33025057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A" b="0" i="0" u="none" strike="noStrike" kern="1200" baseline="0">
                <a:solidFill>
                  <a:schemeClr val="dk1"/>
                </a:solidFill>
                <a:latin typeface="Arial" panose="020B0604020202020204" pitchFamily="34" charset="0"/>
                <a:cs typeface="Arial" panose="020B0604020202020204" pitchFamily="34" charset="0"/>
                <a:rtl/>
              </a:rPr>
              <a:t>تفقد الماء عندما تذهب إلى الحمام أو تتعرق أو تمارس الرياضة أو حتى تتنفس. </a:t>
            </a:r>
          </a:p>
          <a:p>
            <a:pPr algn="r" rtl="1"/>
            <a:endParaRPr lang="ar-SA" b="0" i="0" u="none" strike="noStrike" kern="1200" baseline="0">
              <a:solidFill>
                <a:schemeClr val="dk1"/>
              </a:solidFill>
              <a:latin typeface="Arial" panose="020B0604020202020204" pitchFamily="34" charset="0"/>
              <a:cs typeface="Arial" panose="020B0604020202020204" pitchFamily="34" charset="0"/>
            </a:endParaRPr>
          </a:p>
          <a:p>
            <a:pPr algn="r" rtl="1"/>
            <a:r>
              <a:rPr lang="ar-SA" b="0" i="0" u="none" strike="noStrike" kern="1200" baseline="0">
                <a:solidFill>
                  <a:schemeClr val="dk1"/>
                </a:solidFill>
                <a:latin typeface="Arial" panose="020B0604020202020204" pitchFamily="34" charset="0"/>
                <a:cs typeface="Arial" panose="020B0604020202020204" pitchFamily="34" charset="0"/>
                <a:rtl/>
              </a:rPr>
              <a:t>هل تعلم أن الجفاف بنسبة </a:t>
            </a:r>
            <a:r>
              <a:rPr lang="ar-SA" b="0" i="0" u="none" strike="noStrike" kern="1200" baseline="0">
                <a:solidFill>
                  <a:schemeClr val="dk1"/>
                </a:solidFill>
                <a:latin typeface="Arial" panose="020B0604020202020204" pitchFamily="34" charset="0"/>
                <a:cs typeface="Arial" panose="020B0604020202020204" pitchFamily="34" charset="0"/>
                <a:rtl val="0"/>
              </a:rPr>
              <a:t>1-2</a:t>
            </a:r>
            <a:r>
              <a:rPr lang="ar-SA" b="0" i="0" u="none" strike="noStrike" kern="1200" baseline="0">
                <a:solidFill>
                  <a:schemeClr val="dk1"/>
                </a:solidFill>
                <a:latin typeface="Arial" panose="020B0604020202020204" pitchFamily="34" charset="0"/>
                <a:cs typeface="Arial" panose="020B0604020202020204" pitchFamily="34" charset="0"/>
                <a:rtl/>
              </a:rPr>
              <a:t>% من وزن جسمك يمكن أن يقلل من أدائك الرياضي؟ يفقد جسمك الماء كل يوم عندما تذهب إلى الحمام وتتعرق وحتى عندما تتنفس. </a:t>
            </a:r>
          </a:p>
          <a:p>
            <a:pPr algn="r" rtl="1"/>
            <a:endParaRPr lang="ar-SA" b="0" i="0" u="none" strike="noStrike" kern="1200" baseline="0">
              <a:solidFill>
                <a:schemeClr val="dk1"/>
              </a:solidFill>
              <a:latin typeface="Arial" panose="020B0604020202020204" pitchFamily="34" charset="0"/>
              <a:cs typeface="Arial" panose="020B0604020202020204" pitchFamily="34" charset="0"/>
            </a:endParaRPr>
          </a:p>
          <a:p>
            <a:pPr algn="r" rtl="1"/>
            <a:r>
              <a:rPr lang="ar-SA" b="0" i="0" u="none" strike="noStrike" kern="1200" baseline="0">
                <a:solidFill>
                  <a:schemeClr val="dk1"/>
                </a:solidFill>
                <a:latin typeface="Arial" panose="020B0604020202020204" pitchFamily="34" charset="0"/>
                <a:cs typeface="Arial" panose="020B0604020202020204" pitchFamily="34" charset="0"/>
                <a:rtl/>
              </a:rPr>
              <a:t>إذا فقدت الكثير من الماء دون شرب كمية أكبر، فلن يعمل جسمك. وهو ما يُعرف باسم الجفاف.</a:t>
            </a:r>
          </a:p>
          <a:p>
            <a:pPr algn="r" rtl="1"/>
            <a:endParaRPr lang="ar-SA" b="0" i="0" u="none" strike="noStrike" kern="1200" baseline="0">
              <a:solidFill>
                <a:schemeClr val="dk1"/>
              </a:solidFill>
              <a:latin typeface="Arial" panose="020B0604020202020204" pitchFamily="34" charset="0"/>
              <a:cs typeface="Arial" panose="020B0604020202020204" pitchFamily="34" charset="0"/>
            </a:endParaRPr>
          </a:p>
          <a:p>
            <a:pPr algn="r" rtl="1"/>
            <a:r>
              <a:rPr lang="ar-SA" b="0" i="0" u="none" strike="noStrike" kern="1200" baseline="0">
                <a:solidFill>
                  <a:schemeClr val="dk1"/>
                </a:solidFill>
                <a:latin typeface="Arial" panose="020B0604020202020204" pitchFamily="34" charset="0"/>
                <a:cs typeface="Arial" panose="020B0604020202020204" pitchFamily="34" charset="0"/>
                <a:rtl/>
              </a:rPr>
              <a:t>فيما يلي بعض علامات الجفاف:</a:t>
            </a:r>
          </a:p>
          <a:p>
            <a:pPr marL="171450" indent="-171450" algn="r" rtl="1">
              <a:buFont typeface="Ubuntu Light" panose="020B0604020202020204" pitchFamily="34" charset="0"/>
              <a:buChar char="•"/>
            </a:pPr>
            <a:r>
              <a:rPr lang="ar-SA" b="0" i="0" u="none" strike="noStrike" kern="1200" baseline="0">
                <a:solidFill>
                  <a:schemeClr val="dk1"/>
                </a:solidFill>
                <a:latin typeface="Arial" panose="020B0604020202020204" pitchFamily="34" charset="0"/>
                <a:cs typeface="Arial" panose="020B0604020202020204" pitchFamily="34" charset="0"/>
                <a:rtl/>
              </a:rPr>
              <a:t>الشعور بالعطش </a:t>
            </a:r>
          </a:p>
          <a:p>
            <a:pPr marL="171450" indent="-171450" algn="r" rtl="1">
              <a:buFont typeface="Ubuntu Light" panose="020B0604020202020204" pitchFamily="34" charset="0"/>
              <a:buChar char="•"/>
            </a:pPr>
            <a:r>
              <a:rPr lang="ar-SA" b="0" i="0" u="none" strike="noStrike" kern="1200" baseline="0">
                <a:solidFill>
                  <a:schemeClr val="dk1"/>
                </a:solidFill>
                <a:latin typeface="Arial" panose="020B0604020202020204" pitchFamily="34" charset="0"/>
                <a:cs typeface="Arial" panose="020B0604020202020204" pitchFamily="34" charset="0"/>
                <a:rtl/>
              </a:rPr>
              <a:t>الشعور بالتعب أو الخمول</a:t>
            </a:r>
          </a:p>
          <a:p>
            <a:pPr marL="171450" indent="-171450" algn="r" rtl="1">
              <a:buFont typeface="Ubuntu Light" panose="020B0604020202020204" pitchFamily="34" charset="0"/>
              <a:buChar char="•"/>
            </a:pPr>
            <a:r>
              <a:rPr lang="ar-SA" b="0" i="0" u="none" strike="noStrike" kern="1200" baseline="0">
                <a:solidFill>
                  <a:schemeClr val="dk1"/>
                </a:solidFill>
                <a:latin typeface="Arial" panose="020B0604020202020204" pitchFamily="34" charset="0"/>
                <a:cs typeface="Arial" panose="020B0604020202020204" pitchFamily="34" charset="0"/>
                <a:rtl/>
              </a:rPr>
              <a:t>الإصابة بالصداع</a:t>
            </a:r>
          </a:p>
          <a:p>
            <a:pPr marL="171450" indent="-171450" algn="r" rtl="1">
              <a:buFont typeface="Ubuntu Light" panose="020B0604020202020204" pitchFamily="34" charset="0"/>
              <a:buChar char="•"/>
            </a:pPr>
            <a:r>
              <a:rPr lang="ar-SA" b="0" i="0" u="none" strike="noStrike" kern="1200" baseline="0">
                <a:solidFill>
                  <a:schemeClr val="dk1"/>
                </a:solidFill>
                <a:latin typeface="Arial" panose="020B0604020202020204" pitchFamily="34" charset="0"/>
                <a:cs typeface="Arial" panose="020B0604020202020204" pitchFamily="34" charset="0"/>
                <a:rtl/>
              </a:rPr>
              <a:t>جفاف الفم</a:t>
            </a:r>
          </a:p>
          <a:p>
            <a:pPr marL="171450" indent="-171450" algn="r" rtl="1">
              <a:buFont typeface="Ubuntu Light" panose="020B0604020202020204" pitchFamily="34" charset="0"/>
              <a:buChar char="•"/>
            </a:pPr>
            <a:r>
              <a:rPr lang="ar-SA" b="0" i="0" u="none" strike="noStrike" kern="1200" baseline="0">
                <a:solidFill>
                  <a:schemeClr val="dk1"/>
                </a:solidFill>
                <a:latin typeface="Arial" panose="020B0604020202020204" pitchFamily="34" charset="0"/>
                <a:cs typeface="Arial" panose="020B0604020202020204" pitchFamily="34" charset="0"/>
                <a:rtl/>
              </a:rPr>
              <a:t>لون البول أصفر داكن أو بني</a:t>
            </a:r>
          </a:p>
          <a:p>
            <a:pPr algn="r" rtl="1"/>
            <a:endParaRPr lang="ar-SA">
              <a:effectLst/>
              <a:latin typeface="Arial" panose="020B0604020202020204" pitchFamily="34" charset="0"/>
              <a:ea typeface="Calibri" panose="020F0502020204030204" pitchFamily="34" charset="0"/>
              <a:cs typeface="Arial" panose="020B0604020202020204" pitchFamily="34" charset="0"/>
            </a:endParaRPr>
          </a:p>
          <a:p>
            <a:pPr algn="r" rtl="1"/>
            <a:endParaRPr lang="ar-SA">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38</a:t>
            </a:fld>
            <a:endParaRPr lang="en-US"/>
          </a:p>
        </p:txBody>
      </p:sp>
    </p:spTree>
    <p:extLst>
      <p:ext uri="{BB962C8B-B14F-4D97-AF65-F5344CB8AC3E}">
        <p14:creationId xmlns:p14="http://schemas.microsoft.com/office/powerpoint/2010/main" val="40677543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A" sz="1200" b="0" i="0" u="none" strike="noStrike" kern="1200" baseline="0">
                <a:solidFill>
                  <a:schemeClr val="dk1"/>
                </a:solidFill>
                <a:latin typeface="Arial" panose="020B0604020202020204" pitchFamily="34" charset="0"/>
                <a:cs typeface="Arial" panose="020B0604020202020204" pitchFamily="34" charset="0"/>
                <a:rtl/>
              </a:rPr>
              <a:t>اجعل هدفك هو شرب </a:t>
            </a:r>
            <a:r>
              <a:rPr lang="ar-SA" sz="1200" b="0" i="0" u="none" strike="noStrike" kern="1200" baseline="0">
                <a:solidFill>
                  <a:schemeClr val="dk1"/>
                </a:solidFill>
                <a:latin typeface="Arial" panose="020B0604020202020204" pitchFamily="34" charset="0"/>
                <a:cs typeface="Arial" panose="020B0604020202020204" pitchFamily="34" charset="0"/>
                <a:rtl val="0"/>
              </a:rPr>
              <a:t>5</a:t>
            </a:r>
            <a:r>
              <a:rPr lang="ar-SA" sz="1200" b="0" i="0" u="none" strike="noStrike" kern="1200" baseline="0">
                <a:solidFill>
                  <a:schemeClr val="dk1"/>
                </a:solidFill>
                <a:latin typeface="Arial" panose="020B0604020202020204" pitchFamily="34" charset="0"/>
                <a:cs typeface="Arial" panose="020B0604020202020204" pitchFamily="34" charset="0"/>
                <a:rtl/>
              </a:rPr>
              <a:t> زجاجات من الماء يوميًا ولكن قد يحتاج بعض الأشخاص إلى زيادة استهلاكهم من المياه.</a:t>
            </a:r>
          </a:p>
          <a:p>
            <a:pPr algn="r" rtl="1"/>
            <a:endParaRPr lang="ar-SA" sz="1200" b="0" i="0" u="none" strike="noStrike" kern="1200" baseline="0">
              <a:solidFill>
                <a:schemeClr val="dk1"/>
              </a:solidFill>
              <a:latin typeface="Arial" panose="020B0604020202020204" pitchFamily="34" charset="0"/>
              <a:cs typeface="Arial" panose="020B0604020202020204" pitchFamily="34" charset="0"/>
            </a:endParaRPr>
          </a:p>
          <a:p>
            <a:pPr algn="r" rtl="1"/>
            <a:r>
              <a:rPr lang="ar-SA" sz="1200" b="0" i="0" u="none" strike="noStrike" kern="1200" baseline="0">
                <a:solidFill>
                  <a:schemeClr val="dk1"/>
                </a:solidFill>
                <a:latin typeface="Arial" panose="020B0604020202020204" pitchFamily="34" charset="0"/>
                <a:cs typeface="Arial" panose="020B0604020202020204" pitchFamily="34" charset="0"/>
                <a:rtl/>
              </a:rPr>
              <a:t>هذه العوامل يمكن أن تؤثر على كمية المياه التي يجب أن تشربها من أجل الحفاظ على كمية مناسبة من السوائل في جسمك:</a:t>
            </a:r>
          </a:p>
          <a:p>
            <a:pPr marL="171450" indent="-171450" algn="r" rtl="1">
              <a:buFont typeface="Ubuntu Light" panose="020B0604020202020204" pitchFamily="34" charset="0"/>
              <a:buChar char="•"/>
            </a:pPr>
            <a:r>
              <a:rPr lang="ar-SA" sz="1200" b="0" i="0" u="none" strike="noStrike" kern="1200" baseline="0">
                <a:solidFill>
                  <a:schemeClr val="dk1"/>
                </a:solidFill>
                <a:latin typeface="Arial" panose="020B0604020202020204" pitchFamily="34" charset="0"/>
                <a:cs typeface="Arial" panose="020B0604020202020204" pitchFamily="34" charset="0"/>
                <a:rtl/>
              </a:rPr>
              <a:t>ممارسة التمارين الرياضية بشكل متكرر وشديد بينما تتعرق بغزارة أو تكون منقطع الأنفاس</a:t>
            </a:r>
          </a:p>
          <a:p>
            <a:pPr marL="171450" indent="-171450" algn="r" rtl="1">
              <a:buFont typeface="Ubuntu Light" panose="020B0604020202020204" pitchFamily="34" charset="0"/>
              <a:buChar char="•"/>
            </a:pPr>
            <a:r>
              <a:rPr lang="ar-SA" sz="1200" b="0" i="0" u="none" strike="noStrike" kern="1200" baseline="0">
                <a:solidFill>
                  <a:schemeClr val="dk1"/>
                </a:solidFill>
                <a:latin typeface="Arial" panose="020B0604020202020204" pitchFamily="34" charset="0"/>
                <a:cs typeface="Arial" panose="020B0604020202020204" pitchFamily="34" charset="0"/>
                <a:rtl/>
              </a:rPr>
              <a:t>الطقس الحار</a:t>
            </a:r>
          </a:p>
          <a:p>
            <a:pPr marL="171450" indent="-171450" algn="r" rtl="1">
              <a:buFont typeface="Ubuntu Light" panose="020B0604020202020204" pitchFamily="34" charset="0"/>
              <a:buChar char="•"/>
            </a:pPr>
            <a:r>
              <a:rPr lang="ar-SA" sz="1200" b="0" i="0" u="none" strike="noStrike" kern="1200" baseline="0">
                <a:solidFill>
                  <a:schemeClr val="dk1"/>
                </a:solidFill>
                <a:latin typeface="Arial" panose="020B0604020202020204" pitchFamily="34" charset="0"/>
                <a:cs typeface="Arial" panose="020B0604020202020204" pitchFamily="34" charset="0"/>
                <a:rtl/>
              </a:rPr>
              <a:t>الارتفاعات العالية</a:t>
            </a:r>
          </a:p>
          <a:p>
            <a:pPr marL="171450" indent="-171450" algn="r" rtl="1">
              <a:buFont typeface="Ubuntu Light" panose="020B0604020202020204" pitchFamily="34" charset="0"/>
              <a:buChar char="•"/>
            </a:pPr>
            <a:r>
              <a:rPr lang="ar-SA" sz="1200" b="0" i="0" u="none" strike="noStrike" kern="1200" baseline="0">
                <a:solidFill>
                  <a:schemeClr val="dk1"/>
                </a:solidFill>
                <a:latin typeface="Arial" panose="020B0604020202020204" pitchFamily="34" charset="0"/>
                <a:cs typeface="Arial" panose="020B0604020202020204" pitchFamily="34" charset="0"/>
                <a:rtl/>
              </a:rPr>
              <a:t>المرض</a:t>
            </a:r>
          </a:p>
          <a:p>
            <a:pPr marL="171450" indent="-171450" algn="r" rtl="1">
              <a:buFont typeface="Ubuntu Light" panose="020B0604020202020204" pitchFamily="34" charset="0"/>
              <a:buChar char="•"/>
            </a:pPr>
            <a:endParaRPr lang="ar-SA" sz="1200" b="0" i="0" u="none" strike="noStrike" kern="1200" baseline="0">
              <a:solidFill>
                <a:schemeClr val="dk1"/>
              </a:solidFill>
              <a:latin typeface="Arial" panose="020B060402020202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sz="1200">
                <a:effectLst/>
                <a:latin typeface="Arial" panose="020B0604020202020204" pitchFamily="34" charset="0"/>
                <a:ea typeface="Calibri" panose="020F0502020204030204" pitchFamily="34" charset="0"/>
                <a:cs typeface="Arial" panose="020B0604020202020204" pitchFamily="34" charset="0"/>
                <a:rtl/>
              </a:rPr>
              <a:t>لا تنتظر حتى تشعر بالعطش لتشرب السوائل - اشرب الماء قبل ممارسة التمارين أو الرياضة وخلالها وبعدها</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sz="1200">
              <a:effectLst/>
              <a:latin typeface="Arial" panose="020B0604020202020204" pitchFamily="34" charset="0"/>
              <a:cs typeface="Arial" panose="020B0604020202020204" pitchFamily="34" charset="0"/>
            </a:endParaRPr>
          </a:p>
          <a:p>
            <a:pPr algn="r" rtl="1"/>
            <a:r>
              <a:rPr lang="ar-SA" sz="1200" b="1" i="0" u="none" strike="noStrike" kern="1200" baseline="0">
                <a:solidFill>
                  <a:srgbClr val="316355"/>
                </a:solidFill>
                <a:latin typeface="Arial" panose="020B0604020202020204" pitchFamily="34" charset="0"/>
                <a:cs typeface="Arial" panose="020B0604020202020204" pitchFamily="34" charset="0"/>
                <a:rtl/>
              </a:rPr>
              <a:t>سؤال:</a:t>
            </a:r>
          </a:p>
          <a:p>
            <a:pPr algn="r" rtl="1"/>
            <a:r>
              <a:rPr lang="ar-SA" sz="1200" b="0" i="0" u="none" strike="noStrike" kern="1200" baseline="0">
                <a:solidFill>
                  <a:schemeClr val="dk1"/>
                </a:solidFill>
                <a:latin typeface="Arial" panose="020B0604020202020204" pitchFamily="34" charset="0"/>
                <a:cs typeface="Arial" panose="020B0604020202020204" pitchFamily="34" charset="0"/>
                <a:rtl/>
              </a:rPr>
              <a:t>ما هي بعض النصائح التي تحافظ على ترطيب جسمك؟ اكتب إجاباتك في كتاب التمارين.</a:t>
            </a:r>
          </a:p>
          <a:p>
            <a:pPr algn="r" rtl="1"/>
            <a:endParaRPr lang="ar-SA" sz="1200" b="1" i="1" u="none" strike="noStrike" kern="1200" baseline="0">
              <a:solidFill>
                <a:schemeClr val="dk1"/>
              </a:solidFill>
              <a:latin typeface="Arial" panose="020B0604020202020204" pitchFamily="34" charset="0"/>
              <a:cs typeface="Arial" panose="020B0604020202020204" pitchFamily="34" charset="0"/>
            </a:endParaRPr>
          </a:p>
          <a:p>
            <a:pPr algn="r" rtl="1"/>
            <a:r>
              <a:rPr lang="ar-SA" sz="1200" b="1" i="1" u="none" strike="noStrike" kern="1200" baseline="0">
                <a:solidFill>
                  <a:schemeClr val="dk1"/>
                </a:solidFill>
                <a:latin typeface="Arial" panose="020B0604020202020204" pitchFamily="34" charset="0"/>
                <a:cs typeface="Arial" panose="020B0604020202020204" pitchFamily="34" charset="0"/>
                <a:rtl/>
              </a:rPr>
              <a:t>اطلب من بعض المشاركين مشاركة إجاباتهم وانتقل إلى الشريحة التالية</a:t>
            </a:r>
            <a:endParaRPr lang="ar-SA" sz="1200" b="0" i="0" u="none" strike="noStrike" kern="1200" baseline="0">
              <a:solidFill>
                <a:schemeClr val="dk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39</a:t>
            </a:fld>
            <a:endParaRPr lang="en-US"/>
          </a:p>
        </p:txBody>
      </p:sp>
    </p:spTree>
    <p:extLst>
      <p:ext uri="{BB962C8B-B14F-4D97-AF65-F5344CB8AC3E}">
        <p14:creationId xmlns:p14="http://schemas.microsoft.com/office/powerpoint/2010/main" val="2562100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A">
                <a:latin typeface="Ubuntu Light" panose="020B0304030602030204" pitchFamily="34" charset="0"/>
                <a:cs typeface="Arial" panose="020B0604020202020204" pitchFamily="34" charset="0"/>
                <a:rtl/>
              </a:rPr>
              <a:t>يستطيع قادة اللياقة البدنية استخدام مهاراتهم القيادية والتواصلية من أجل </a:t>
            </a:r>
            <a:r>
              <a:rPr lang="ar-SA" b="1">
                <a:latin typeface="Ubuntu Light" panose="020B0304030602030204" pitchFamily="34" charset="0"/>
                <a:cs typeface="Arial" panose="020B0604020202020204" pitchFamily="34" charset="0"/>
                <a:rtl/>
              </a:rPr>
              <a:t>تشجيع زملائهم اللاعبين ومنحهم القدرة على أن</a:t>
            </a:r>
            <a:r>
              <a:rPr lang="ar-SA">
                <a:latin typeface="Ubuntu Light" panose="020B0304030602030204" pitchFamily="34" charset="0"/>
                <a:cs typeface="Arial" panose="020B0604020202020204" pitchFamily="34" charset="0"/>
                <a:rtl/>
              </a:rPr>
              <a:t> </a:t>
            </a:r>
            <a:r>
              <a:rPr lang="ar-SA" b="1">
                <a:latin typeface="Ubuntu Light" panose="020B0304030602030204" pitchFamily="34" charset="0"/>
                <a:cs typeface="Arial" panose="020B0604020202020204" pitchFamily="34" charset="0"/>
                <a:rtl/>
              </a:rPr>
              <a:t>يتمتعوا بالصحة واللياقة البدنية</a:t>
            </a:r>
            <a:r>
              <a:rPr lang="ar-SA">
                <a:latin typeface="Ubuntu Light" panose="020B0304030602030204" pitchFamily="34" charset="0"/>
                <a:cs typeface="Arial" panose="020B0604020202020204" pitchFamily="34" charset="0"/>
                <a:rtl/>
              </a:rPr>
              <a:t> في جميع فرق الأولمبياد الخاص</a:t>
            </a:r>
          </a:p>
          <a:p>
            <a:pPr algn="r" rtl="1"/>
            <a:endParaRPr lang="ar-SA">
              <a:latin typeface="Ubuntu Light" panose="020B0304030602030204" pitchFamily="34" charset="0"/>
              <a:cs typeface="Arial" panose="020B0604020202020204" pitchFamily="34" charset="0"/>
            </a:endParaRPr>
          </a:p>
          <a:p>
            <a:pPr marL="0" indent="0" algn="r" rtl="1">
              <a:buClr>
                <a:schemeClr val="accent1"/>
              </a:buClr>
            </a:pPr>
            <a:r>
              <a:rPr lang="ar-SA">
                <a:latin typeface="Ubuntu Light" panose="020B0304030602030204" pitchFamily="34" charset="0"/>
                <a:cs typeface="Arial" panose="020B0604020202020204" pitchFamily="34" charset="0"/>
                <a:rtl/>
              </a:rPr>
              <a:t>على قادة اللياقة البدنية أن:</a:t>
            </a:r>
          </a:p>
          <a:p>
            <a:pPr lvl="0" algn="r" rtl="1"/>
            <a:r>
              <a:rPr lang="ar-SA">
                <a:latin typeface="Ubuntu Light" panose="020B0304030602030204" pitchFamily="34" charset="0"/>
                <a:cs typeface="Arial" panose="020B0604020202020204" pitchFamily="34" charset="0"/>
                <a:rtl/>
              </a:rPr>
              <a:t>يكون</a:t>
            </a:r>
            <a:r>
              <a:rPr lang="ar-SA">
                <a:solidFill>
                  <a:srgbClr val="FF0000"/>
                </a:solidFill>
                <a:latin typeface="Ubuntu Light" panose="020B0304030602030204" pitchFamily="34" charset="0"/>
                <a:cs typeface="Arial" panose="020B0604020202020204" pitchFamily="34" charset="0"/>
                <a:rtl/>
              </a:rPr>
              <a:t> </a:t>
            </a:r>
            <a:r>
              <a:rPr lang="ar-SA" b="1" u="sng">
                <a:solidFill>
                  <a:srgbClr val="FF0000"/>
                </a:solidFill>
                <a:latin typeface="Ubuntu Light" panose="020B0304030602030204" pitchFamily="34" charset="0"/>
                <a:cs typeface="Arial" panose="020B0604020202020204" pitchFamily="34" charset="0"/>
                <a:rtl/>
              </a:rPr>
              <a:t>لديهم</a:t>
            </a:r>
            <a:r>
              <a:rPr lang="ar-SA">
                <a:solidFill>
                  <a:srgbClr val="FF0000"/>
                </a:solidFill>
                <a:latin typeface="Ubuntu Light" panose="020B0304030602030204" pitchFamily="34" charset="0"/>
                <a:cs typeface="Arial" panose="020B0604020202020204" pitchFamily="34" charset="0"/>
                <a:rtl/>
              </a:rPr>
              <a:t> </a:t>
            </a:r>
            <a:r>
              <a:rPr lang="ar-SA">
                <a:latin typeface="Ubuntu Light" panose="020B0304030602030204" pitchFamily="34" charset="0"/>
                <a:cs typeface="Arial" panose="020B0604020202020204" pitchFamily="34" charset="0"/>
                <a:rtl/>
              </a:rPr>
              <a:t>تأثير إيجابي على زملائهم في الفريق</a:t>
            </a:r>
          </a:p>
          <a:p>
            <a:pPr lvl="0" algn="r" rtl="1"/>
            <a:r>
              <a:rPr lang="ar-SA">
                <a:latin typeface="Ubuntu Light" panose="020B0304030602030204" pitchFamily="34" charset="0"/>
                <a:cs typeface="Arial" panose="020B0604020202020204" pitchFamily="34" charset="0"/>
                <a:rtl/>
              </a:rPr>
              <a:t>يكونوا </a:t>
            </a:r>
            <a:r>
              <a:rPr lang="ar-SA" b="1" u="sng">
                <a:solidFill>
                  <a:srgbClr val="FF0000"/>
                </a:solidFill>
                <a:latin typeface="Ubuntu Light" panose="020B0304030602030204" pitchFamily="34" charset="0"/>
                <a:cs typeface="Arial" panose="020B0604020202020204" pitchFamily="34" charset="0"/>
                <a:rtl/>
              </a:rPr>
              <a:t>جديرين بالثقة ويُعتمد عليهم ومحترمين</a:t>
            </a:r>
            <a:r>
              <a:rPr lang="ar-SA">
                <a:solidFill>
                  <a:srgbClr val="FF0000"/>
                </a:solidFill>
                <a:latin typeface="Ubuntu Light" panose="020B0304030602030204" pitchFamily="34" charset="0"/>
                <a:cs typeface="Arial" panose="020B0604020202020204" pitchFamily="34" charset="0"/>
                <a:rtl/>
              </a:rPr>
              <a:t> </a:t>
            </a:r>
            <a:r>
              <a:rPr lang="ar-SA">
                <a:latin typeface="Ubuntu Light" panose="020B0304030602030204" pitchFamily="34" charset="0"/>
                <a:cs typeface="Arial" panose="020B0604020202020204" pitchFamily="34" charset="0"/>
                <a:rtl/>
              </a:rPr>
              <a:t>في كل الأوقات</a:t>
            </a:r>
          </a:p>
          <a:p>
            <a:pPr lvl="0" algn="r" rtl="1"/>
            <a:r>
              <a:rPr lang="ar-SA">
                <a:latin typeface="Ubuntu Light" panose="020B0304030602030204" pitchFamily="34" charset="0"/>
                <a:cs typeface="Arial" panose="020B0604020202020204" pitchFamily="34" charset="0"/>
                <a:rtl/>
              </a:rPr>
              <a:t>يُظهروا </a:t>
            </a:r>
            <a:r>
              <a:rPr lang="ar-SA" b="1" u="sng">
                <a:solidFill>
                  <a:srgbClr val="FF0000"/>
                </a:solidFill>
                <a:latin typeface="Ubuntu Light" panose="020B0304030602030204" pitchFamily="34" charset="0"/>
                <a:cs typeface="Arial" panose="020B0604020202020204" pitchFamily="34" charset="0"/>
                <a:rtl/>
              </a:rPr>
              <a:t>روحًا رياضيةً عظيمةً</a:t>
            </a:r>
            <a:r>
              <a:rPr lang="ar-SA">
                <a:solidFill>
                  <a:srgbClr val="FF0000"/>
                </a:solidFill>
                <a:latin typeface="Ubuntu Light" panose="020B0304030602030204" pitchFamily="34" charset="0"/>
                <a:cs typeface="Arial" panose="020B0604020202020204" pitchFamily="34" charset="0"/>
                <a:rtl/>
              </a:rPr>
              <a:t> </a:t>
            </a:r>
            <a:r>
              <a:rPr lang="ar-SA">
                <a:latin typeface="Ubuntu Light" panose="020B0304030602030204" pitchFamily="34" charset="0"/>
                <a:cs typeface="Arial" panose="020B0604020202020204" pitchFamily="34" charset="0"/>
                <a:rtl/>
              </a:rPr>
              <a:t>في جميع الظروف وأن يتحلوا </a:t>
            </a:r>
            <a:r>
              <a:rPr lang="ar-SA" b="1" u="sng">
                <a:solidFill>
                  <a:srgbClr val="FF0000"/>
                </a:solidFill>
                <a:latin typeface="Ubuntu Light" panose="020B0304030602030204" pitchFamily="34" charset="0"/>
                <a:cs typeface="Arial" panose="020B0604020202020204" pitchFamily="34" charset="0"/>
                <a:rtl/>
              </a:rPr>
              <a:t>بأسلوب رائع في التعامل</a:t>
            </a:r>
            <a:endParaRPr lang="ar-SA">
              <a:solidFill>
                <a:srgbClr val="FF0000"/>
              </a:solidFill>
              <a:latin typeface="Ubuntu Light" panose="020B0304030602030204" pitchFamily="34" charset="0"/>
              <a:cs typeface="Arial" panose="020B0604020202020204" pitchFamily="34" charset="0"/>
            </a:endParaRPr>
          </a:p>
          <a:p>
            <a:pPr lvl="0" algn="r" rtl="1"/>
            <a:r>
              <a:rPr lang="ar-SA">
                <a:latin typeface="Ubuntu Light" panose="020B0304030602030204" pitchFamily="34" charset="0"/>
                <a:cs typeface="Arial" panose="020B0604020202020204" pitchFamily="34" charset="0"/>
                <a:rtl/>
              </a:rPr>
              <a:t>يكونوا أعضاء فريق رائعين ويهتمون </a:t>
            </a:r>
            <a:r>
              <a:rPr lang="ar-SA" b="1" u="sng">
                <a:solidFill>
                  <a:srgbClr val="FF0000"/>
                </a:solidFill>
                <a:latin typeface="Ubuntu Light" panose="020B0304030602030204" pitchFamily="34" charset="0"/>
                <a:cs typeface="Arial" panose="020B0604020202020204" pitchFamily="34" charset="0"/>
                <a:rtl/>
              </a:rPr>
              <a:t>بمن حولهم بصدق</a:t>
            </a:r>
          </a:p>
          <a:p>
            <a:pPr algn="r" rtl="1"/>
            <a:endParaRPr lang="ar-SA">
              <a:cs typeface="Arial" panose="020B0604020202020204" pitchFamily="34" charset="0"/>
            </a:endParaRP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4</a:t>
            </a:fld>
            <a:endParaRPr lang="en-US" dirty="0"/>
          </a:p>
        </p:txBody>
      </p:sp>
    </p:spTree>
    <p:extLst>
      <p:ext uri="{BB962C8B-B14F-4D97-AF65-F5344CB8AC3E}">
        <p14:creationId xmlns:p14="http://schemas.microsoft.com/office/powerpoint/2010/main" val="1928211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xm" dirty="0">
                <a:latin typeface="Arial" panose="020B0604020202020204" pitchFamily="34" charset="0"/>
                <a:cs typeface="Arial" panose="020B0604020202020204" pitchFamily="34" charset="0"/>
                <a:rtl/>
              </a:rPr>
              <a:t>وفي ختام جلستنا، لنتحدث عن مشاركة النصائح الصحية مع زملائك في الفريق!</a:t>
            </a: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40</a:t>
            </a:fld>
            <a:endParaRPr lang="en-US"/>
          </a:p>
        </p:txBody>
      </p:sp>
    </p:spTree>
    <p:extLst>
      <p:ext uri="{BB962C8B-B14F-4D97-AF65-F5344CB8AC3E}">
        <p14:creationId xmlns:p14="http://schemas.microsoft.com/office/powerpoint/2010/main" val="34871176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914400" rtl="1" eaLnBrk="1" fontAlgn="auto" latinLnBrk="0" hangingPunct="1">
              <a:lnSpc>
                <a:spcPct val="100000"/>
              </a:lnSpc>
              <a:spcBef>
                <a:spcPts val="0"/>
              </a:spcBef>
              <a:spcAft>
                <a:spcPts val="0"/>
              </a:spcAft>
              <a:buClrTx/>
              <a:buSzTx/>
              <a:buFont typeface="Ubuntu Light" panose="020B0604020202020204" pitchFamily="34" charset="0"/>
              <a:buNone/>
              <a:tabLst/>
              <a:defRPr/>
            </a:pPr>
            <a:r>
              <a:rPr lang="ar-SA">
                <a:latin typeface="Arial" panose="020B0604020202020204" pitchFamily="34" charset="0"/>
                <a:cs typeface="Arial" panose="020B0604020202020204" pitchFamily="34" charset="0"/>
                <a:rtl/>
              </a:rPr>
              <a:t>بصفتك قائدًا للياقة البدنية، فمن </a:t>
            </a:r>
            <a:r>
              <a:rPr lang="ar-SA" b="1">
                <a:solidFill>
                  <a:srgbClr val="179984"/>
                </a:solidFill>
                <a:latin typeface="Arial" panose="020B0604020202020204" pitchFamily="34" charset="0"/>
                <a:cs typeface="Arial" panose="020B0604020202020204" pitchFamily="34" charset="0"/>
                <a:rtl/>
              </a:rPr>
              <a:t>المتوقع أن تشارك زملاءك بإحدى النصائح أو بأحد الدروس المتعلقة بالتثقيف الصحي في كل جلسة تدريبية. </a:t>
            </a:r>
            <a:r>
              <a:rPr lang="ar-SA" b="0">
                <a:solidFill>
                  <a:srgbClr val="179984"/>
                </a:solidFill>
                <a:latin typeface="Arial" panose="020B0604020202020204" pitchFamily="34" charset="0"/>
                <a:cs typeface="Arial" panose="020B0604020202020204" pitchFamily="34" charset="0"/>
                <a:rtl/>
              </a:rPr>
              <a:t>ينبغي عليك تعليمهم </a:t>
            </a:r>
            <a:r>
              <a:rPr lang="ar-SA">
                <a:latin typeface="Arial" panose="020B0604020202020204" pitchFamily="34" charset="0"/>
                <a:cs typeface="Arial" panose="020B0604020202020204" pitchFamily="34" charset="0"/>
                <a:rtl/>
              </a:rPr>
              <a:t>العادات الصحية التي تعمل على تحسين اللياقة والأداء الرياضي.</a:t>
            </a:r>
          </a:p>
          <a:p>
            <a:pPr marL="0" marR="0" lvl="0" indent="0" algn="r" defTabSz="914400" rtl="1" eaLnBrk="1" fontAlgn="auto" latinLnBrk="0" hangingPunct="1">
              <a:lnSpc>
                <a:spcPct val="100000"/>
              </a:lnSpc>
              <a:spcBef>
                <a:spcPts val="0"/>
              </a:spcBef>
              <a:spcAft>
                <a:spcPts val="0"/>
              </a:spcAft>
              <a:buClrTx/>
              <a:buSzTx/>
              <a:buFont typeface="Ubuntu Light" panose="020B0604020202020204" pitchFamily="34" charset="0"/>
              <a:buNone/>
              <a:tabLst/>
              <a:defRPr/>
            </a:pPr>
            <a:endParaRPr lang="ar-SA">
              <a:latin typeface="Arial" panose="020B060402020202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 typeface="Ubuntu Light" panose="020B0604020202020204" pitchFamily="34" charset="0"/>
              <a:buNone/>
              <a:tabLst/>
              <a:defRPr/>
            </a:pPr>
            <a:r>
              <a:rPr lang="ar-SA">
                <a:latin typeface="Arial" panose="020B0604020202020204" pitchFamily="34" charset="0"/>
                <a:cs typeface="Arial" panose="020B0604020202020204" pitchFamily="34" charset="0"/>
                <a:rtl/>
              </a:rPr>
              <a:t>سوف تكون أيضًا قدوة يحتذى بها خلال التمارين والمنافسات</a:t>
            </a:r>
          </a:p>
          <a:p>
            <a:pPr marL="0" indent="0" algn="r" rtl="1">
              <a:lnSpc>
                <a:spcPct val="100000"/>
              </a:lnSpc>
              <a:buFont typeface="Ubuntu Light" panose="020B0604020202020204" pitchFamily="34" charset="0"/>
              <a:buNone/>
            </a:pPr>
            <a:r>
              <a:rPr lang="ar-SA">
                <a:latin typeface="Arial" panose="020B0604020202020204" pitchFamily="34" charset="0"/>
                <a:cs typeface="Arial" panose="020B0604020202020204" pitchFamily="34" charset="0"/>
                <a:rtl/>
              </a:rPr>
              <a:t> </a:t>
            </a: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41</a:t>
            </a:fld>
            <a:endParaRPr lang="en-US"/>
          </a:p>
        </p:txBody>
      </p:sp>
    </p:spTree>
    <p:extLst>
      <p:ext uri="{BB962C8B-B14F-4D97-AF65-F5344CB8AC3E}">
        <p14:creationId xmlns:p14="http://schemas.microsoft.com/office/powerpoint/2010/main" val="22357383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a:effectLst/>
                <a:latin typeface="Arial" panose="020B0604020202020204" pitchFamily="34" charset="0"/>
                <a:ea typeface="Times New Roman" panose="02020603050405020304" pitchFamily="18" charset="0"/>
                <a:cs typeface="Arial" panose="020B0604020202020204" pitchFamily="34" charset="0"/>
                <a:rtl/>
              </a:rPr>
              <a:t>النصائح الصحية هي نصائح صغيرة ولكنها مفيدة ويمكن أن تساعدك أنت وزملاءك في الفريق على القيام بخيارات صحية. يجب أن تكون موجزة، ولا تتجاوز دقيقتين إلى </a:t>
            </a:r>
            <a:r>
              <a:rPr lang="ar-SA">
                <a:effectLst/>
                <a:latin typeface="Arial" panose="020B0604020202020204" pitchFamily="34" charset="0"/>
                <a:ea typeface="Times New Roman" panose="02020603050405020304" pitchFamily="18" charset="0"/>
                <a:cs typeface="Arial" panose="020B0604020202020204" pitchFamily="34" charset="0"/>
                <a:rtl val="0"/>
              </a:rPr>
              <a:t>5</a:t>
            </a:r>
            <a:r>
              <a:rPr lang="ar-SA">
                <a:effectLst/>
                <a:latin typeface="Arial" panose="020B0604020202020204" pitchFamily="34" charset="0"/>
                <a:ea typeface="Times New Roman" panose="02020603050405020304" pitchFamily="18" charset="0"/>
                <a:cs typeface="Arial" panose="020B0604020202020204" pitchFamily="34" charset="0"/>
                <a:rtl/>
              </a:rPr>
              <a:t> دقائق</a:t>
            </a:r>
          </a:p>
          <a:p>
            <a:pPr marL="0" indent="0" algn="r" rtl="1">
              <a:lnSpc>
                <a:spcPct val="100000"/>
              </a:lnSpc>
              <a:buFont typeface="Ubuntu Light" panose="020B0604020202020204" pitchFamily="34" charset="0"/>
              <a:buNone/>
            </a:pPr>
            <a:endParaRPr lang="ar-SA" sz="1800">
              <a:effectLst/>
              <a:latin typeface="Arial" panose="020B0604020202020204" pitchFamily="34" charset="0"/>
              <a:cs typeface="Arial" panose="020B0604020202020204" pitchFamily="34" charset="0"/>
            </a:endParaRPr>
          </a:p>
          <a:p>
            <a:pPr marL="0" indent="0" algn="r" rtl="1">
              <a:lnSpc>
                <a:spcPct val="100000"/>
              </a:lnSpc>
              <a:buFont typeface="Ubuntu Light" panose="020B0604020202020204" pitchFamily="34" charset="0"/>
              <a:buNone/>
            </a:pPr>
            <a:r>
              <a:rPr lang="ar-SA">
                <a:latin typeface="Arial" panose="020B0604020202020204" pitchFamily="34" charset="0"/>
                <a:cs typeface="Arial" panose="020B0604020202020204" pitchFamily="34" charset="0"/>
                <a:rtl/>
              </a:rPr>
              <a:t>وإن أمكن، اجعل النصائح الصحية تفاعلية! يمكنك إشراك زملائك في الفريق عن طريق:</a:t>
            </a:r>
          </a:p>
          <a:p>
            <a:pPr marL="171450" indent="-171450" algn="r" rtl="1">
              <a:lnSpc>
                <a:spcPct val="100000"/>
              </a:lnSpc>
              <a:buFont typeface="Ubuntu Light" panose="020B0604020202020204" pitchFamily="34" charset="0"/>
              <a:buChar char="•"/>
            </a:pPr>
            <a:r>
              <a:rPr lang="ar-SA">
                <a:latin typeface="Arial" panose="020B0604020202020204" pitchFamily="34" charset="0"/>
                <a:cs typeface="Arial" panose="020B0604020202020204" pitchFamily="34" charset="0"/>
                <a:rtl/>
              </a:rPr>
              <a:t>طرح الأسئلة عليهم</a:t>
            </a:r>
          </a:p>
          <a:p>
            <a:pPr marL="171450" indent="-171450" algn="r" rtl="1">
              <a:lnSpc>
                <a:spcPct val="100000"/>
              </a:lnSpc>
              <a:buFont typeface="Ubuntu Light" panose="020B0604020202020204" pitchFamily="34" charset="0"/>
              <a:buChar char="•"/>
            </a:pPr>
            <a:r>
              <a:rPr lang="ar-SA">
                <a:latin typeface="Arial" panose="020B0604020202020204" pitchFamily="34" charset="0"/>
                <a:cs typeface="Arial" panose="020B0604020202020204" pitchFamily="34" charset="0"/>
                <a:rtl/>
              </a:rPr>
              <a:t>السماح لأعضاء مختلفين من فريقك بالإجابة عليها</a:t>
            </a:r>
          </a:p>
          <a:p>
            <a:pPr marL="171450" indent="-171450" algn="r" rtl="1">
              <a:lnSpc>
                <a:spcPct val="100000"/>
              </a:lnSpc>
              <a:buFont typeface="Ubuntu Light" panose="020B0604020202020204" pitchFamily="34" charset="0"/>
              <a:buChar char="•"/>
            </a:pPr>
            <a:r>
              <a:rPr lang="ar-SA">
                <a:latin typeface="Arial" panose="020B0604020202020204" pitchFamily="34" charset="0"/>
                <a:cs typeface="Arial" panose="020B0604020202020204" pitchFamily="34" charset="0"/>
                <a:rtl/>
              </a:rPr>
              <a:t>تقديم الأمثلة</a:t>
            </a:r>
          </a:p>
          <a:p>
            <a:pPr marL="171450" indent="-171450" algn="r" rtl="1">
              <a:lnSpc>
                <a:spcPct val="100000"/>
              </a:lnSpc>
              <a:buFont typeface="Ubuntu Light" panose="020B0604020202020204" pitchFamily="34" charset="0"/>
              <a:buChar char="•"/>
            </a:pPr>
            <a:r>
              <a:rPr lang="ar-SA">
                <a:latin typeface="Arial" panose="020B0604020202020204" pitchFamily="34" charset="0"/>
                <a:cs typeface="Arial" panose="020B0604020202020204" pitchFamily="34" charset="0"/>
                <a:rtl/>
              </a:rPr>
              <a:t>تحديد هدف لهم والتحقق من التقدم الذي أحرزوه في الجلسة التدريبية التالية</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sz="1800">
              <a:effectLst/>
              <a:latin typeface="Arial" panose="020B0604020202020204" pitchFamily="34" charset="0"/>
              <a:ea typeface="Times New Roman" panose="02020603050405020304" pitchFamily="18" charset="0"/>
              <a:cs typeface="Arial" panose="020B0604020202020204" pitchFamily="34" charset="0"/>
            </a:endParaRPr>
          </a:p>
          <a:p>
            <a:pPr algn="r" rtl="1"/>
            <a:endParaRPr lang="ar-SA">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42</a:t>
            </a:fld>
            <a:endParaRPr lang="en-US"/>
          </a:p>
        </p:txBody>
      </p:sp>
    </p:spTree>
    <p:extLst>
      <p:ext uri="{BB962C8B-B14F-4D97-AF65-F5344CB8AC3E}">
        <p14:creationId xmlns:p14="http://schemas.microsoft.com/office/powerpoint/2010/main" val="19371798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endParaRPr lang="en-US" dirty="0"/>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43</a:t>
            </a:fld>
            <a:endParaRPr lang="en-US"/>
          </a:p>
        </p:txBody>
      </p:sp>
    </p:spTree>
    <p:extLst>
      <p:ext uri="{BB962C8B-B14F-4D97-AF65-F5344CB8AC3E}">
        <p14:creationId xmlns:p14="http://schemas.microsoft.com/office/powerpoint/2010/main" val="2296830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endParaRPr lang="en-US" dirty="0"/>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44</a:t>
            </a:fld>
            <a:endParaRPr lang="en-US"/>
          </a:p>
        </p:txBody>
      </p:sp>
    </p:spTree>
    <p:extLst>
      <p:ext uri="{BB962C8B-B14F-4D97-AF65-F5344CB8AC3E}">
        <p14:creationId xmlns:p14="http://schemas.microsoft.com/office/powerpoint/2010/main" val="17224255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A" b="1">
                <a:latin typeface="Arial" panose="020B0604020202020204" pitchFamily="34" charset="0"/>
                <a:cs typeface="Arial" panose="020B0604020202020204" pitchFamily="34" charset="0"/>
                <a:rtl/>
              </a:rPr>
              <a:t>[نشاط جماعي اختياري]</a:t>
            </a: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45</a:t>
            </a:fld>
            <a:endParaRPr lang="en-US"/>
          </a:p>
        </p:txBody>
      </p:sp>
    </p:spTree>
    <p:extLst>
      <p:ext uri="{BB962C8B-B14F-4D97-AF65-F5344CB8AC3E}">
        <p14:creationId xmlns:p14="http://schemas.microsoft.com/office/powerpoint/2010/main" val="27829957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457200" indent="-457200" algn="r" rtl="1">
              <a:lnSpc>
                <a:spcPct val="100000"/>
              </a:lnSpc>
              <a:buFont typeface="Ubuntu Light" panose="020B0604020202020204" pitchFamily="34" charset="0"/>
              <a:buChar char="•"/>
            </a:pPr>
            <a:r>
              <a:rPr lang="ar-SA">
                <a:latin typeface="Arial" panose="020B0604020202020204" pitchFamily="34" charset="0"/>
                <a:cs typeface="Arial" panose="020B0604020202020204" pitchFamily="34" charset="0"/>
                <a:rtl/>
              </a:rPr>
              <a:t>يمكنك مشاركة النصائح الصحية بعدة طرق! فكر في جميع الطرق المختلفة التي تتواصل بها مع زملائك اللاعبين في فريق الأولمبياد الخاص </a:t>
            </a:r>
          </a:p>
          <a:p>
            <a:pPr marL="457200" indent="-457200" algn="r" rtl="1">
              <a:lnSpc>
                <a:spcPct val="100000"/>
              </a:lnSpc>
              <a:buFont typeface="Ubuntu Light" panose="020B0604020202020204" pitchFamily="34" charset="0"/>
              <a:buChar char="•"/>
            </a:pPr>
            <a:endParaRPr lang="ar-SA">
              <a:latin typeface="Arial" panose="020B0604020202020204" pitchFamily="34" charset="0"/>
              <a:cs typeface="Arial" panose="020B0604020202020204" pitchFamily="34" charset="0"/>
            </a:endParaRPr>
          </a:p>
          <a:p>
            <a:pPr marL="457200" indent="-457200" algn="r" rtl="1">
              <a:lnSpc>
                <a:spcPct val="100000"/>
              </a:lnSpc>
              <a:buFont typeface="Ubuntu Light" panose="020B0604020202020204" pitchFamily="34" charset="0"/>
              <a:buChar char="•"/>
            </a:pPr>
            <a:r>
              <a:rPr lang="ar-SA">
                <a:latin typeface="Arial" panose="020B0604020202020204" pitchFamily="34" charset="0"/>
                <a:cs typeface="Arial" panose="020B0604020202020204" pitchFamily="34" charset="0"/>
                <a:rtl/>
              </a:rPr>
              <a:t>قد ترغب في مشاركة نصيحة صحية أثناء:</a:t>
            </a:r>
          </a:p>
          <a:p>
            <a:pPr marL="1143000" lvl="1" indent="-457200" algn="r" rtl="1">
              <a:lnSpc>
                <a:spcPct val="100000"/>
              </a:lnSpc>
            </a:pPr>
            <a:r>
              <a:rPr lang="ar-SA">
                <a:latin typeface="Arial" panose="020B0604020202020204" pitchFamily="34" charset="0"/>
                <a:cs typeface="Arial" panose="020B0604020202020204" pitchFamily="34" charset="0"/>
                <a:rtl/>
              </a:rPr>
              <a:t>استراحات شرب الماء</a:t>
            </a:r>
          </a:p>
          <a:p>
            <a:pPr marL="1143000" lvl="1" indent="-457200" algn="r" rtl="1">
              <a:lnSpc>
                <a:spcPct val="100000"/>
              </a:lnSpc>
            </a:pPr>
            <a:r>
              <a:rPr lang="ar-SA">
                <a:latin typeface="Arial" panose="020B0604020202020204" pitchFamily="34" charset="0"/>
                <a:cs typeface="Arial" panose="020B0604020202020204" pitchFamily="34" charset="0"/>
                <a:rtl/>
              </a:rPr>
              <a:t>تمارين الإطالة بغرض التهدئة</a:t>
            </a:r>
          </a:p>
          <a:p>
            <a:pPr marL="1143000" lvl="1" indent="-457200" algn="r" rtl="1">
              <a:lnSpc>
                <a:spcPct val="100000"/>
              </a:lnSpc>
            </a:pPr>
            <a:endParaRPr lang="ar-SA" sz="1200" b="0" i="0" u="none" strike="noStrike" kern="1200" baseline="0">
              <a:solidFill>
                <a:schemeClr val="dk1"/>
              </a:solidFill>
              <a:latin typeface="Arial" panose="020B0604020202020204" pitchFamily="34" charset="0"/>
              <a:cs typeface="Arial" panose="020B0604020202020204" pitchFamily="34" charset="0"/>
            </a:endParaRPr>
          </a:p>
          <a:p>
            <a:pPr marL="685800" lvl="0" indent="-457200" algn="r" rtl="1">
              <a:lnSpc>
                <a:spcPct val="100000"/>
              </a:lnSpc>
            </a:pPr>
            <a:r>
              <a:rPr lang="ar-SA" sz="1200" b="0" i="0" u="none" strike="noStrike" kern="1200" baseline="0">
                <a:solidFill>
                  <a:schemeClr val="dk1"/>
                </a:solidFill>
                <a:latin typeface="Arial" panose="020B0604020202020204" pitchFamily="34" charset="0"/>
                <a:cs typeface="Arial" panose="020B0604020202020204" pitchFamily="34" charset="0"/>
                <a:rtl/>
              </a:rPr>
              <a:t>احرص على التحدث مع مدربك حول أفضل وقت لمشاركة النصيحة الصحية مع زملائك في التمارين الرياضية!</a:t>
            </a: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46</a:t>
            </a:fld>
            <a:endParaRPr lang="en-US"/>
          </a:p>
        </p:txBody>
      </p:sp>
    </p:spTree>
    <p:extLst>
      <p:ext uri="{BB962C8B-B14F-4D97-AF65-F5344CB8AC3E}">
        <p14:creationId xmlns:p14="http://schemas.microsoft.com/office/powerpoint/2010/main" val="14311354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algn="r" rtl="1">
              <a:lnSpc>
                <a:spcPct val="150000"/>
              </a:lnSpc>
              <a:spcBef>
                <a:spcPts val="0"/>
              </a:spcBef>
              <a:spcAft>
                <a:spcPts val="0"/>
              </a:spcAft>
            </a:pPr>
            <a:r>
              <a:rPr lang="ar-SA">
                <a:solidFill>
                  <a:srgbClr val="000000"/>
                </a:solidFill>
                <a:effectLst/>
                <a:latin typeface="Arial" panose="020B0604020202020204" pitchFamily="34" charset="0"/>
                <a:ea typeface="Ubuntu Light" panose="020B0304030602030204" pitchFamily="34" charset="0"/>
                <a:cs typeface="Arial" panose="020B0604020202020204" pitchFamily="34" charset="0"/>
                <a:rtl/>
              </a:rPr>
              <a:t>يمكنك إعطاء زملائك نصيحة صحية حول أي جانب من جوانب اللياقة البدنية:</a:t>
            </a:r>
          </a:p>
          <a:p>
            <a:pPr marL="0" marR="0" algn="r" rtl="1">
              <a:lnSpc>
                <a:spcPct val="150000"/>
              </a:lnSpc>
              <a:spcBef>
                <a:spcPts val="0"/>
              </a:spcBef>
              <a:spcAft>
                <a:spcPts val="0"/>
              </a:spcAft>
            </a:pPr>
            <a:r>
              <a:rPr lang="ar-SA">
                <a:solidFill>
                  <a:srgbClr val="000000"/>
                </a:solidFill>
                <a:effectLst/>
                <a:latin typeface="Arial" panose="020B0604020202020204" pitchFamily="34" charset="0"/>
                <a:ea typeface="Ubuntu Light" panose="020B0304030602030204" pitchFamily="34" charset="0"/>
                <a:cs typeface="Arial" panose="020B0604020202020204" pitchFamily="34" charset="0"/>
                <a:rtl/>
              </a:rPr>
              <a:t>	النشاط البدني</a:t>
            </a:r>
          </a:p>
          <a:p>
            <a:pPr marL="0" marR="0" algn="r" rtl="1">
              <a:lnSpc>
                <a:spcPct val="150000"/>
              </a:lnSpc>
              <a:spcBef>
                <a:spcPts val="0"/>
              </a:spcBef>
              <a:spcAft>
                <a:spcPts val="0"/>
              </a:spcAft>
            </a:pPr>
            <a:r>
              <a:rPr lang="ar-SA">
                <a:solidFill>
                  <a:srgbClr val="000000"/>
                </a:solidFill>
                <a:effectLst/>
                <a:latin typeface="Arial" panose="020B0604020202020204" pitchFamily="34" charset="0"/>
                <a:ea typeface="Ubuntu Light" panose="020B0304030602030204" pitchFamily="34" charset="0"/>
                <a:cs typeface="Arial" panose="020B0604020202020204" pitchFamily="34" charset="0"/>
                <a:rtl/>
              </a:rPr>
              <a:t>	تزويد الجسم بالسوائل</a:t>
            </a:r>
            <a:br>
              <a:rPr lang="ar-SA">
                <a:latin typeface="Arial" panose="020B0604020202020204" pitchFamily="34" charset="0"/>
                <a:cs typeface="Arial" panose="020B0604020202020204" pitchFamily="34" charset="0"/>
              </a:rPr>
            </a:br>
            <a:r>
              <a:rPr lang="ar-SA">
                <a:solidFill>
                  <a:srgbClr val="000000"/>
                </a:solidFill>
                <a:effectLst/>
                <a:latin typeface="Arial" panose="020B0604020202020204" pitchFamily="34" charset="0"/>
                <a:ea typeface="Ubuntu Light" panose="020B0304030602030204" pitchFamily="34" charset="0"/>
                <a:cs typeface="Arial" panose="020B0604020202020204" pitchFamily="34" charset="0"/>
                <a:rtl/>
              </a:rPr>
              <a:t>	التغذية</a:t>
            </a:r>
            <a:br>
              <a:rPr lang="ar-SA">
                <a:latin typeface="Arial" panose="020B0604020202020204" pitchFamily="34" charset="0"/>
                <a:cs typeface="Arial" panose="020B0604020202020204" pitchFamily="34" charset="0"/>
              </a:rPr>
            </a:br>
            <a:endParaRPr lang="ar-SA">
              <a:solidFill>
                <a:srgbClr val="000000"/>
              </a:solidFill>
              <a:effectLst/>
              <a:latin typeface="Arial" panose="020B0604020202020204" pitchFamily="34" charset="0"/>
              <a:ea typeface="Ubuntu Light" panose="020B0304030602030204" pitchFamily="34" charset="0"/>
              <a:cs typeface="Arial" panose="020B0604020202020204" pitchFamily="34" charset="0"/>
            </a:endParaRPr>
          </a:p>
          <a:p>
            <a:pPr marL="0" marR="0" algn="r" rtl="1">
              <a:lnSpc>
                <a:spcPct val="150000"/>
              </a:lnSpc>
              <a:spcBef>
                <a:spcPts val="0"/>
              </a:spcBef>
              <a:spcAft>
                <a:spcPts val="0"/>
              </a:spcAft>
            </a:pPr>
            <a:r>
              <a:rPr lang="ar-SA" dirty="0">
                <a:solidFill>
                  <a:srgbClr val="000000"/>
                </a:solidFill>
                <a:effectLst/>
                <a:latin typeface="Arial" panose="020B0604020202020204" pitchFamily="34" charset="0"/>
                <a:ea typeface="Ubuntu Light" panose="020B0304030602030204" pitchFamily="34" charset="0"/>
                <a:cs typeface="Arial" panose="020B0604020202020204" pitchFamily="34" charset="0"/>
                <a:rtl/>
              </a:rPr>
              <a:t>اسأل: كم منكم رأى </a:t>
            </a:r>
            <a:r>
              <a:rPr lang="ar-SA">
                <a:solidFill>
                  <a:srgbClr val="000000"/>
                </a:solidFill>
                <a:effectLst/>
                <a:latin typeface="Arial" panose="020B0604020202020204" pitchFamily="34" charset="0"/>
                <a:ea typeface="Ubuntu Light" panose="020B0304030602030204" pitchFamily="34" charset="0"/>
                <a:cs typeface="Arial" panose="020B0604020202020204" pitchFamily="34" charset="0"/>
                <a:rtl/>
              </a:rPr>
              <a:t>دليل </a:t>
            </a:r>
            <a:r>
              <a:rPr lang="en-US">
                <a:solidFill>
                  <a:srgbClr val="000000"/>
                </a:solidFill>
                <a:effectLst/>
                <a:latin typeface="Arial" panose="020B0604020202020204" pitchFamily="34" charset="0"/>
                <a:ea typeface="Ubuntu Light" panose="020B0304030602030204" pitchFamily="34" charset="0"/>
                <a:cs typeface="Arial" panose="020B0604020202020204" pitchFamily="34" charset="0"/>
                <a:rtl val="0"/>
              </a:rPr>
              <a:t>Fit 5</a:t>
            </a:r>
            <a:r>
              <a:rPr lang="ar-SA">
                <a:solidFill>
                  <a:srgbClr val="000000"/>
                </a:solidFill>
                <a:effectLst/>
                <a:latin typeface="Arial" panose="020B0604020202020204" pitchFamily="34" charset="0"/>
                <a:ea typeface="Ubuntu Light" panose="020B0304030602030204" pitchFamily="34" charset="0"/>
                <a:cs typeface="Arial" panose="020B0604020202020204" pitchFamily="34" charset="0"/>
                <a:rtl/>
              </a:rPr>
              <a:t> </a:t>
            </a:r>
            <a:r>
              <a:rPr lang="ar-SA" dirty="0">
                <a:solidFill>
                  <a:srgbClr val="000000"/>
                </a:solidFill>
                <a:effectLst/>
                <a:latin typeface="Arial" panose="020B0604020202020204" pitchFamily="34" charset="0"/>
                <a:ea typeface="Ubuntu Light" panose="020B0304030602030204" pitchFamily="34" charset="0"/>
                <a:cs typeface="Arial" panose="020B0604020202020204" pitchFamily="34" charset="0"/>
                <a:rtl/>
              </a:rPr>
              <a:t>أو استخدمه من قبل؟ ارفعوا أيديكم.</a:t>
            </a:r>
          </a:p>
          <a:p>
            <a:pPr marL="0" marR="0" algn="r" rtl="1">
              <a:lnSpc>
                <a:spcPct val="150000"/>
              </a:lnSpc>
              <a:spcBef>
                <a:spcPts val="0"/>
              </a:spcBef>
              <a:spcAft>
                <a:spcPts val="0"/>
              </a:spcAft>
            </a:pPr>
            <a:endParaRPr lang="ar-SA" dirty="0">
              <a:solidFill>
                <a:srgbClr val="000000"/>
              </a:solidFill>
              <a:effectLst/>
              <a:latin typeface="Arial" panose="020B0604020202020204" pitchFamily="34" charset="0"/>
              <a:ea typeface="Ubuntu Light" panose="020B0304030602030204" pitchFamily="34" charset="0"/>
              <a:cs typeface="Arial" panose="020B0604020202020204" pitchFamily="34" charset="0"/>
            </a:endParaRPr>
          </a:p>
          <a:p>
            <a:pPr algn="r" rtl="1">
              <a:lnSpc>
                <a:spcPct val="100000"/>
              </a:lnSpc>
            </a:pPr>
            <a:r>
              <a:rPr lang="ar-SA" dirty="0">
                <a:solidFill>
                  <a:srgbClr val="000000"/>
                </a:solidFill>
                <a:effectLst/>
                <a:latin typeface="Arial" panose="020B0604020202020204" pitchFamily="34" charset="0"/>
                <a:ea typeface="Ubuntu Light" panose="020B0304030602030204" pitchFamily="34" charset="0"/>
                <a:cs typeface="Arial" panose="020B0604020202020204" pitchFamily="34" charset="0"/>
                <a:rtl/>
              </a:rPr>
              <a:t>عظيم</a:t>
            </a:r>
            <a:r>
              <a:rPr lang="ar-SA">
                <a:solidFill>
                  <a:srgbClr val="000000"/>
                </a:solidFill>
                <a:effectLst/>
                <a:latin typeface="Arial" panose="020B0604020202020204" pitchFamily="34" charset="0"/>
                <a:ea typeface="Ubuntu Light" panose="020B0304030602030204" pitchFamily="34" charset="0"/>
                <a:cs typeface="Arial" panose="020B0604020202020204" pitchFamily="34" charset="0"/>
                <a:rtl/>
              </a:rPr>
              <a:t>! </a:t>
            </a:r>
            <a:r>
              <a:rPr lang="en-US">
                <a:solidFill>
                  <a:srgbClr val="000000"/>
                </a:solidFill>
                <a:effectLst/>
                <a:latin typeface="Arial" panose="020B0604020202020204" pitchFamily="34" charset="0"/>
                <a:ea typeface="Ubuntu Light" panose="020B0304030602030204" pitchFamily="34" charset="0"/>
                <a:cs typeface="Arial" panose="020B0604020202020204" pitchFamily="34" charset="0"/>
                <a:rtl val="0"/>
              </a:rPr>
              <a:t>Fit 5</a:t>
            </a:r>
            <a:r>
              <a:rPr lang="ar-SA">
                <a:solidFill>
                  <a:srgbClr val="000000"/>
                </a:solidFill>
                <a:effectLst/>
                <a:latin typeface="Arial" panose="020B0604020202020204" pitchFamily="34" charset="0"/>
                <a:ea typeface="Ubuntu Light" panose="020B0304030602030204" pitchFamily="34" charset="0"/>
                <a:cs typeface="Arial" panose="020B0604020202020204" pitchFamily="34" charset="0"/>
                <a:rtl/>
              </a:rPr>
              <a:t> </a:t>
            </a:r>
            <a:r>
              <a:rPr lang="ar-SA" dirty="0">
                <a:solidFill>
                  <a:srgbClr val="000000"/>
                </a:solidFill>
                <a:effectLst/>
                <a:latin typeface="Arial" panose="020B0604020202020204" pitchFamily="34" charset="0"/>
                <a:ea typeface="Ubuntu Light" panose="020B0304030602030204" pitchFamily="34" charset="0"/>
                <a:cs typeface="Arial" panose="020B0604020202020204" pitchFamily="34" charset="0"/>
                <a:rtl/>
              </a:rPr>
              <a:t>هو دليل الوصول إلى اللياقة البدنية وأفضل أداء لديك من خلال النشاط البدني والتغذية وتزويد الجسم بالسوائل. باستخدام المعلومات الموجودة في </a:t>
            </a:r>
            <a:r>
              <a:rPr lang="ar-SA">
                <a:solidFill>
                  <a:srgbClr val="000000"/>
                </a:solidFill>
                <a:effectLst/>
                <a:latin typeface="Arial" panose="020B0604020202020204" pitchFamily="34" charset="0"/>
                <a:ea typeface="Ubuntu Light" panose="020B0304030602030204" pitchFamily="34" charset="0"/>
                <a:cs typeface="Arial" panose="020B0604020202020204" pitchFamily="34" charset="0"/>
                <a:rtl/>
              </a:rPr>
              <a:t>دليل </a:t>
            </a:r>
            <a:r>
              <a:rPr lang="en-US">
                <a:solidFill>
                  <a:srgbClr val="000000"/>
                </a:solidFill>
                <a:effectLst/>
                <a:latin typeface="Arial" panose="020B0604020202020204" pitchFamily="34" charset="0"/>
                <a:ea typeface="Ubuntu Light" panose="020B0304030602030204" pitchFamily="34" charset="0"/>
                <a:cs typeface="Arial" panose="020B0604020202020204" pitchFamily="34" charset="0"/>
                <a:rtl val="0"/>
              </a:rPr>
              <a:t>Fit 5</a:t>
            </a:r>
            <a:r>
              <a:rPr lang="ar-SA">
                <a:solidFill>
                  <a:srgbClr val="000000"/>
                </a:solidFill>
                <a:effectLst/>
                <a:latin typeface="Arial" panose="020B0604020202020204" pitchFamily="34" charset="0"/>
                <a:ea typeface="Ubuntu Light" panose="020B0304030602030204" pitchFamily="34" charset="0"/>
                <a:cs typeface="Arial" panose="020B0604020202020204" pitchFamily="34" charset="0"/>
                <a:rtl/>
              </a:rPr>
              <a:t>، </a:t>
            </a:r>
            <a:r>
              <a:rPr lang="ar-SA" dirty="0">
                <a:solidFill>
                  <a:srgbClr val="000000"/>
                </a:solidFill>
                <a:effectLst/>
                <a:latin typeface="Arial" panose="020B0604020202020204" pitchFamily="34" charset="0"/>
                <a:ea typeface="Ubuntu Light" panose="020B0304030602030204" pitchFamily="34" charset="0"/>
                <a:cs typeface="Arial" panose="020B0604020202020204" pitchFamily="34" charset="0"/>
                <a:rtl/>
              </a:rPr>
              <a:t>تستطيع مشاركة الدروس عن</a:t>
            </a:r>
            <a:r>
              <a:rPr lang="ar-SA" dirty="0">
                <a:latin typeface="Arial" panose="020B0604020202020204" pitchFamily="34" charset="0"/>
                <a:cs typeface="Arial" panose="020B0604020202020204" pitchFamily="34" charset="0"/>
                <a:rtl/>
              </a:rPr>
              <a:t>:</a:t>
            </a:r>
          </a:p>
          <a:p>
            <a:pPr marL="1143000" lvl="1" indent="-457200" algn="r" rtl="1">
              <a:lnSpc>
                <a:spcPct val="100000"/>
              </a:lnSpc>
            </a:pPr>
            <a:r>
              <a:rPr lang="ar-SA" dirty="0">
                <a:latin typeface="Arial" panose="020B0604020202020204" pitchFamily="34" charset="0"/>
                <a:cs typeface="Arial" panose="020B0604020202020204" pitchFamily="34" charset="0"/>
                <a:rtl/>
              </a:rPr>
              <a:t>ممارسة النشاطات في الأوقات التي لا تمارس فيها الرياضة</a:t>
            </a:r>
          </a:p>
          <a:p>
            <a:pPr marL="1143000" lvl="1" indent="-457200" algn="r" rtl="1">
              <a:lnSpc>
                <a:spcPct val="100000"/>
              </a:lnSpc>
            </a:pPr>
            <a:r>
              <a:rPr lang="ar-SA" dirty="0">
                <a:latin typeface="Arial" panose="020B0604020202020204" pitchFamily="34" charset="0"/>
                <a:cs typeface="Arial" panose="020B0604020202020204" pitchFamily="34" charset="0"/>
                <a:rtl/>
              </a:rPr>
              <a:t>تناول الأطعمة الصحية التي تغذي الجسم</a:t>
            </a:r>
          </a:p>
          <a:p>
            <a:pPr marL="1143000" lvl="1" indent="-457200" algn="r" rtl="1">
              <a:lnSpc>
                <a:spcPct val="100000"/>
              </a:lnSpc>
            </a:pPr>
            <a:r>
              <a:rPr lang="ar-SA" dirty="0">
                <a:latin typeface="Arial" panose="020B0604020202020204" pitchFamily="34" charset="0"/>
                <a:cs typeface="Arial" panose="020B0604020202020204" pitchFamily="34" charset="0"/>
                <a:rtl/>
              </a:rPr>
              <a:t>تناول المشروبات المرطبة</a:t>
            </a:r>
          </a:p>
          <a:p>
            <a:pPr marL="0" marR="0" algn="r" rtl="1">
              <a:lnSpc>
                <a:spcPct val="150000"/>
              </a:lnSpc>
              <a:spcBef>
                <a:spcPts val="0"/>
              </a:spcBef>
              <a:spcAft>
                <a:spcPts val="0"/>
              </a:spcAft>
            </a:pPr>
            <a:endParaRPr lang="ar-SA" sz="1800" dirty="0">
              <a:solidFill>
                <a:srgbClr val="000000"/>
              </a:solidFill>
              <a:effectLst/>
              <a:latin typeface="Arial" panose="020B0604020202020204" pitchFamily="34" charset="0"/>
              <a:ea typeface="Ubuntu Light" panose="020B0304030602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47</a:t>
            </a:fld>
            <a:endParaRPr lang="en-US"/>
          </a:p>
        </p:txBody>
      </p:sp>
    </p:spTree>
    <p:extLst>
      <p:ext uri="{BB962C8B-B14F-4D97-AF65-F5344CB8AC3E}">
        <p14:creationId xmlns:p14="http://schemas.microsoft.com/office/powerpoint/2010/main" val="5804863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lnSpc>
                <a:spcPct val="100000"/>
              </a:lnSpc>
            </a:pPr>
            <a:r>
              <a:rPr lang="ar-SA" dirty="0">
                <a:latin typeface="Arial" panose="020B0604020202020204" pitchFamily="34" charset="0"/>
                <a:cs typeface="Arial" panose="020B0604020202020204" pitchFamily="34" charset="0"/>
                <a:rtl/>
              </a:rPr>
              <a:t>بالإضافة إلى </a:t>
            </a:r>
            <a:r>
              <a:rPr lang="ar-SA">
                <a:latin typeface="Arial" panose="020B0604020202020204" pitchFamily="34" charset="0"/>
                <a:cs typeface="Arial" panose="020B0604020202020204" pitchFamily="34" charset="0"/>
                <a:hlinkClick r:id="rId3"/>
                <a:rtl/>
              </a:rPr>
              <a:t>دليل </a:t>
            </a:r>
            <a:r>
              <a:rPr lang="en-US">
                <a:latin typeface="Arial" panose="020B0604020202020204" pitchFamily="34" charset="0"/>
                <a:cs typeface="Arial" panose="020B0604020202020204" pitchFamily="34" charset="0"/>
                <a:hlinkClick r:id="rId3"/>
                <a:rtl val="0"/>
              </a:rPr>
              <a:t>Fit 5</a:t>
            </a:r>
            <a:r>
              <a:rPr lang="ar-SA">
                <a:latin typeface="Arial" panose="020B0604020202020204" pitchFamily="34" charset="0"/>
                <a:cs typeface="Arial" panose="020B0604020202020204" pitchFamily="34" charset="0"/>
                <a:hlinkClick r:id="rId3"/>
                <a:rtl/>
              </a:rPr>
              <a:t> </a:t>
            </a:r>
            <a:r>
              <a:rPr lang="ar-SA" dirty="0">
                <a:latin typeface="Arial" panose="020B0604020202020204" pitchFamily="34" charset="0"/>
                <a:cs typeface="Arial" panose="020B0604020202020204" pitchFamily="34" charset="0"/>
                <a:hlinkClick r:id="rId3"/>
                <a:rtl/>
              </a:rPr>
              <a:t>وبطاقات اللياقة البدنية</a:t>
            </a:r>
            <a:r>
              <a:rPr lang="ar-SA" dirty="0">
                <a:latin typeface="Arial" panose="020B0604020202020204" pitchFamily="34" charset="0"/>
                <a:cs typeface="Arial" panose="020B0604020202020204" pitchFamily="34" charset="0"/>
                <a:rtl/>
              </a:rPr>
              <a:t>، يمكنك أيضًا العثور على معلومات من أجل النصائح الصحية التي ستلقيها على اللاعبين الآخرين في صفحات الويب والموارد التالية:</a:t>
            </a:r>
          </a:p>
          <a:p>
            <a:pPr algn="r" rtl="1">
              <a:lnSpc>
                <a:spcPct val="100000"/>
              </a:lnSpc>
            </a:pPr>
            <a:endParaRPr lang="ar-SA" dirty="0">
              <a:latin typeface="Arial" panose="020B0604020202020204" pitchFamily="34" charset="0"/>
              <a:cs typeface="Arial" panose="020B0604020202020204" pitchFamily="34" charset="0"/>
            </a:endParaRPr>
          </a:p>
          <a:p>
            <a:pPr marL="457200" indent="-457200" algn="r" rtl="1">
              <a:lnSpc>
                <a:spcPct val="100000"/>
              </a:lnSpc>
              <a:buFont typeface="Ubuntu Light" panose="020B0604020202020204" pitchFamily="34" charset="0"/>
              <a:buChar char="•"/>
            </a:pPr>
            <a:r>
              <a:rPr lang="ar-SA" dirty="0">
                <a:latin typeface="Arial" panose="020B0604020202020204" pitchFamily="34" charset="0"/>
                <a:cs typeface="Arial" panose="020B0604020202020204" pitchFamily="34" charset="0"/>
                <a:hlinkClick r:id="rId4"/>
                <a:rtl/>
              </a:rPr>
              <a:t>مجموعة أدوات التثقيف الصحي للأولمبياد الخاص</a:t>
            </a:r>
            <a:endParaRPr lang="ar-SA" dirty="0">
              <a:latin typeface="Arial" panose="020B0604020202020204" pitchFamily="34" charset="0"/>
              <a:cs typeface="Arial" panose="020B0604020202020204" pitchFamily="34" charset="0"/>
            </a:endParaRPr>
          </a:p>
          <a:p>
            <a:pPr marL="457200" indent="-457200" algn="r" rtl="1">
              <a:lnSpc>
                <a:spcPct val="100000"/>
              </a:lnSpc>
              <a:buFont typeface="Ubuntu Light" panose="020B0604020202020204" pitchFamily="34" charset="0"/>
              <a:buChar char="•"/>
            </a:pPr>
            <a:r>
              <a:rPr lang="en-US">
                <a:latin typeface="Arial" panose="020B0604020202020204" pitchFamily="34" charset="0"/>
                <a:cs typeface="Arial" panose="020B0604020202020204" pitchFamily="34" charset="0"/>
                <a:hlinkClick r:id="rId5"/>
                <a:rtl val="0"/>
              </a:rPr>
              <a:t>High 5</a:t>
            </a:r>
            <a:r>
              <a:rPr lang="ar-SA">
                <a:latin typeface="Arial" panose="020B0604020202020204" pitchFamily="34" charset="0"/>
                <a:cs typeface="Arial" panose="020B0604020202020204" pitchFamily="34" charset="0"/>
                <a:hlinkClick r:id="rId5"/>
                <a:rtl/>
              </a:rPr>
              <a:t> </a:t>
            </a:r>
            <a:r>
              <a:rPr lang="ar-SA" dirty="0">
                <a:latin typeface="Arial" panose="020B0604020202020204" pitchFamily="34" charset="0"/>
                <a:cs typeface="Arial" panose="020B0604020202020204" pitchFamily="34" charset="0"/>
                <a:hlinkClick r:id="rId5"/>
                <a:rtl/>
              </a:rPr>
              <a:t>للوصول إلى اللياقة البدنية</a:t>
            </a:r>
            <a:endParaRPr lang="ar-SA" dirty="0">
              <a:latin typeface="Arial" panose="020B0604020202020204" pitchFamily="34" charset="0"/>
              <a:cs typeface="Arial" panose="020B0604020202020204" pitchFamily="34" charset="0"/>
            </a:endParaRPr>
          </a:p>
          <a:p>
            <a:pPr marL="457200" indent="-457200" algn="r" rtl="1">
              <a:lnSpc>
                <a:spcPct val="100000"/>
              </a:lnSpc>
              <a:buFont typeface="Ubuntu Light" panose="020B0604020202020204" pitchFamily="34" charset="0"/>
              <a:buChar char="•"/>
            </a:pPr>
            <a:r>
              <a:rPr lang="ar-SA" dirty="0">
                <a:latin typeface="Arial" panose="020B0604020202020204" pitchFamily="34" charset="0"/>
                <a:cs typeface="Arial" panose="020B0604020202020204" pitchFamily="34" charset="0"/>
                <a:hlinkClick r:id="rId6"/>
                <a:rtl/>
              </a:rPr>
              <a:t>تعزيز الصحة - مواد تعليمية</a:t>
            </a:r>
            <a:endParaRPr lang="ar-SA" dirty="0">
              <a:latin typeface="Arial" panose="020B0604020202020204" pitchFamily="34" charset="0"/>
              <a:cs typeface="Arial" panose="020B0604020202020204" pitchFamily="34" charset="0"/>
            </a:endParaRPr>
          </a:p>
          <a:p>
            <a:pPr marL="457200" indent="-457200" algn="r" rtl="1">
              <a:lnSpc>
                <a:spcPct val="100000"/>
              </a:lnSpc>
              <a:buFont typeface="Ubuntu Light" panose="020B0604020202020204" pitchFamily="34" charset="0"/>
              <a:buChar char="•"/>
            </a:pPr>
            <a:r>
              <a:rPr lang="ar-SA" dirty="0">
                <a:latin typeface="Arial" panose="020B0604020202020204" pitchFamily="34" charset="0"/>
                <a:cs typeface="Arial" panose="020B0604020202020204" pitchFamily="34" charset="0"/>
                <a:rtl/>
              </a:rPr>
              <a:t>أدلة اللياقة البدنية ومواردها من أجل برنامجك</a:t>
            </a:r>
          </a:p>
          <a:p>
            <a:pPr marL="0" indent="0" algn="r" rtl="1">
              <a:buFont typeface="Ubuntu Light" panose="020B0604020202020204" pitchFamily="34" charset="0"/>
              <a:buNone/>
            </a:pPr>
            <a:endParaRPr lang="ar-SA" dirty="0">
              <a:latin typeface="Arial" panose="020B060402020202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dirty="0">
                <a:latin typeface="Arial" panose="020B0604020202020204" pitchFamily="34" charset="0"/>
                <a:cs typeface="Arial" panose="020B0604020202020204" pitchFamily="34" charset="0"/>
                <a:rtl/>
              </a:rPr>
              <a:t>يمكنك أيضًا استخدام كتاب التمارين لمساعدتك في التوصل إلى نصائح صحية!</a:t>
            </a:r>
          </a:p>
          <a:p>
            <a:pPr algn="r" rtl="1"/>
            <a:endParaRPr lang="ar-SA"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48</a:t>
            </a:fld>
            <a:endParaRPr lang="en-US"/>
          </a:p>
        </p:txBody>
      </p:sp>
    </p:spTree>
    <p:extLst>
      <p:ext uri="{BB962C8B-B14F-4D97-AF65-F5344CB8AC3E}">
        <p14:creationId xmlns:p14="http://schemas.microsoft.com/office/powerpoint/2010/main" val="12051265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endParaRPr lang="en-US" dirty="0"/>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49</a:t>
            </a:fld>
            <a:endParaRPr lang="en-US"/>
          </a:p>
        </p:txBody>
      </p:sp>
    </p:spTree>
    <p:extLst>
      <p:ext uri="{BB962C8B-B14F-4D97-AF65-F5344CB8AC3E}">
        <p14:creationId xmlns:p14="http://schemas.microsoft.com/office/powerpoint/2010/main" val="2586085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A" sz="1200" b="1">
                <a:effectLst/>
                <a:latin typeface="Arial" panose="020B0604020202020204" pitchFamily="34" charset="0"/>
                <a:ea typeface="Calibri" panose="020F0502020204030204" pitchFamily="34" charset="0"/>
                <a:cs typeface="Arial" panose="020B0604020202020204" pitchFamily="34" charset="0"/>
                <a:rtl/>
              </a:rPr>
              <a:t>ستتمتع الفرق التي يقودها قادة اللياقة البدنية بالآتي:</a:t>
            </a:r>
          </a:p>
          <a:p>
            <a:pPr marL="342900" indent="-342900" algn="r" rtl="1">
              <a:buFont typeface="Ubuntu Light" panose="020B0604020202020204" pitchFamily="34" charset="0"/>
              <a:buChar char="•"/>
            </a:pPr>
            <a:r>
              <a:rPr lang="ar-SA" sz="1200">
                <a:effectLst/>
                <a:latin typeface="Arial" panose="020B0604020202020204" pitchFamily="34" charset="0"/>
                <a:ea typeface="Calibri" panose="020F0502020204030204" pitchFamily="34" charset="0"/>
                <a:cs typeface="Arial" panose="020B0604020202020204" pitchFamily="34" charset="0"/>
                <a:rtl/>
              </a:rPr>
              <a:t>إكمال روتينات الإحماء والتهدئة بطرق آمنة وفعالة </a:t>
            </a:r>
          </a:p>
          <a:p>
            <a:pPr marL="342900" indent="-342900" algn="r" rtl="1">
              <a:buFont typeface="Ubuntu Light" panose="020B0604020202020204" pitchFamily="34" charset="0"/>
              <a:buChar char="•"/>
            </a:pPr>
            <a:r>
              <a:rPr lang="ar-SA" sz="1200">
                <a:effectLst/>
                <a:latin typeface="Arial" panose="020B0604020202020204" pitchFamily="34" charset="0"/>
                <a:ea typeface="Calibri" panose="020F0502020204030204" pitchFamily="34" charset="0"/>
                <a:cs typeface="Arial" panose="020B0604020202020204" pitchFamily="34" charset="0"/>
                <a:rtl/>
              </a:rPr>
              <a:t>تعلم نصائح أو دروس في التثقيف الصحي</a:t>
            </a:r>
          </a:p>
          <a:p>
            <a:pPr marL="342900" indent="-342900" algn="r" rtl="1">
              <a:buFont typeface="Ubuntu Light" panose="020B0604020202020204" pitchFamily="34" charset="0"/>
              <a:buChar char="•"/>
            </a:pPr>
            <a:r>
              <a:rPr lang="ar-SA" sz="1200">
                <a:effectLst/>
                <a:latin typeface="Arial" panose="020B0604020202020204" pitchFamily="34" charset="0"/>
                <a:ea typeface="Calibri" panose="020F0502020204030204" pitchFamily="34" charset="0"/>
                <a:cs typeface="Arial" panose="020B0604020202020204" pitchFamily="34" charset="0"/>
                <a:rtl/>
              </a:rPr>
              <a:t>الحصول على الدعم لممارسة السلوكيات الصحية والتشجيع على المشاركة في برامج الصحة أو اللياقة البدنية الأخرى</a:t>
            </a:r>
          </a:p>
          <a:p>
            <a:pPr marL="342900" indent="-342900" algn="r" rtl="1">
              <a:buFont typeface="Ubuntu Light" panose="020B0604020202020204" pitchFamily="34" charset="0"/>
              <a:buChar char="•"/>
            </a:pPr>
            <a:endParaRPr lang="ar-SA" sz="1200">
              <a:effectLst/>
              <a:latin typeface="Arial" panose="020B0604020202020204" pitchFamily="34" charset="0"/>
              <a:ea typeface="Calibri" panose="020F0502020204030204" pitchFamily="34" charset="0"/>
              <a:cs typeface="Arial" panose="020B0604020202020204" pitchFamily="34" charset="0"/>
            </a:endParaRPr>
          </a:p>
          <a:p>
            <a:pPr lvl="0" algn="r" rtl="1"/>
            <a:endParaRPr lang="ar-SA" b="1" u="sng">
              <a:latin typeface="Arial" panose="020B0604020202020204" pitchFamily="34" charset="0"/>
              <a:cs typeface="Arial" panose="020B0604020202020204" pitchFamily="34" charset="0"/>
            </a:endParaRPr>
          </a:p>
          <a:p>
            <a:pPr lvl="0" algn="r" rtl="1"/>
            <a:r>
              <a:rPr lang="ar-SA">
                <a:latin typeface="Arial" panose="020B0604020202020204" pitchFamily="34" charset="0"/>
                <a:cs typeface="Arial" panose="020B0604020202020204" pitchFamily="34" charset="0"/>
                <a:rtl/>
              </a:rPr>
              <a:t>يجب على قادة اللياقة البدنية الاعتناء بزملائهم في الفريق على نحو إيجابي ومساعدتهم على النجاح بالثناء عليهم وتحفيزهم بإيجابية.</a:t>
            </a:r>
          </a:p>
          <a:p>
            <a:pPr marL="342900" indent="-342900" algn="r" rtl="1">
              <a:buFont typeface="Ubuntu Light" panose="020B0604020202020204" pitchFamily="34" charset="0"/>
              <a:buChar char="•"/>
            </a:pPr>
            <a:endParaRPr lang="ar-SA" sz="1200">
              <a:effectLst/>
              <a:latin typeface="Arial" panose="020B0604020202020204" pitchFamily="34" charset="0"/>
              <a:ea typeface="Calibri" panose="020F0502020204030204" pitchFamily="34" charset="0"/>
              <a:cs typeface="Arial" panose="020B0604020202020204" pitchFamily="34" charset="0"/>
            </a:endParaRPr>
          </a:p>
          <a:p>
            <a:pPr algn="r" rtl="1"/>
            <a:endParaRPr lang="ar-SA">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5</a:t>
            </a:fld>
            <a:endParaRPr lang="en-US"/>
          </a:p>
        </p:txBody>
      </p:sp>
    </p:spTree>
    <p:extLst>
      <p:ext uri="{BB962C8B-B14F-4D97-AF65-F5344CB8AC3E}">
        <p14:creationId xmlns:p14="http://schemas.microsoft.com/office/powerpoint/2010/main" val="9642335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endParaRPr lang="en-IN"/>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50</a:t>
            </a:fld>
            <a:endParaRPr lang="en-US"/>
          </a:p>
        </p:txBody>
      </p:sp>
    </p:spTree>
    <p:extLst>
      <p:ext uri="{BB962C8B-B14F-4D97-AF65-F5344CB8AC3E}">
        <p14:creationId xmlns:p14="http://schemas.microsoft.com/office/powerpoint/2010/main" val="13956972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A" sz="1200" b="0" i="0" u="none" strike="noStrike" kern="1200" baseline="0">
                <a:solidFill>
                  <a:schemeClr val="dk1"/>
                </a:solidFill>
                <a:latin typeface="Arial" panose="020B0604020202020204" pitchFamily="34" charset="0"/>
                <a:cs typeface="Arial" panose="020B0604020202020204" pitchFamily="34" charset="0"/>
                <a:rtl/>
              </a:rPr>
              <a:t>مرحبًا بكم من جديد في تدريب قادة اللياقة البدنية! في الدرس الثاني، سوف نتدرب على قيادة روتينات الإحماء والتهدئة الديناميكية لمختلف الرياضات!</a:t>
            </a: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51</a:t>
            </a:fld>
            <a:endParaRPr lang="en-US"/>
          </a:p>
        </p:txBody>
      </p:sp>
    </p:spTree>
    <p:extLst>
      <p:ext uri="{BB962C8B-B14F-4D97-AF65-F5344CB8AC3E}">
        <p14:creationId xmlns:p14="http://schemas.microsoft.com/office/powerpoint/2010/main" val="29400720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endParaRPr lang="en-US" dirty="0"/>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52</a:t>
            </a:fld>
            <a:endParaRPr lang="en-US"/>
          </a:p>
        </p:txBody>
      </p:sp>
    </p:spTree>
    <p:extLst>
      <p:ext uri="{BB962C8B-B14F-4D97-AF65-F5344CB8AC3E}">
        <p14:creationId xmlns:p14="http://schemas.microsoft.com/office/powerpoint/2010/main" val="23568016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b="0" i="0" u="none" strike="noStrike" kern="1200" baseline="0">
                <a:solidFill>
                  <a:schemeClr val="dk1"/>
                </a:solidFill>
                <a:latin typeface="Arial" panose="020B0604020202020204" pitchFamily="34" charset="0"/>
                <a:cs typeface="Arial" panose="020B0604020202020204" pitchFamily="34" charset="0"/>
                <a:rtl/>
              </a:rPr>
              <a:t>لنراجع أدوار قائد اللياقة البدنية ومسؤولياته.</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b="0" i="0" u="none" strike="noStrike" kern="1200" baseline="0">
              <a:solidFill>
                <a:schemeClr val="dk1"/>
              </a:solidFill>
              <a:latin typeface="Arial" panose="020B060402020202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b="0" i="0" u="none" strike="noStrike" kern="1200" baseline="0">
                <a:solidFill>
                  <a:schemeClr val="dk1"/>
                </a:solidFill>
                <a:latin typeface="Arial" panose="020B0604020202020204" pitchFamily="34" charset="0"/>
                <a:cs typeface="Arial" panose="020B0604020202020204" pitchFamily="34" charset="0"/>
                <a:rtl/>
              </a:rPr>
              <a:t>باستخدام المهارات القيادية، </a:t>
            </a:r>
            <a:r>
              <a:rPr lang="ar-SA">
                <a:effectLst/>
                <a:latin typeface="Arial" panose="020B0604020202020204" pitchFamily="34" charset="0"/>
                <a:ea typeface="Calibri" panose="020F0502020204030204" pitchFamily="34" charset="0"/>
                <a:cs typeface="Arial" panose="020B0604020202020204" pitchFamily="34" charset="0"/>
                <a:rtl/>
              </a:rPr>
              <a:t>سيعمل قادة اللياقة البدنية يدًا بيد مع مدربيهم لضمان أن تكون الصحة واللياقة البدنية عنصرًا أساسيًا في تجربة اللاعبين الرياضية من خلال</a:t>
            </a:r>
            <a:r>
              <a:rPr lang="ar-SA" b="0" i="0" u="none" strike="noStrike" kern="1200" baseline="0">
                <a:solidFill>
                  <a:schemeClr val="dk1"/>
                </a:solidFill>
                <a:effectLst/>
                <a:latin typeface="Arial" panose="020B0604020202020204" pitchFamily="34" charset="0"/>
                <a:cs typeface="Arial" panose="020B0604020202020204" pitchFamily="34" charset="0"/>
                <a:rtl/>
              </a:rPr>
              <a:t>:</a:t>
            </a:r>
          </a:p>
          <a:p>
            <a:pPr marL="171450" marR="0" lvl="0" indent="-171450" algn="r" defTabSz="914400" rtl="1" eaLnBrk="1" fontAlgn="auto" latinLnBrk="0" hangingPunct="1">
              <a:lnSpc>
                <a:spcPct val="100000"/>
              </a:lnSpc>
              <a:spcBef>
                <a:spcPts val="0"/>
              </a:spcBef>
              <a:spcAft>
                <a:spcPts val="0"/>
              </a:spcAft>
              <a:buClrTx/>
              <a:buSzTx/>
              <a:buFont typeface="Ubuntu Light" panose="020B0604020202020204" pitchFamily="34" charset="0"/>
              <a:buChar char="•"/>
              <a:tabLst/>
              <a:defRPr/>
            </a:pPr>
            <a:r>
              <a:rPr lang="ar-SA" b="0" i="0" u="none" strike="noStrike" kern="1200" baseline="0">
                <a:solidFill>
                  <a:schemeClr val="dk1"/>
                </a:solidFill>
                <a:effectLst/>
                <a:latin typeface="Arial" panose="020B0604020202020204" pitchFamily="34" charset="0"/>
                <a:cs typeface="Arial" panose="020B0604020202020204" pitchFamily="34" charset="0"/>
                <a:rtl/>
              </a:rPr>
              <a:t>تعليم العادات الصحية لزملائهم في الفريق</a:t>
            </a:r>
          </a:p>
          <a:p>
            <a:pPr marL="171450" marR="0" lvl="0" indent="-171450" algn="r" defTabSz="914400" rtl="1" eaLnBrk="1" fontAlgn="auto" latinLnBrk="0" hangingPunct="1">
              <a:lnSpc>
                <a:spcPct val="100000"/>
              </a:lnSpc>
              <a:spcBef>
                <a:spcPts val="0"/>
              </a:spcBef>
              <a:spcAft>
                <a:spcPts val="0"/>
              </a:spcAft>
              <a:buClrTx/>
              <a:buSzTx/>
              <a:buFont typeface="Ubuntu Light" panose="020B0604020202020204" pitchFamily="34" charset="0"/>
              <a:buChar char="•"/>
              <a:tabLst/>
              <a:defRPr/>
            </a:pPr>
            <a:r>
              <a:rPr lang="ar-SA" b="0" i="0" u="none" strike="noStrike" kern="1200" baseline="0">
                <a:solidFill>
                  <a:schemeClr val="dk1"/>
                </a:solidFill>
                <a:effectLst/>
                <a:latin typeface="Arial" panose="020B0604020202020204" pitchFamily="34" charset="0"/>
                <a:cs typeface="Arial" panose="020B0604020202020204" pitchFamily="34" charset="0"/>
                <a:rtl/>
              </a:rPr>
              <a:t>قيادة تمارين الإحماء والتهدئة قبل التمرين وبعده</a:t>
            </a:r>
          </a:p>
          <a:p>
            <a:pPr marL="171450" marR="0" lvl="0" indent="-171450" algn="r" defTabSz="914400" rtl="1" eaLnBrk="1" fontAlgn="auto" latinLnBrk="0" hangingPunct="1">
              <a:lnSpc>
                <a:spcPct val="100000"/>
              </a:lnSpc>
              <a:spcBef>
                <a:spcPts val="0"/>
              </a:spcBef>
              <a:spcAft>
                <a:spcPts val="0"/>
              </a:spcAft>
              <a:buClrTx/>
              <a:buSzTx/>
              <a:buFont typeface="Ubuntu Light" panose="020B0604020202020204" pitchFamily="34" charset="0"/>
              <a:buChar char="•"/>
              <a:tabLst/>
              <a:defRPr/>
            </a:pPr>
            <a:endParaRPr lang="ar-SA" b="0" i="0" u="none" strike="noStrike" kern="1200" baseline="0">
              <a:solidFill>
                <a:schemeClr val="dk1"/>
              </a:solidFill>
              <a:effectLst/>
              <a:latin typeface="Arial" panose="020B060402020202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 typeface="Ubuntu Light" panose="020B0604020202020204" pitchFamily="34" charset="0"/>
              <a:buNone/>
              <a:tabLst/>
              <a:defRPr/>
            </a:pPr>
            <a:r>
              <a:rPr lang="ar-SA" b="0" i="0" u="none" strike="noStrike" kern="1200" baseline="0">
                <a:solidFill>
                  <a:schemeClr val="dk1"/>
                </a:solidFill>
                <a:effectLst/>
                <a:latin typeface="Arial" panose="020B0604020202020204" pitchFamily="34" charset="0"/>
                <a:cs typeface="Arial" panose="020B0604020202020204" pitchFamily="34" charset="0"/>
                <a:rtl/>
              </a:rPr>
              <a:t>في الدرس الأول، تعرفنا على الأجزاء المختلفة من اللياقة البدنية وكيفية تعليم النصائح الصحية. والآن، حان الوقت لنعرف المزيد عن روتينات الإحماء والتهدئة، وممارسة تمارين القيادة!</a:t>
            </a:r>
            <a:endParaRPr lang="ar-SA" b="0" i="0" u="none" strike="noStrike" kern="1200" baseline="0">
              <a:solidFill>
                <a:schemeClr val="dk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53</a:t>
            </a:fld>
            <a:endParaRPr lang="en-US"/>
          </a:p>
        </p:txBody>
      </p:sp>
    </p:spTree>
    <p:extLst>
      <p:ext uri="{BB962C8B-B14F-4D97-AF65-F5344CB8AC3E}">
        <p14:creationId xmlns:p14="http://schemas.microsoft.com/office/powerpoint/2010/main" val="40699930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endParaRPr lang="en-US" dirty="0"/>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54</a:t>
            </a:fld>
            <a:endParaRPr lang="en-US"/>
          </a:p>
        </p:txBody>
      </p:sp>
    </p:spTree>
    <p:extLst>
      <p:ext uri="{BB962C8B-B14F-4D97-AF65-F5344CB8AC3E}">
        <p14:creationId xmlns:p14="http://schemas.microsoft.com/office/powerpoint/2010/main" val="31791865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defRPr/>
            </a:pPr>
            <a:r>
              <a:rPr lang="ar-SA">
                <a:latin typeface="Arial" panose="020B0604020202020204" pitchFamily="34" charset="0"/>
                <a:cs typeface="Arial" panose="020B0604020202020204" pitchFamily="34" charset="0"/>
                <a:rtl/>
              </a:rPr>
              <a:t>يجب أن يكون الإحماء هو أول نشاط بدني في كل </a:t>
            </a:r>
            <a:r>
              <a:rPr lang="ar-SA">
                <a:effectLst/>
                <a:latin typeface="Arial" panose="020B0604020202020204" pitchFamily="34" charset="0"/>
                <a:cs typeface="Arial" panose="020B0604020202020204" pitchFamily="34" charset="0"/>
                <a:rtl/>
              </a:rPr>
              <a:t>جلسة تدريب </a:t>
            </a:r>
            <a:r>
              <a:rPr lang="ar-SA">
                <a:latin typeface="Arial" panose="020B0604020202020204" pitchFamily="34" charset="0"/>
                <a:cs typeface="Arial" panose="020B0604020202020204" pitchFamily="34" charset="0"/>
                <a:rtl/>
              </a:rPr>
              <a:t>أو منافسة</a:t>
            </a:r>
            <a:r>
              <a:rPr lang="ar-SA">
                <a:effectLst/>
                <a:latin typeface="Arial" panose="020B0604020202020204" pitchFamily="34" charset="0"/>
                <a:cs typeface="Arial" panose="020B0604020202020204" pitchFamily="34" charset="0"/>
                <a:rtl/>
              </a:rPr>
              <a:t>. فهو </a:t>
            </a:r>
            <a:r>
              <a:rPr lang="ar-SA">
                <a:latin typeface="Arial" panose="020B0604020202020204" pitchFamily="34" charset="0"/>
                <a:cs typeface="Arial" panose="020B0604020202020204" pitchFamily="34" charset="0"/>
                <a:rtl/>
              </a:rPr>
              <a:t>يساعد اللاعبين </a:t>
            </a:r>
            <a:r>
              <a:rPr lang="ar-SA">
                <a:effectLst/>
                <a:latin typeface="Arial" panose="020B0604020202020204" pitchFamily="34" charset="0"/>
                <a:cs typeface="Arial" panose="020B0604020202020204" pitchFamily="34" charset="0"/>
                <a:rtl/>
              </a:rPr>
              <a:t>على </a:t>
            </a:r>
            <a:r>
              <a:rPr lang="ar-SA">
                <a:latin typeface="Arial" panose="020B0604020202020204" pitchFamily="34" charset="0"/>
                <a:cs typeface="Arial" panose="020B0604020202020204" pitchFamily="34" charset="0"/>
                <a:rtl/>
              </a:rPr>
              <a:t>الوصول </a:t>
            </a:r>
            <a:r>
              <a:rPr lang="ar-SA">
                <a:effectLst/>
                <a:latin typeface="Arial" panose="020B0604020202020204" pitchFamily="34" charset="0"/>
                <a:cs typeface="Arial" panose="020B0604020202020204" pitchFamily="34" charset="0"/>
                <a:rtl/>
              </a:rPr>
              <a:t>إلى </a:t>
            </a:r>
            <a:r>
              <a:rPr lang="ar-SA">
                <a:latin typeface="Arial" panose="020B0604020202020204" pitchFamily="34" charset="0"/>
                <a:cs typeface="Arial" panose="020B0604020202020204" pitchFamily="34" charset="0"/>
                <a:rtl/>
              </a:rPr>
              <a:t>حالة من الاستعداد البدني والعقلي</a:t>
            </a:r>
            <a:r>
              <a:rPr lang="ar-SA">
                <a:effectLst/>
                <a:latin typeface="Arial" panose="020B0604020202020204" pitchFamily="34" charset="0"/>
                <a:cs typeface="Arial" panose="020B0604020202020204" pitchFamily="34" charset="0"/>
                <a:rtl/>
              </a:rPr>
              <a:t>. </a:t>
            </a:r>
            <a:r>
              <a:rPr lang="ar-SA">
                <a:latin typeface="Arial" panose="020B0604020202020204" pitchFamily="34" charset="0"/>
                <a:cs typeface="Arial" panose="020B0604020202020204" pitchFamily="34" charset="0"/>
                <a:rtl/>
              </a:rPr>
              <a:t>عندما يُعِد اللاعبون </a:t>
            </a:r>
            <a:r>
              <a:rPr lang="ar-SA">
                <a:effectLst/>
                <a:latin typeface="Arial" panose="020B0604020202020204" pitchFamily="34" charset="0"/>
                <a:cs typeface="Arial" panose="020B0604020202020204" pitchFamily="34" charset="0"/>
                <a:rtl/>
              </a:rPr>
              <a:t>أجسامهم </a:t>
            </a:r>
            <a:r>
              <a:rPr lang="ar-SA">
                <a:latin typeface="Arial" panose="020B0604020202020204" pitchFamily="34" charset="0"/>
                <a:cs typeface="Arial" panose="020B0604020202020204" pitchFamily="34" charset="0"/>
                <a:rtl/>
              </a:rPr>
              <a:t>وعقولهم إعدادًا جيدًا، تقل احتمالية </a:t>
            </a:r>
            <a:r>
              <a:rPr lang="ar-SA">
                <a:effectLst/>
                <a:latin typeface="Arial" panose="020B0604020202020204" pitchFamily="34" charset="0"/>
                <a:cs typeface="Arial" panose="020B0604020202020204" pitchFamily="34" charset="0"/>
                <a:rtl/>
              </a:rPr>
              <a:t>تعرضهم </a:t>
            </a:r>
            <a:r>
              <a:rPr lang="ar-SA">
                <a:latin typeface="Arial" panose="020B0604020202020204" pitchFamily="34" charset="0"/>
                <a:cs typeface="Arial" panose="020B0604020202020204" pitchFamily="34" charset="0"/>
                <a:rtl/>
              </a:rPr>
              <a:t>للإصابة ويزداد تحسن أدائهم في كل تمرين وتدريب ومنافسة</a:t>
            </a:r>
            <a:r>
              <a:rPr lang="ar-SA">
                <a:effectLst/>
                <a:latin typeface="Arial" panose="020B0604020202020204" pitchFamily="34" charset="0"/>
                <a:cs typeface="Arial" panose="020B0604020202020204" pitchFamily="34" charset="0"/>
                <a:rtl/>
              </a:rPr>
              <a:t>. </a:t>
            </a:r>
            <a:endParaRPr lang="ar-SA">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55</a:t>
            </a:fld>
            <a:endParaRPr lang="en-US"/>
          </a:p>
        </p:txBody>
      </p:sp>
    </p:spTree>
    <p:extLst>
      <p:ext uri="{BB962C8B-B14F-4D97-AF65-F5344CB8AC3E}">
        <p14:creationId xmlns:p14="http://schemas.microsoft.com/office/powerpoint/2010/main" val="15505242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algn="r" rtl="1">
              <a:spcBef>
                <a:spcPts val="0"/>
              </a:spcBef>
              <a:spcAft>
                <a:spcPts val="0"/>
              </a:spcAft>
            </a:pPr>
            <a:r>
              <a:rPr lang="ar-SA">
                <a:effectLst/>
                <a:latin typeface="Arial" panose="020B0604020202020204" pitchFamily="34" charset="0"/>
                <a:ea typeface="Calibri" panose="020F0502020204030204" pitchFamily="34" charset="0"/>
                <a:cs typeface="Arial" panose="020B0604020202020204" pitchFamily="34" charset="0"/>
                <a:rtl/>
              </a:rPr>
              <a:t>يهيئ الإحماء الجسم لممارسة الرياضة أو التمرين ويساعد على منع التعرض للإصابة عن طريق زيادة:</a:t>
            </a:r>
            <a:endParaRPr lang="ar-SA">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r" rtl="1">
              <a:spcBef>
                <a:spcPts val="0"/>
              </a:spcBef>
              <a:spcAft>
                <a:spcPts val="0"/>
              </a:spcAft>
              <a:buFont typeface="Wingdings" panose="05000000000000000000" pitchFamily="2" charset="2"/>
              <a:buChar char=""/>
            </a:pPr>
            <a:r>
              <a:rPr lang="ar-SA">
                <a:effectLst/>
                <a:latin typeface="Arial" panose="020B0604020202020204" pitchFamily="34" charset="0"/>
                <a:ea typeface="Calibri" panose="020F0502020204030204" pitchFamily="34" charset="0"/>
                <a:cs typeface="Arial" panose="020B0604020202020204" pitchFamily="34" charset="0"/>
                <a:rtl/>
              </a:rPr>
              <a:t>معدل ضربات القلب</a:t>
            </a:r>
            <a:endParaRPr lang="ar-SA">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r" rtl="1">
              <a:spcBef>
                <a:spcPts val="0"/>
              </a:spcBef>
              <a:spcAft>
                <a:spcPts val="0"/>
              </a:spcAft>
              <a:buFont typeface="Wingdings" panose="05000000000000000000" pitchFamily="2" charset="2"/>
              <a:buChar char=""/>
            </a:pPr>
            <a:r>
              <a:rPr lang="ar-SA">
                <a:effectLst/>
                <a:latin typeface="Arial" panose="020B0604020202020204" pitchFamily="34" charset="0"/>
                <a:ea typeface="Calibri" panose="020F0502020204030204" pitchFamily="34" charset="0"/>
                <a:cs typeface="Arial" panose="020B0604020202020204" pitchFamily="34" charset="0"/>
                <a:rtl/>
              </a:rPr>
              <a:t>معدل التنفس</a:t>
            </a:r>
            <a:endParaRPr lang="ar-SA">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r" rtl="1">
              <a:spcBef>
                <a:spcPts val="0"/>
              </a:spcBef>
              <a:spcAft>
                <a:spcPts val="0"/>
              </a:spcAft>
              <a:buFont typeface="Wingdings" panose="05000000000000000000" pitchFamily="2" charset="2"/>
              <a:buChar char=""/>
            </a:pPr>
            <a:r>
              <a:rPr lang="ar-SA">
                <a:effectLst/>
                <a:latin typeface="Arial" panose="020B0604020202020204" pitchFamily="34" charset="0"/>
                <a:ea typeface="Calibri" panose="020F0502020204030204" pitchFamily="34" charset="0"/>
                <a:cs typeface="Arial" panose="020B0604020202020204" pitchFamily="34" charset="0"/>
                <a:rtl/>
              </a:rPr>
              <a:t>تدفق الدم إلى العضلات النشطة</a:t>
            </a:r>
            <a:endParaRPr lang="ar-SA">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r" rtl="1">
              <a:spcBef>
                <a:spcPts val="0"/>
              </a:spcBef>
              <a:spcAft>
                <a:spcPts val="0"/>
              </a:spcAft>
              <a:buFont typeface="Wingdings" panose="05000000000000000000" pitchFamily="2" charset="2"/>
              <a:buChar char=""/>
            </a:pPr>
            <a:r>
              <a:rPr lang="ar-SA">
                <a:effectLst/>
                <a:latin typeface="Arial" panose="020B0604020202020204" pitchFamily="34" charset="0"/>
                <a:ea typeface="Calibri" panose="020F0502020204030204" pitchFamily="34" charset="0"/>
                <a:cs typeface="Arial" panose="020B0604020202020204" pitchFamily="34" charset="0"/>
                <a:rtl/>
              </a:rPr>
              <a:t>درجة حرارة الجسم والعضلات.</a:t>
            </a:r>
            <a:endParaRPr lang="ar-SA">
              <a:effectLst/>
              <a:latin typeface="Arial" panose="020B0604020202020204" pitchFamily="34" charset="0"/>
              <a:ea typeface="Calibri" panose="020F0502020204030204" pitchFamily="34" charset="0"/>
              <a:cs typeface="Arial" panose="020B0604020202020204" pitchFamily="34" charset="0"/>
            </a:endParaRPr>
          </a:p>
          <a:p>
            <a:pPr marL="0" marR="0" algn="r" rtl="1">
              <a:spcBef>
                <a:spcPts val="0"/>
              </a:spcBef>
              <a:spcAft>
                <a:spcPts val="0"/>
              </a:spcAft>
            </a:pPr>
            <a:r>
              <a:rPr lang="ar-SA">
                <a:effectLst/>
                <a:latin typeface="Arial" panose="020B0604020202020204" pitchFamily="34" charset="0"/>
                <a:ea typeface="Calibri" panose="020F0502020204030204" pitchFamily="34" charset="0"/>
                <a:cs typeface="Arial" panose="020B0604020202020204" pitchFamily="34" charset="0"/>
                <a:rtl/>
              </a:rPr>
              <a:t> </a:t>
            </a:r>
            <a:endParaRPr lang="ar-SA">
              <a:effectLst/>
              <a:latin typeface="Arial" panose="020B0604020202020204" pitchFamily="34" charset="0"/>
              <a:ea typeface="Calibri" panose="020F0502020204030204" pitchFamily="34" charset="0"/>
              <a:cs typeface="Arial" panose="020B0604020202020204" pitchFamily="34" charset="0"/>
            </a:endParaRPr>
          </a:p>
          <a:p>
            <a:pPr marL="0" marR="0" algn="r" rtl="1">
              <a:spcBef>
                <a:spcPts val="0"/>
              </a:spcBef>
              <a:spcAft>
                <a:spcPts val="0"/>
              </a:spcAft>
            </a:pPr>
            <a:r>
              <a:rPr lang="ar-SA" b="1">
                <a:effectLst/>
                <a:latin typeface="Arial" panose="020B0604020202020204" pitchFamily="34" charset="0"/>
                <a:ea typeface="Calibri" panose="020F0502020204030204" pitchFamily="34" charset="0"/>
                <a:cs typeface="Arial" panose="020B0604020202020204" pitchFamily="34" charset="0"/>
                <a:rtl/>
              </a:rPr>
              <a:t> </a:t>
            </a:r>
            <a:endParaRPr lang="ar-SA">
              <a:effectLst/>
              <a:latin typeface="Arial" panose="020B0604020202020204" pitchFamily="34" charset="0"/>
              <a:ea typeface="Calibri" panose="020F0502020204030204" pitchFamily="34" charset="0"/>
              <a:cs typeface="Arial" panose="020B0604020202020204" pitchFamily="34" charset="0"/>
            </a:endParaRPr>
          </a:p>
          <a:p>
            <a:pPr marL="0" marR="0" algn="r" rtl="1">
              <a:spcBef>
                <a:spcPts val="0"/>
              </a:spcBef>
              <a:spcAft>
                <a:spcPts val="0"/>
              </a:spcAft>
            </a:pPr>
            <a:r>
              <a:rPr lang="ar-SA">
                <a:effectLst/>
                <a:latin typeface="Arial" panose="020B0604020202020204" pitchFamily="34" charset="0"/>
                <a:ea typeface="Calibri" panose="020F0502020204030204" pitchFamily="34" charset="0"/>
                <a:cs typeface="Arial" panose="020B0604020202020204" pitchFamily="34" charset="0"/>
                <a:rtl/>
              </a:rPr>
              <a:t>تهيئ عمليات الإحماء العقل للتركيز على الرياضة أو التمرين من خلال:</a:t>
            </a:r>
            <a:endParaRPr lang="ar-SA">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r" rtl="1">
              <a:spcBef>
                <a:spcPts val="0"/>
              </a:spcBef>
              <a:spcAft>
                <a:spcPts val="0"/>
              </a:spcAft>
              <a:buFont typeface="Wingdings" panose="05000000000000000000" pitchFamily="2" charset="2"/>
              <a:buChar char=""/>
            </a:pPr>
            <a:r>
              <a:rPr lang="ar-SA">
                <a:effectLst/>
                <a:latin typeface="Arial" panose="020B0604020202020204" pitchFamily="34" charset="0"/>
                <a:ea typeface="Calibri" panose="020F0502020204030204" pitchFamily="34" charset="0"/>
                <a:cs typeface="Arial" panose="020B0604020202020204" pitchFamily="34" charset="0"/>
                <a:rtl/>
              </a:rPr>
              <a:t>مساعدة اللاعبين على تحوّل التركيز من الحياة إلى الرياضة</a:t>
            </a:r>
            <a:endParaRPr lang="ar-SA">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r" rtl="1">
              <a:spcBef>
                <a:spcPts val="0"/>
              </a:spcBef>
              <a:spcAft>
                <a:spcPts val="0"/>
              </a:spcAft>
              <a:buFont typeface="Wingdings" panose="05000000000000000000" pitchFamily="2" charset="2"/>
              <a:buChar char=""/>
            </a:pPr>
            <a:r>
              <a:rPr lang="ar-SA">
                <a:effectLst/>
                <a:latin typeface="Arial" panose="020B0604020202020204" pitchFamily="34" charset="0"/>
                <a:ea typeface="Calibri" panose="020F0502020204030204" pitchFamily="34" charset="0"/>
                <a:cs typeface="Arial" panose="020B0604020202020204" pitchFamily="34" charset="0"/>
                <a:rtl/>
              </a:rPr>
              <a:t>مراجعة المهارات التي تم تعلمها مسبقًا في العقل</a:t>
            </a:r>
            <a:endParaRPr lang="ar-SA">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r" rtl="1">
              <a:spcBef>
                <a:spcPts val="0"/>
              </a:spcBef>
              <a:spcAft>
                <a:spcPts val="0"/>
              </a:spcAft>
              <a:buFont typeface="Wingdings" panose="05000000000000000000" pitchFamily="2" charset="2"/>
              <a:buChar char=""/>
            </a:pPr>
            <a:r>
              <a:rPr lang="ar-SA">
                <a:effectLst/>
                <a:latin typeface="Arial" panose="020B0604020202020204" pitchFamily="34" charset="0"/>
                <a:ea typeface="Calibri" panose="020F0502020204030204" pitchFamily="34" charset="0"/>
                <a:cs typeface="Arial" panose="020B0604020202020204" pitchFamily="34" charset="0"/>
                <a:rtl/>
              </a:rPr>
              <a:t>الربط بين العقل والجسم (مثل ربط تنسيق اليد مع العينين)</a:t>
            </a:r>
            <a:endParaRPr lang="ar-SA">
              <a:effectLst/>
              <a:latin typeface="Arial" panose="020B0604020202020204" pitchFamily="34" charset="0"/>
              <a:ea typeface="Calibri" panose="020F0502020204030204" pitchFamily="34" charset="0"/>
              <a:cs typeface="Arial" panose="020B0604020202020204" pitchFamily="34" charset="0"/>
            </a:endParaRPr>
          </a:p>
          <a:p>
            <a:pPr marL="342900" indent="-342900" algn="r" rtl="1">
              <a:buFont typeface="Ubuntu Light" panose="020B0604020202020204" pitchFamily="34" charset="0"/>
              <a:buChar char="•"/>
            </a:pPr>
            <a:endParaRPr lang="ar-SA">
              <a:latin typeface="Arial" panose="020B0604020202020204" pitchFamily="34" charset="0"/>
              <a:cs typeface="Arial" panose="020B0604020202020204" pitchFamily="34" charset="0"/>
            </a:endParaRPr>
          </a:p>
          <a:p>
            <a:pPr algn="r" rtl="1"/>
            <a:endParaRPr lang="ar-SA">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56</a:t>
            </a:fld>
            <a:endParaRPr lang="en-US"/>
          </a:p>
        </p:txBody>
      </p:sp>
    </p:spTree>
    <p:extLst>
      <p:ext uri="{BB962C8B-B14F-4D97-AF65-F5344CB8AC3E}">
        <p14:creationId xmlns:p14="http://schemas.microsoft.com/office/powerpoint/2010/main" val="29386913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algn="r" rtl="1">
              <a:spcBef>
                <a:spcPts val="0"/>
              </a:spcBef>
              <a:spcAft>
                <a:spcPts val="0"/>
              </a:spcAft>
            </a:pPr>
            <a:r>
              <a:rPr lang="ar-SA">
                <a:effectLst/>
                <a:latin typeface="Arial" panose="020B0604020202020204" pitchFamily="34" charset="0"/>
                <a:ea typeface="Calibri" panose="020F0502020204030204" pitchFamily="34" charset="0"/>
                <a:cs typeface="Arial" panose="020B0604020202020204" pitchFamily="34" charset="0"/>
                <a:rtl/>
              </a:rPr>
              <a:t>تختلف كل رياضة عن غيرها ولكل رياضة مهاراتها وحركاتها الخاصة. يجب أن تكون تمارين الإحماء مخصصة للرياضة التي يلعبها اللاعبون ومستويات قدراتهم. يجب أن تبدأ تمارين الإحماء بوتيرة بطيئة وأن تصبح أسرع قليلاً وأصعب تدريجيًا.</a:t>
            </a:r>
          </a:p>
          <a:p>
            <a:pPr marL="0" marR="0" algn="r" rtl="1">
              <a:spcBef>
                <a:spcPts val="0"/>
              </a:spcBef>
              <a:spcAft>
                <a:spcPts val="0"/>
              </a:spcAft>
            </a:pPr>
            <a:r>
              <a:rPr lang="ar-SA">
                <a:effectLst/>
                <a:latin typeface="Arial" panose="020B0604020202020204" pitchFamily="34" charset="0"/>
                <a:ea typeface="Calibri" panose="020F0502020204030204" pitchFamily="34" charset="0"/>
                <a:cs typeface="Arial" panose="020B0604020202020204" pitchFamily="34" charset="0"/>
                <a:rtl/>
              </a:rPr>
              <a:t> </a:t>
            </a:r>
          </a:p>
          <a:p>
            <a:pPr marL="0" marR="0" algn="r" rtl="1">
              <a:spcBef>
                <a:spcPts val="0"/>
              </a:spcBef>
              <a:spcAft>
                <a:spcPts val="0"/>
              </a:spcAft>
            </a:pPr>
            <a:r>
              <a:rPr lang="ar-SA">
                <a:effectLst/>
                <a:latin typeface="Arial" panose="020B0604020202020204" pitchFamily="34" charset="0"/>
                <a:ea typeface="Calibri" panose="020F0502020204030204" pitchFamily="34" charset="0"/>
                <a:cs typeface="Arial" panose="020B0604020202020204" pitchFamily="34" charset="0"/>
                <a:rtl/>
              </a:rPr>
              <a:t> بغض النظر عن نوع الرياضة، يجب أن تشمل جميع تمارين الإحماء العناصر الثلاثة التالية:  </a:t>
            </a:r>
          </a:p>
          <a:p>
            <a:pPr marL="342900" marR="0" lvl="0" indent="-342900" algn="r" rtl="1">
              <a:spcBef>
                <a:spcPts val="0"/>
              </a:spcBef>
              <a:spcAft>
                <a:spcPts val="0"/>
              </a:spcAft>
              <a:buFont typeface="Wingdings" panose="05000000000000000000" pitchFamily="2" charset="2"/>
              <a:buChar char=""/>
            </a:pPr>
            <a:r>
              <a:rPr lang="ar-SA">
                <a:effectLst/>
                <a:latin typeface="Arial" panose="020B0604020202020204" pitchFamily="34" charset="0"/>
                <a:ea typeface="Calibri" panose="020F0502020204030204" pitchFamily="34" charset="0"/>
                <a:cs typeface="Arial" panose="020B0604020202020204" pitchFamily="34" charset="0"/>
                <a:rtl/>
              </a:rPr>
              <a:t>نشاط الأيروبيك </a:t>
            </a:r>
          </a:p>
          <a:p>
            <a:pPr marL="342900" marR="0" lvl="0" indent="-342900" algn="r" rtl="1">
              <a:spcBef>
                <a:spcPts val="0"/>
              </a:spcBef>
              <a:spcAft>
                <a:spcPts val="0"/>
              </a:spcAft>
              <a:buFont typeface="Wingdings" panose="05000000000000000000" pitchFamily="2" charset="2"/>
              <a:buChar char=""/>
            </a:pPr>
            <a:r>
              <a:rPr lang="ar-SA">
                <a:effectLst/>
                <a:latin typeface="Arial" panose="020B0604020202020204" pitchFamily="34" charset="0"/>
                <a:ea typeface="Calibri" panose="020F0502020204030204" pitchFamily="34" charset="0"/>
                <a:cs typeface="Arial" panose="020B0604020202020204" pitchFamily="34" charset="0"/>
                <a:rtl/>
              </a:rPr>
              <a:t>تمارين الإطالة الديناميكية</a:t>
            </a: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57</a:t>
            </a:fld>
            <a:endParaRPr lang="en-US"/>
          </a:p>
        </p:txBody>
      </p:sp>
    </p:spTree>
    <p:extLst>
      <p:ext uri="{BB962C8B-B14F-4D97-AF65-F5344CB8AC3E}">
        <p14:creationId xmlns:p14="http://schemas.microsoft.com/office/powerpoint/2010/main" val="24563698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A" sz="1200" b="0" i="0" u="none" strike="noStrike" kern="1200" baseline="0">
                <a:solidFill>
                  <a:schemeClr val="dk1"/>
                </a:solidFill>
                <a:latin typeface="Arial" panose="020B0604020202020204" pitchFamily="34" charset="0"/>
                <a:cs typeface="Arial" panose="020B0604020202020204" pitchFamily="34" charset="0"/>
                <a:rtl/>
              </a:rPr>
              <a:t>تذكر الدرس الأول...الأيروبيك هو مصطلح يستخدم لوصف تمارين التحمُّل.</a:t>
            </a:r>
          </a:p>
          <a:p>
            <a:pPr algn="r" rtl="1"/>
            <a:endParaRPr lang="ar-SA" sz="1200" b="0" i="0" u="none" strike="noStrike" kern="1200" baseline="0">
              <a:solidFill>
                <a:schemeClr val="dk1"/>
              </a:solidFill>
              <a:latin typeface="Arial" panose="020B0604020202020204" pitchFamily="34" charset="0"/>
              <a:cs typeface="Arial" panose="020B0604020202020204" pitchFamily="34" charset="0"/>
            </a:endParaRPr>
          </a:p>
          <a:p>
            <a:pPr algn="r" rtl="1"/>
            <a:r>
              <a:rPr lang="ar-SA" sz="1200" b="0" i="0" u="none" strike="noStrike" kern="1200" baseline="0">
                <a:solidFill>
                  <a:schemeClr val="dk1"/>
                </a:solidFill>
                <a:latin typeface="Arial" panose="020B0604020202020204" pitchFamily="34" charset="0"/>
                <a:cs typeface="Arial" panose="020B0604020202020204" pitchFamily="34" charset="0"/>
                <a:rtl/>
              </a:rPr>
              <a:t>إن تمارين الأيروبيك هي حركات تشمل الجسم كله والتي تزيد من معدل ضربات القلب. يجب أن تبدأ التمارين بوتيرة بطيئة وتزداد شدتها/صعوبتها تدريجيًا وتستمر لمدة </a:t>
            </a:r>
            <a:r>
              <a:rPr lang="ar-SA" sz="1200" b="0" i="0" u="none" strike="noStrike" kern="1200" baseline="0">
                <a:solidFill>
                  <a:schemeClr val="dk1"/>
                </a:solidFill>
                <a:latin typeface="Arial" panose="020B0604020202020204" pitchFamily="34" charset="0"/>
                <a:cs typeface="Arial" panose="020B0604020202020204" pitchFamily="34" charset="0"/>
                <a:rtl val="0"/>
              </a:rPr>
              <a:t>5</a:t>
            </a:r>
            <a:r>
              <a:rPr lang="ar-SA" sz="1200" b="0" i="0" u="none" strike="noStrike" kern="1200" baseline="0">
                <a:solidFill>
                  <a:schemeClr val="dk1"/>
                </a:solidFill>
                <a:latin typeface="Arial" panose="020B0604020202020204" pitchFamily="34" charset="0"/>
                <a:cs typeface="Arial" panose="020B0604020202020204" pitchFamily="34" charset="0"/>
                <a:rtl/>
              </a:rPr>
              <a:t> دقائق على الأقل. يجب أن يشعر اللاعبون بالدفء وقليل من انقطاع النفس والنشاط في نهاية التمرين. يمكن أن يصبح هذا الجزء من جلسة التدريب ممتعًا!</a:t>
            </a:r>
          </a:p>
          <a:p>
            <a:pPr algn="r" rtl="1"/>
            <a:r>
              <a:rPr lang="ar-SA" sz="1200" b="0" i="0" u="none" strike="noStrike" kern="1200" baseline="0">
                <a:solidFill>
                  <a:schemeClr val="dk1"/>
                </a:solidFill>
                <a:latin typeface="Arial" panose="020B0604020202020204" pitchFamily="34" charset="0"/>
                <a:cs typeface="Arial" panose="020B0604020202020204" pitchFamily="34" charset="0"/>
                <a:rtl/>
              </a:rPr>
              <a:t> </a:t>
            </a:r>
          </a:p>
          <a:p>
            <a:pPr algn="r" rtl="1"/>
            <a:r>
              <a:rPr lang="ar-SA" sz="1200" b="0" i="0" u="none" strike="noStrike" kern="1200" baseline="0">
                <a:solidFill>
                  <a:schemeClr val="dk1"/>
                </a:solidFill>
                <a:latin typeface="Arial" panose="020B0604020202020204" pitchFamily="34" charset="0"/>
                <a:cs typeface="Arial" panose="020B0604020202020204" pitchFamily="34" charset="0"/>
                <a:rtl/>
              </a:rPr>
              <a:t>سؤال:</a:t>
            </a:r>
          </a:p>
          <a:p>
            <a:pPr algn="r" rtl="1"/>
            <a:r>
              <a:rPr lang="ar-SA" sz="1200" b="0" i="0" u="none" strike="noStrike" kern="1200" baseline="0">
                <a:solidFill>
                  <a:schemeClr val="dk1"/>
                </a:solidFill>
                <a:latin typeface="Arial" panose="020B0604020202020204" pitchFamily="34" charset="0"/>
                <a:cs typeface="Arial" panose="020B0604020202020204" pitchFamily="34" charset="0"/>
                <a:rtl/>
              </a:rPr>
              <a:t>ما هي بعض تمارين الأيروبيك التي يمكنك قيادتها؟</a:t>
            </a:r>
          </a:p>
          <a:p>
            <a:pPr algn="r" rtl="1"/>
            <a:endParaRPr lang="ar-SA" sz="1200" b="0" i="0" u="none" strike="noStrike" kern="1200" baseline="0">
              <a:solidFill>
                <a:schemeClr val="dk1"/>
              </a:solidFill>
              <a:latin typeface="Arial" panose="020B0604020202020204" pitchFamily="34" charset="0"/>
              <a:cs typeface="Arial" panose="020B0604020202020204" pitchFamily="34" charset="0"/>
            </a:endParaRPr>
          </a:p>
          <a:p>
            <a:pPr algn="r" rtl="1"/>
            <a:r>
              <a:rPr lang="ar-SA" sz="1200" b="1" i="1" u="none" strike="noStrike" kern="1200" baseline="0">
                <a:solidFill>
                  <a:schemeClr val="dk1"/>
                </a:solidFill>
                <a:latin typeface="Arial" panose="020B0604020202020204" pitchFamily="34" charset="0"/>
                <a:cs typeface="Arial" panose="020B0604020202020204" pitchFamily="34" charset="0"/>
                <a:rtl/>
              </a:rPr>
              <a:t>اطلب من زوج من المشاركين أن يشاركوا إجاباتهم.</a:t>
            </a:r>
          </a:p>
          <a:p>
            <a:pPr algn="r" rtl="1"/>
            <a:endParaRPr lang="ar-SA" sz="1200" b="0" i="0" u="none" strike="noStrike" kern="1200" baseline="0">
              <a:solidFill>
                <a:schemeClr val="dk1"/>
              </a:solidFill>
              <a:latin typeface="Arial" panose="020B0604020202020204" pitchFamily="34" charset="0"/>
              <a:cs typeface="Arial" panose="020B0604020202020204" pitchFamily="34" charset="0"/>
            </a:endParaRPr>
          </a:p>
          <a:p>
            <a:pPr algn="r" rtl="1"/>
            <a:r>
              <a:rPr lang="ar-SA" sz="1200" b="0" i="0" u="none" strike="noStrike" kern="1200" baseline="0">
                <a:solidFill>
                  <a:schemeClr val="dk1"/>
                </a:solidFill>
                <a:latin typeface="Arial" panose="020B0604020202020204" pitchFamily="34" charset="0"/>
                <a:cs typeface="Arial" panose="020B0604020202020204" pitchFamily="34" charset="0"/>
                <a:rtl/>
              </a:rPr>
              <a:t>إجابات رائعة! إليك بعض الأفكار الأخرى:</a:t>
            </a:r>
          </a:p>
          <a:p>
            <a:pPr marL="171450" indent="-171450" algn="r" rtl="1">
              <a:buFont typeface="Ubuntu Light" panose="020B0604020202020204" pitchFamily="34" charset="0"/>
              <a:buChar char="•"/>
            </a:pPr>
            <a:r>
              <a:rPr lang="ar-SA" sz="1200" b="0" i="0" u="none" strike="noStrike" kern="1200" baseline="0">
                <a:solidFill>
                  <a:schemeClr val="dk1"/>
                </a:solidFill>
                <a:latin typeface="Arial" panose="020B0604020202020204" pitchFamily="34" charset="0"/>
                <a:cs typeface="Arial" panose="020B0604020202020204" pitchFamily="34" charset="0"/>
                <a:rtl/>
              </a:rPr>
              <a:t>امشِ أو اركض حول الملعب أو الساحة لمدة </a:t>
            </a:r>
            <a:r>
              <a:rPr lang="ar-SA" sz="1200" b="0" i="0" u="none" strike="noStrike" kern="1200" baseline="0">
                <a:solidFill>
                  <a:schemeClr val="dk1"/>
                </a:solidFill>
                <a:latin typeface="Arial" panose="020B0604020202020204" pitchFamily="34" charset="0"/>
                <a:cs typeface="Arial" panose="020B0604020202020204" pitchFamily="34" charset="0"/>
                <a:rtl val="0"/>
              </a:rPr>
              <a:t>5</a:t>
            </a:r>
            <a:r>
              <a:rPr lang="ar-SA" sz="1200" b="0" i="0" u="none" strike="noStrike" kern="1200" baseline="0">
                <a:solidFill>
                  <a:schemeClr val="dk1"/>
                </a:solidFill>
                <a:latin typeface="Arial" panose="020B0604020202020204" pitchFamily="34" charset="0"/>
                <a:cs typeface="Arial" panose="020B0604020202020204" pitchFamily="34" charset="0"/>
                <a:rtl/>
              </a:rPr>
              <a:t> دقائق</a:t>
            </a:r>
          </a:p>
          <a:p>
            <a:pPr marL="171450" indent="-171450" algn="r" rtl="1">
              <a:buFont typeface="Ubuntu Light" panose="020B0604020202020204" pitchFamily="34" charset="0"/>
              <a:buChar char="•"/>
            </a:pPr>
            <a:r>
              <a:rPr lang="ar-SA" sz="1200" b="0" i="0" u="none" strike="noStrike" kern="1200" baseline="0">
                <a:solidFill>
                  <a:schemeClr val="dk1"/>
                </a:solidFill>
                <a:latin typeface="Arial" panose="020B0604020202020204" pitchFamily="34" charset="0"/>
                <a:cs typeface="Arial" panose="020B0604020202020204" pitchFamily="34" charset="0"/>
                <a:rtl/>
              </a:rPr>
              <a:t>أضف تغييرات في اتجاه المشي/الركض أو أنماطه مثل الطرق الجانبية والرجوع للخلف والوثب والعدو، وما إلى ذلك.</a:t>
            </a:r>
          </a:p>
          <a:p>
            <a:pPr marL="171450" indent="-171450" algn="r" rtl="1">
              <a:buFont typeface="Ubuntu Light" panose="020B0604020202020204" pitchFamily="34" charset="0"/>
              <a:buChar char="•"/>
            </a:pPr>
            <a:r>
              <a:rPr lang="ar-SA" sz="1200" b="0" i="0" u="none" strike="noStrike" kern="1200" baseline="0">
                <a:solidFill>
                  <a:schemeClr val="dk1"/>
                </a:solidFill>
                <a:latin typeface="Arial" panose="020B0604020202020204" pitchFamily="34" charset="0"/>
                <a:cs typeface="Arial" panose="020B0604020202020204" pitchFamily="34" charset="0"/>
                <a:rtl/>
              </a:rPr>
              <a:t>اختر عددًا قليلاً من تمارين التحمُّل الواردة في دليل </a:t>
            </a:r>
            <a:r>
              <a:rPr lang="ar-SA" sz="1200" b="0" i="0" u="none" strike="noStrike" kern="1200" baseline="0">
                <a:solidFill>
                  <a:schemeClr val="dk1"/>
                </a:solidFill>
                <a:latin typeface="Arial" panose="020B0604020202020204" pitchFamily="34" charset="0"/>
                <a:cs typeface="Arial" panose="020B0604020202020204" pitchFamily="34" charset="0"/>
                <a:rtl val="0"/>
              </a:rPr>
              <a:t>Fit 5</a:t>
            </a:r>
            <a:r>
              <a:rPr lang="ar-SA" sz="1200" b="0" i="0" u="none" strike="noStrike" kern="1200" baseline="0">
                <a:solidFill>
                  <a:schemeClr val="dk1"/>
                </a:solidFill>
                <a:latin typeface="Arial" panose="020B0604020202020204" pitchFamily="34" charset="0"/>
                <a:cs typeface="Arial" panose="020B0604020202020204" pitchFamily="34" charset="0"/>
                <a:rtl/>
              </a:rPr>
              <a:t> وقُدها </a:t>
            </a:r>
          </a:p>
          <a:p>
            <a:pPr marL="171450" indent="-171450" algn="r" rtl="1">
              <a:buFont typeface="Ubuntu Light" panose="020B0604020202020204" pitchFamily="34" charset="0"/>
              <a:buChar char="•"/>
            </a:pPr>
            <a:r>
              <a:rPr lang="ar-SA" sz="1200" b="0" i="0" u="none" strike="noStrike" kern="1200" baseline="0">
                <a:solidFill>
                  <a:schemeClr val="dk1"/>
                </a:solidFill>
                <a:latin typeface="Arial" panose="020B0604020202020204" pitchFamily="34" charset="0"/>
                <a:cs typeface="Arial" panose="020B0604020202020204" pitchFamily="34" charset="0"/>
                <a:rtl/>
              </a:rPr>
              <a:t>صمم رقصة جماعية أو اجعل أفراد المجموعة يرقصون كلاً على حدة</a:t>
            </a: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58</a:t>
            </a:fld>
            <a:endParaRPr lang="en-US"/>
          </a:p>
        </p:txBody>
      </p:sp>
    </p:spTree>
    <p:extLst>
      <p:ext uri="{BB962C8B-B14F-4D97-AF65-F5344CB8AC3E}">
        <p14:creationId xmlns:p14="http://schemas.microsoft.com/office/powerpoint/2010/main" val="12092563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algn="r" rtl="1">
              <a:spcBef>
                <a:spcPts val="0"/>
              </a:spcBef>
              <a:spcAft>
                <a:spcPts val="0"/>
              </a:spcAft>
            </a:pPr>
            <a:r>
              <a:rPr lang="ar-SA">
                <a:effectLst/>
                <a:latin typeface="Arial" panose="020B0604020202020204" pitchFamily="34" charset="0"/>
                <a:ea typeface="Calibri" panose="020F0502020204030204" pitchFamily="34" charset="0"/>
                <a:cs typeface="Arial" panose="020B0604020202020204" pitchFamily="34" charset="0"/>
                <a:rtl/>
              </a:rPr>
              <a:t>بمجرد أن يصبح الجسم دافئًا بسبب تمارين الأيروبيك، يحين وقت التركيز على شد العضلات التي ستستخدمها أثناء ممارسة الرياضة. </a:t>
            </a:r>
          </a:p>
          <a:p>
            <a:pPr marL="0" marR="0" algn="r" rtl="1">
              <a:spcBef>
                <a:spcPts val="0"/>
              </a:spcBef>
              <a:spcAft>
                <a:spcPts val="0"/>
              </a:spcAft>
            </a:pPr>
            <a:r>
              <a:rPr lang="ar-SA">
                <a:effectLst/>
                <a:latin typeface="Arial" panose="020B0604020202020204" pitchFamily="34" charset="0"/>
                <a:ea typeface="Calibri" panose="020F0502020204030204" pitchFamily="34" charset="0"/>
                <a:cs typeface="Arial" panose="020B0604020202020204" pitchFamily="34" charset="0"/>
                <a:rtl/>
              </a:rPr>
              <a:t> </a:t>
            </a:r>
          </a:p>
          <a:p>
            <a:pPr marL="0" marR="0" algn="r" rtl="1">
              <a:spcBef>
                <a:spcPts val="0"/>
              </a:spcBef>
              <a:spcAft>
                <a:spcPts val="0"/>
              </a:spcAft>
            </a:pPr>
            <a:r>
              <a:rPr lang="ar-SA">
                <a:effectLst/>
                <a:latin typeface="Arial" panose="020B0604020202020204" pitchFamily="34" charset="0"/>
                <a:ea typeface="Calibri" panose="020F0502020204030204" pitchFamily="34" charset="0"/>
                <a:cs typeface="Arial" panose="020B0604020202020204" pitchFamily="34" charset="0"/>
                <a:rtl/>
              </a:rPr>
              <a:t>تتكون تمارين الإطالة الديناميكية من حركات نشطة ومضبوطة مما يجعل أجزاء الجسم تمارس شتى أنواع الحركات. من أمثلتها: تحريك الذراعين في دوائر وأرجحة الساقين. وهي أفضل من ممارسة تمارين الإطالة التقليدية/ الثابتة في فترة الإحماء لأن درجة حرارة الجسم ومعدل ضربات القلب تظل مرتفعة. بالإضافة إلى ذلك، فقد ثبت أن تمارين الإطالة الديناميكية تقلل من الإصابات بشكل أفضل من تمارين الإطالة التقليدية.</a:t>
            </a:r>
          </a:p>
          <a:p>
            <a:pPr marL="0" marR="0" algn="r" rtl="1">
              <a:spcBef>
                <a:spcPts val="0"/>
              </a:spcBef>
              <a:spcAft>
                <a:spcPts val="0"/>
              </a:spcAft>
            </a:pPr>
            <a:endParaRPr lang="ar-SA">
              <a:effectLst/>
              <a:latin typeface="Arial" panose="020B0604020202020204" pitchFamily="34" charset="0"/>
              <a:ea typeface="Calibri" panose="020F050202020403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a:latin typeface="Arial" panose="020B0604020202020204" pitchFamily="34" charset="0"/>
                <a:cs typeface="Arial" panose="020B0604020202020204" pitchFamily="34" charset="0"/>
                <a:rtl/>
              </a:rPr>
              <a:t>الأمثلة: أرجحة الذراعين، والمشي بركلات عالية، وتحريك الفخذ في دوائر</a:t>
            </a:r>
          </a:p>
          <a:p>
            <a:pPr marL="0" marR="0" algn="r" rtl="1">
              <a:spcBef>
                <a:spcPts val="0"/>
              </a:spcBef>
              <a:spcAft>
                <a:spcPts val="0"/>
              </a:spcAft>
            </a:pPr>
            <a:endParaRPr lang="ar-SA">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59</a:t>
            </a:fld>
            <a:endParaRPr lang="en-US"/>
          </a:p>
        </p:txBody>
      </p:sp>
    </p:spTree>
    <p:extLst>
      <p:ext uri="{BB962C8B-B14F-4D97-AF65-F5344CB8AC3E}">
        <p14:creationId xmlns:p14="http://schemas.microsoft.com/office/powerpoint/2010/main" val="888725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342900" indent="-342900" algn="r" rtl="1">
              <a:lnSpc>
                <a:spcPct val="100000"/>
              </a:lnSpc>
              <a:buChar char="•"/>
            </a:pPr>
            <a:r>
              <a:rPr lang="ar-SA" b="1">
                <a:solidFill>
                  <a:srgbClr val="179984"/>
                </a:solidFill>
                <a:latin typeface="Arial" panose="020B0604020202020204" pitchFamily="34" charset="0"/>
                <a:ea typeface="Ubuntu Light" panose="020B0304030602030204" pitchFamily="34" charset="0"/>
                <a:cs typeface="Arial" panose="020B0604020202020204" pitchFamily="34" charset="0"/>
                <a:rtl/>
              </a:rPr>
              <a:t>إن مبعوثي ا</a:t>
            </a:r>
            <a:r>
              <a:rPr lang="ar-SA" b="1">
                <a:solidFill>
                  <a:srgbClr val="179984"/>
                </a:solidFill>
                <a:effectLst/>
                <a:latin typeface="Arial" panose="020B0604020202020204" pitchFamily="34" charset="0"/>
                <a:ea typeface="Ubuntu Light" panose="020B0304030602030204" pitchFamily="34" charset="0"/>
                <a:cs typeface="Arial" panose="020B0604020202020204" pitchFamily="34" charset="0"/>
                <a:rtl/>
              </a:rPr>
              <a:t>لصحة</a:t>
            </a:r>
            <a:r>
              <a:rPr lang="ar-SA" b="1">
                <a:effectLst/>
                <a:latin typeface="Arial" panose="020B0604020202020204" pitchFamily="34" charset="0"/>
                <a:ea typeface="Ubuntu Light" panose="020B0304030602030204" pitchFamily="34" charset="0"/>
                <a:cs typeface="Arial" panose="020B0604020202020204" pitchFamily="34" charset="0"/>
                <a:rtl/>
              </a:rPr>
              <a:t> </a:t>
            </a:r>
            <a:r>
              <a:rPr lang="ar-SA">
                <a:effectLst/>
                <a:latin typeface="Arial" panose="020B0604020202020204" pitchFamily="34" charset="0"/>
                <a:ea typeface="Ubuntu Light" panose="020B0304030602030204" pitchFamily="34" charset="0"/>
                <a:cs typeface="Arial" panose="020B0604020202020204" pitchFamily="34" charset="0"/>
                <a:rtl/>
              </a:rPr>
              <a:t>هم لاعبو مسابقات الأولمبياد الخاص الذين تم تدريبهم ليكونوا قادة ومعلمين ودعاة الشؤون الصحية</a:t>
            </a:r>
          </a:p>
          <a:p>
            <a:pPr algn="r" rtl="1">
              <a:lnSpc>
                <a:spcPct val="100000"/>
              </a:lnSpc>
            </a:pPr>
            <a:endParaRPr lang="ar-SA">
              <a:effectLst/>
              <a:latin typeface="Arial" panose="020B0604020202020204" pitchFamily="34" charset="0"/>
              <a:ea typeface="Ubuntu Light" panose="020B0304030602030204" pitchFamily="34" charset="0"/>
              <a:cs typeface="Arial" panose="020B0604020202020204" pitchFamily="34" charset="0"/>
            </a:endParaRPr>
          </a:p>
          <a:p>
            <a:pPr marL="342900" indent="-342900" algn="r" rtl="1">
              <a:lnSpc>
                <a:spcPct val="100000"/>
              </a:lnSpc>
              <a:buChar char="•"/>
            </a:pPr>
            <a:r>
              <a:rPr lang="ar-SA">
                <a:effectLst/>
                <a:latin typeface="Arial" panose="020B0604020202020204" pitchFamily="34" charset="0"/>
                <a:ea typeface="Ubuntu Light" panose="020B0304030602030204" pitchFamily="34" charset="0"/>
                <a:cs typeface="Arial" panose="020B0604020202020204" pitchFamily="34" charset="0"/>
                <a:rtl/>
              </a:rPr>
              <a:t>إن مبعوثي الصحة </a:t>
            </a:r>
            <a:r>
              <a:rPr lang="ar-SA" b="1">
                <a:solidFill>
                  <a:srgbClr val="009A79"/>
                </a:solidFill>
                <a:effectLst/>
                <a:latin typeface="Arial" panose="020B0604020202020204" pitchFamily="34" charset="0"/>
                <a:ea typeface="Ubuntu Light" panose="020B0304030602030204" pitchFamily="34" charset="0"/>
                <a:cs typeface="Arial" panose="020B0604020202020204" pitchFamily="34" charset="0"/>
                <a:rtl/>
              </a:rPr>
              <a:t>ليسوا قادة للياقة البدنية</a:t>
            </a:r>
            <a:r>
              <a:rPr lang="ar-SA">
                <a:effectLst/>
                <a:latin typeface="Arial" panose="020B0604020202020204" pitchFamily="34" charset="0"/>
                <a:ea typeface="Ubuntu Light" panose="020B0304030602030204" pitchFamily="34" charset="0"/>
                <a:cs typeface="Arial" panose="020B0604020202020204" pitchFamily="34" charset="0"/>
                <a:rtl/>
              </a:rPr>
              <a:t>، ولكنهم مدعوون لإكمال هذه الوحدة الأساسية. </a:t>
            </a:r>
            <a:endParaRPr lang="ar-SA">
              <a:latin typeface="Arial" panose="020B0604020202020204" pitchFamily="34" charset="0"/>
              <a:ea typeface="Ubuntu Light" panose="020B0304030602030204" pitchFamily="34" charset="0"/>
              <a:cs typeface="Arial" panose="020B0604020202020204" pitchFamily="34" charset="0"/>
            </a:endParaRPr>
          </a:p>
          <a:p>
            <a:pPr marL="342900" indent="-342900" algn="r" rtl="1">
              <a:lnSpc>
                <a:spcPct val="100000"/>
              </a:lnSpc>
              <a:buFont typeface="Ubuntu Light" panose="020B0604020202020204" pitchFamily="34" charset="0"/>
              <a:buChar char="•"/>
            </a:pPr>
            <a:endParaRPr lang="ar-SA">
              <a:effectLst/>
              <a:latin typeface="Arial" panose="020B0604020202020204" pitchFamily="34" charset="0"/>
              <a:ea typeface="Ubuntu Light" panose="020B0304030602030204" pitchFamily="34" charset="0"/>
              <a:cs typeface="Arial" panose="020B0604020202020204" pitchFamily="34" charset="0"/>
            </a:endParaRPr>
          </a:p>
          <a:p>
            <a:pPr marL="342900" indent="-342900" algn="r" rtl="1">
              <a:lnSpc>
                <a:spcPct val="100000"/>
              </a:lnSpc>
              <a:buFont typeface="Ubuntu Light" panose="020B0604020202020204" pitchFamily="34" charset="0"/>
              <a:buChar char="•"/>
            </a:pPr>
            <a:r>
              <a:rPr lang="ar-SA">
                <a:effectLst/>
                <a:latin typeface="Arial" panose="020B0604020202020204" pitchFamily="34" charset="0"/>
                <a:ea typeface="Calibri" panose="020F0502020204030204" pitchFamily="34" charset="0"/>
                <a:cs typeface="Arial" panose="020B0604020202020204" pitchFamily="34" charset="0"/>
                <a:rtl/>
              </a:rPr>
              <a:t>قد يكون برنامج قادة اللياقة البدنية خطوة في طريق تأهيل المشاركين ليصبحوا مبعوثين للصحة. قد يشعر قادة اللياقة البدنية بالإلهام وبأنهم مستعدون لتولي أدوار أخرى في مجال الصحة</a:t>
            </a:r>
            <a:endParaRPr lang="ar-SA">
              <a:latin typeface="Arial" panose="020B0604020202020204" pitchFamily="34" charset="0"/>
              <a:cs typeface="Arial" panose="020B0604020202020204" pitchFamily="34" charset="0"/>
            </a:endParaRPr>
          </a:p>
          <a:p>
            <a:pPr algn="r" rtl="1"/>
            <a:endParaRPr lang="ar-SA">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6</a:t>
            </a:fld>
            <a:endParaRPr lang="en-US" dirty="0"/>
          </a:p>
        </p:txBody>
      </p:sp>
    </p:spTree>
    <p:extLst>
      <p:ext uri="{BB962C8B-B14F-4D97-AF65-F5344CB8AC3E}">
        <p14:creationId xmlns:p14="http://schemas.microsoft.com/office/powerpoint/2010/main" val="16002892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b="0" i="0" u="none" strike="noStrike" kern="1200" baseline="0">
                <a:solidFill>
                  <a:schemeClr val="dk1"/>
                </a:solidFill>
                <a:latin typeface="Arial" panose="020B0604020202020204" pitchFamily="34" charset="0"/>
                <a:cs typeface="Arial" panose="020B0604020202020204" pitchFamily="34" charset="0"/>
                <a:rtl/>
              </a:rPr>
              <a:t>أنشأت منظمة الأولمبياد الخاص أدلة تمارين الإحماء ومقاطع الفيديو التي توضحها بالنسبة لرياضات معينة لمساعدتك على قيادتها في التمرين! </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b="0" i="0" u="none" strike="noStrike" kern="1200" baseline="0">
              <a:solidFill>
                <a:schemeClr val="dk1"/>
              </a:solidFill>
              <a:latin typeface="Arial" panose="020B060402020202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b="0" i="0" u="none" strike="noStrike" kern="1200" baseline="0">
                <a:solidFill>
                  <a:schemeClr val="dk1"/>
                </a:solidFill>
                <a:latin typeface="Arial" panose="020B0604020202020204" pitchFamily="34" charset="0"/>
                <a:cs typeface="Arial" panose="020B0604020202020204" pitchFamily="34" charset="0"/>
                <a:rtl/>
              </a:rPr>
              <a:t>إنها مورد رائع لمساعدتك على تعلم روتينات الإحماء وقيادتها.</a:t>
            </a: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60</a:t>
            </a:fld>
            <a:endParaRPr lang="en-US"/>
          </a:p>
        </p:txBody>
      </p:sp>
    </p:spTree>
    <p:extLst>
      <p:ext uri="{BB962C8B-B14F-4D97-AF65-F5344CB8AC3E}">
        <p14:creationId xmlns:p14="http://schemas.microsoft.com/office/powerpoint/2010/main" val="28637963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285750" indent="-285750" algn="r" rtl="1">
              <a:buFont typeface="Ubuntu Light" panose="020B0604020202020204" pitchFamily="34" charset="0"/>
              <a:buChar char="•"/>
            </a:pPr>
            <a:r>
              <a:rPr lang="ar-SA">
                <a:latin typeface="Arial" panose="020B0604020202020204" pitchFamily="34" charset="0"/>
                <a:cs typeface="Arial" panose="020B0604020202020204" pitchFamily="34" charset="0"/>
                <a:rtl/>
              </a:rPr>
              <a:t>عندما يكون ذلك ممكنًا، قدم </a:t>
            </a:r>
            <a:r>
              <a:rPr lang="ar-SA" b="1">
                <a:latin typeface="Arial" panose="020B0604020202020204" pitchFamily="34" charset="0"/>
                <a:cs typeface="Arial" panose="020B0604020202020204" pitchFamily="34" charset="0"/>
                <a:rtl/>
              </a:rPr>
              <a:t>التعديلات</a:t>
            </a:r>
            <a:r>
              <a:rPr lang="ar-SA">
                <a:latin typeface="Arial" panose="020B0604020202020204" pitchFamily="34" charset="0"/>
                <a:cs typeface="Arial" panose="020B0604020202020204" pitchFamily="34" charset="0"/>
                <a:rtl/>
              </a:rPr>
              <a:t> لزملائك في الفريق إذا كانت التمارين صعبة (على سبيل المثال: المشي في نفس المكان مقابل رفع الركبتين)</a:t>
            </a:r>
          </a:p>
          <a:p>
            <a:pPr marL="285750" indent="-285750" algn="r" rtl="1">
              <a:buFont typeface="Ubuntu Light" panose="020B0604020202020204" pitchFamily="34" charset="0"/>
              <a:buChar char="•"/>
            </a:pPr>
            <a:endParaRPr lang="ar-SA">
              <a:latin typeface="Arial" panose="020B0604020202020204" pitchFamily="34" charset="0"/>
              <a:cs typeface="Arial" panose="020B0604020202020204" pitchFamily="34" charset="0"/>
            </a:endParaRPr>
          </a:p>
          <a:p>
            <a:pPr marL="285750" indent="-285750" algn="r" rtl="1">
              <a:buFont typeface="Ubuntu Light" panose="020B0604020202020204" pitchFamily="34" charset="0"/>
              <a:buChar char="•"/>
            </a:pPr>
            <a:r>
              <a:rPr lang="ar-SA">
                <a:latin typeface="Arial" panose="020B0604020202020204" pitchFamily="34" charset="0"/>
                <a:cs typeface="Arial" panose="020B0604020202020204" pitchFamily="34" charset="0"/>
                <a:rtl/>
              </a:rPr>
              <a:t>اختر التمارين </a:t>
            </a:r>
            <a:r>
              <a:rPr lang="ar-SA" b="1">
                <a:solidFill>
                  <a:srgbClr val="179984"/>
                </a:solidFill>
                <a:latin typeface="Arial" panose="020B0604020202020204" pitchFamily="34" charset="0"/>
                <a:cs typeface="Arial" panose="020B0604020202020204" pitchFamily="34" charset="0"/>
                <a:rtl/>
              </a:rPr>
              <a:t>المخصصة لرياضتك. </a:t>
            </a:r>
            <a:r>
              <a:rPr lang="ar-SA">
                <a:latin typeface="Arial" panose="020B0604020202020204" pitchFamily="34" charset="0"/>
                <a:cs typeface="Arial" panose="020B0604020202020204" pitchFamily="34" charset="0"/>
                <a:rtl/>
              </a:rPr>
              <a:t>يجب أن تستخدم أجزاء جسمك التي تستخدمها عند ممارسة الرياضة. </a:t>
            </a:r>
            <a:endParaRPr lang="ar-SA" b="1">
              <a:solidFill>
                <a:srgbClr val="179984"/>
              </a:solidFill>
              <a:latin typeface="Arial" panose="020B0604020202020204" pitchFamily="34" charset="0"/>
              <a:cs typeface="Arial" panose="020B0604020202020204" pitchFamily="34" charset="0"/>
            </a:endParaRPr>
          </a:p>
          <a:p>
            <a:pPr marL="285750" indent="-285750" algn="r" rtl="1">
              <a:buFont typeface="Ubuntu Light" panose="020B0604020202020204" pitchFamily="34" charset="0"/>
              <a:buChar char="•"/>
            </a:pPr>
            <a:endParaRPr lang="ar-SA">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61</a:t>
            </a:fld>
            <a:endParaRPr lang="en-US"/>
          </a:p>
        </p:txBody>
      </p:sp>
    </p:spTree>
    <p:extLst>
      <p:ext uri="{BB962C8B-B14F-4D97-AF65-F5344CB8AC3E}">
        <p14:creationId xmlns:p14="http://schemas.microsoft.com/office/powerpoint/2010/main" val="36614334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285750" indent="-285750" algn="r" rtl="1">
              <a:buFont typeface="Ubuntu Light" panose="020B0604020202020204" pitchFamily="34" charset="0"/>
              <a:buChar char="•"/>
            </a:pPr>
            <a:r>
              <a:rPr lang="ar-SA">
                <a:latin typeface="Arial" panose="020B0604020202020204" pitchFamily="34" charset="0"/>
                <a:cs typeface="Arial" panose="020B0604020202020204" pitchFamily="34" charset="0"/>
                <a:rtl/>
              </a:rPr>
              <a:t>فيما يلي بعض الأمثلة على التعديلات</a:t>
            </a:r>
          </a:p>
          <a:p>
            <a:pPr marL="285750" indent="-285750" algn="r" rtl="1">
              <a:buFont typeface="Ubuntu Light" panose="020B0604020202020204" pitchFamily="34" charset="0"/>
              <a:buChar char="•"/>
            </a:pPr>
            <a:r>
              <a:rPr lang="ar-SA">
                <a:effectLst/>
                <a:latin typeface="Arial" panose="020B0604020202020204" pitchFamily="34" charset="0"/>
                <a:ea typeface="Calibri" panose="020F0502020204030204" pitchFamily="34" charset="0"/>
                <a:cs typeface="Arial" panose="020B0604020202020204" pitchFamily="34" charset="0"/>
                <a:rtl/>
              </a:rPr>
              <a:t>والآن لنلقِ نظرة على نشاط التعديلات في كتاب التمارين</a:t>
            </a: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62</a:t>
            </a:fld>
            <a:endParaRPr lang="en-US"/>
          </a:p>
        </p:txBody>
      </p:sp>
    </p:spTree>
    <p:extLst>
      <p:ext uri="{BB962C8B-B14F-4D97-AF65-F5344CB8AC3E}">
        <p14:creationId xmlns:p14="http://schemas.microsoft.com/office/powerpoint/2010/main" val="10652739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A" sz="1200" b="0" i="0" u="none" strike="noStrike" kern="1200" baseline="0">
                <a:solidFill>
                  <a:schemeClr val="dk1"/>
                </a:solidFill>
                <a:latin typeface="Arial" panose="020B0604020202020204" pitchFamily="34" charset="0"/>
                <a:cs typeface="Arial" panose="020B0604020202020204" pitchFamily="34" charset="0"/>
                <a:rtl/>
              </a:rPr>
              <a:t>والآن لنتحدث عن تمارين التهدئة!</a:t>
            </a:r>
          </a:p>
          <a:p>
            <a:pPr algn="r" rtl="1"/>
            <a:endParaRPr lang="ar-SA" sz="1200" b="0" i="0" u="none" strike="noStrike" kern="1200" baseline="0">
              <a:solidFill>
                <a:schemeClr val="dk1"/>
              </a:solidFill>
              <a:latin typeface="Arial" panose="020B0604020202020204" pitchFamily="34" charset="0"/>
              <a:cs typeface="Arial" panose="020B0604020202020204" pitchFamily="34" charset="0"/>
            </a:endParaRPr>
          </a:p>
          <a:p>
            <a:pPr algn="r" rtl="1"/>
            <a:endParaRPr lang="ar-SA">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63</a:t>
            </a:fld>
            <a:endParaRPr lang="en-US"/>
          </a:p>
        </p:txBody>
      </p:sp>
    </p:spTree>
    <p:extLst>
      <p:ext uri="{BB962C8B-B14F-4D97-AF65-F5344CB8AC3E}">
        <p14:creationId xmlns:p14="http://schemas.microsoft.com/office/powerpoint/2010/main" val="32099468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A" sz="1200" b="0" i="0" u="none" strike="noStrike" kern="1200" baseline="0">
                <a:solidFill>
                  <a:schemeClr val="dk1"/>
                </a:solidFill>
                <a:latin typeface="Arial" panose="020B0604020202020204" pitchFamily="34" charset="0"/>
                <a:cs typeface="Arial" panose="020B0604020202020204" pitchFamily="34" charset="0"/>
                <a:rtl/>
              </a:rPr>
              <a:t>عند انتهاء التدريب أو التمرين أو الجلسة الرياضية، يجب دائمًا أن تمارس تمارين التهدئة. تتيح التهدئة الجيدة للجسم أن يعود إلى حالة الراحة تدريجيًا.  </a:t>
            </a:r>
          </a:p>
          <a:p>
            <a:pPr algn="r" rtl="1"/>
            <a:endParaRPr lang="ar-SA" sz="1200" b="0" i="0" u="none" strike="noStrike" kern="1200" baseline="0">
              <a:solidFill>
                <a:schemeClr val="dk1"/>
              </a:solidFill>
              <a:latin typeface="Arial" panose="020B0604020202020204" pitchFamily="34" charset="0"/>
              <a:cs typeface="Arial" panose="020B0604020202020204" pitchFamily="34" charset="0"/>
            </a:endParaRPr>
          </a:p>
          <a:p>
            <a:pPr algn="r" rtl="1"/>
            <a:r>
              <a:rPr lang="ar-SA" sz="1200" b="0" i="0" u="none" strike="noStrike" kern="1200" baseline="0">
                <a:solidFill>
                  <a:schemeClr val="dk1"/>
                </a:solidFill>
                <a:latin typeface="Arial" panose="020B0604020202020204" pitchFamily="34" charset="0"/>
                <a:cs typeface="Arial" panose="020B0604020202020204" pitchFamily="34" charset="0"/>
                <a:rtl/>
              </a:rPr>
              <a:t>من المهم الوصول إلى حالة جيدة من التهدئة كما هو الحال بالنسبة للإحماء الجيد</a:t>
            </a: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64</a:t>
            </a:fld>
            <a:endParaRPr lang="en-US"/>
          </a:p>
        </p:txBody>
      </p:sp>
    </p:spTree>
    <p:extLst>
      <p:ext uri="{BB962C8B-B14F-4D97-AF65-F5344CB8AC3E}">
        <p14:creationId xmlns:p14="http://schemas.microsoft.com/office/powerpoint/2010/main" val="33465286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A" b="0" i="0" u="none" strike="noStrike" kern="1200" baseline="0">
                <a:solidFill>
                  <a:schemeClr val="dk1"/>
                </a:solidFill>
                <a:latin typeface="Arial" panose="020B0604020202020204" pitchFamily="34" charset="0"/>
                <a:cs typeface="Arial" panose="020B0604020202020204" pitchFamily="34" charset="0"/>
                <a:rtl/>
              </a:rPr>
              <a:t>من المهم الوصول إلى حالة جيدة من التهدئة كما هو الحال بالنسبة للإحماء الجيد. إن تمارين التهدئة لها العديد من الفوائد الجسدية والعقلية تمامًا مثل تمارين الإحماء، مثل:</a:t>
            </a:r>
          </a:p>
          <a:p>
            <a:pPr marL="171450" indent="-171450" algn="r" rtl="1">
              <a:buFont typeface="Ubuntu Light" panose="020B0604020202020204" pitchFamily="34" charset="0"/>
              <a:buChar char="•"/>
            </a:pPr>
            <a:r>
              <a:rPr lang="ar-SA" b="0" i="0" u="none" strike="noStrike" kern="1200" baseline="0">
                <a:solidFill>
                  <a:schemeClr val="dk1"/>
                </a:solidFill>
                <a:latin typeface="Arial" panose="020B0604020202020204" pitchFamily="34" charset="0"/>
                <a:cs typeface="Arial" panose="020B0604020202020204" pitchFamily="34" charset="0"/>
                <a:rtl/>
              </a:rPr>
              <a:t>خفض معدل ضربات القلب والتنفس ودرجة حرارة الجسم</a:t>
            </a:r>
          </a:p>
          <a:p>
            <a:pPr marL="171450" indent="-171450" algn="r" rtl="1">
              <a:buFont typeface="Ubuntu Light" panose="020B0604020202020204" pitchFamily="34" charset="0"/>
              <a:buChar char="•"/>
            </a:pPr>
            <a:r>
              <a:rPr lang="ar-SA" b="0" i="0" u="none" strike="noStrike" kern="1200" baseline="0">
                <a:solidFill>
                  <a:schemeClr val="dk1"/>
                </a:solidFill>
                <a:latin typeface="Arial" panose="020B0604020202020204" pitchFamily="34" charset="0"/>
                <a:cs typeface="Arial" panose="020B0604020202020204" pitchFamily="34" charset="0"/>
                <a:rtl/>
              </a:rPr>
              <a:t>تقليل ألم العضلات لزيادة معدل التعافي</a:t>
            </a:r>
          </a:p>
          <a:p>
            <a:pPr marL="171450" indent="-171450" algn="r" rtl="1">
              <a:buFont typeface="Ubuntu Light" panose="020B0604020202020204" pitchFamily="34" charset="0"/>
              <a:buChar char="•"/>
            </a:pPr>
            <a:r>
              <a:rPr lang="ar-SA" b="0" i="0" u="none" strike="noStrike" kern="1200" baseline="0">
                <a:solidFill>
                  <a:schemeClr val="dk1"/>
                </a:solidFill>
                <a:latin typeface="Arial" panose="020B0604020202020204" pitchFamily="34" charset="0"/>
                <a:cs typeface="Arial" panose="020B0604020202020204" pitchFamily="34" charset="0"/>
                <a:rtl/>
              </a:rPr>
              <a:t>تحسين المرونة</a:t>
            </a:r>
          </a:p>
          <a:p>
            <a:pPr marL="171450" indent="-171450" algn="r" rtl="1">
              <a:buFont typeface="Ubuntu Light" panose="020B0604020202020204" pitchFamily="34" charset="0"/>
              <a:buChar char="•"/>
            </a:pPr>
            <a:r>
              <a:rPr lang="ar-SA" b="0" i="0" u="none" strike="noStrike" kern="1200" baseline="0">
                <a:solidFill>
                  <a:schemeClr val="dk1"/>
                </a:solidFill>
                <a:latin typeface="Arial" panose="020B0604020202020204" pitchFamily="34" charset="0"/>
                <a:cs typeface="Arial" panose="020B0604020202020204" pitchFamily="34" charset="0"/>
                <a:rtl/>
              </a:rPr>
              <a:t>تعزيز الاسترخاء</a:t>
            </a:r>
          </a:p>
          <a:p>
            <a:pPr marL="0" indent="0" algn="r" rtl="1">
              <a:buFont typeface="Ubuntu Light" panose="020B0604020202020204" pitchFamily="34" charset="0"/>
              <a:buNone/>
            </a:pPr>
            <a:endParaRPr lang="ar-SA" b="0" i="0" u="none" strike="noStrike" kern="1200" baseline="0">
              <a:solidFill>
                <a:schemeClr val="dk1"/>
              </a:solidFill>
              <a:latin typeface="Arial" panose="020B0604020202020204" pitchFamily="34" charset="0"/>
              <a:cs typeface="Arial" panose="020B0604020202020204" pitchFamily="34" charset="0"/>
            </a:endParaRPr>
          </a:p>
          <a:p>
            <a:pPr marL="0" indent="0" algn="r" rtl="1">
              <a:buFont typeface="Ubuntu Light" panose="020B0604020202020204" pitchFamily="34" charset="0"/>
              <a:buNone/>
            </a:pPr>
            <a:r>
              <a:rPr lang="ar-SA" b="1" i="0" u="none" strike="noStrike" kern="1200" baseline="0">
                <a:solidFill>
                  <a:srgbClr val="316355"/>
                </a:solidFill>
                <a:latin typeface="Arial" panose="020B0604020202020204" pitchFamily="34" charset="0"/>
                <a:cs typeface="Arial" panose="020B0604020202020204" pitchFamily="34" charset="0"/>
                <a:rtl/>
              </a:rPr>
              <a:t>سؤال:</a:t>
            </a:r>
          </a:p>
          <a:p>
            <a:pPr marL="0" indent="0" algn="r" rtl="1">
              <a:buFont typeface="Ubuntu Light" panose="020B0604020202020204" pitchFamily="34" charset="0"/>
              <a:buNone/>
            </a:pPr>
            <a:r>
              <a:rPr lang="ar-SA" b="0" i="0" u="none" strike="noStrike" kern="1200" baseline="0">
                <a:solidFill>
                  <a:schemeClr val="dk1"/>
                </a:solidFill>
                <a:latin typeface="Arial" panose="020B0604020202020204" pitchFamily="34" charset="0"/>
                <a:cs typeface="Arial" panose="020B0604020202020204" pitchFamily="34" charset="0"/>
                <a:rtl/>
              </a:rPr>
              <a:t>ماذا تلاحظ في هذه القائمة؟ كيف تختلف عن تمارين الإحماء؟</a:t>
            </a:r>
          </a:p>
          <a:p>
            <a:pPr marL="342900" indent="-342900" algn="r" rtl="1">
              <a:buFont typeface="Ubuntu Light" panose="020B0604020202020204" pitchFamily="34" charset="0"/>
              <a:buChar char="•"/>
            </a:pPr>
            <a:endParaRPr lang="ar-SA">
              <a:latin typeface="Arial" panose="020B0604020202020204" pitchFamily="34" charset="0"/>
              <a:cs typeface="Arial" panose="020B0604020202020204" pitchFamily="34" charset="0"/>
            </a:endParaRPr>
          </a:p>
          <a:p>
            <a:pPr marL="342900" indent="-342900" algn="r" rtl="1">
              <a:buFont typeface="Ubuntu Light" panose="020B0604020202020204" pitchFamily="34" charset="0"/>
              <a:buChar char="•"/>
            </a:pPr>
            <a:endParaRPr lang="ar-SA">
              <a:latin typeface="Arial" panose="020B0604020202020204" pitchFamily="34" charset="0"/>
              <a:cs typeface="Arial" panose="020B0604020202020204" pitchFamily="34" charset="0"/>
            </a:endParaRPr>
          </a:p>
          <a:p>
            <a:pPr algn="r" rtl="1"/>
            <a:endParaRPr lang="ar-SA">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65</a:t>
            </a:fld>
            <a:endParaRPr lang="en-US"/>
          </a:p>
        </p:txBody>
      </p:sp>
    </p:spTree>
    <p:extLst>
      <p:ext uri="{BB962C8B-B14F-4D97-AF65-F5344CB8AC3E}">
        <p14:creationId xmlns:p14="http://schemas.microsoft.com/office/powerpoint/2010/main" val="1514642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A" b="0" i="0" u="none" strike="noStrike" kern="1200" baseline="0">
                <a:solidFill>
                  <a:schemeClr val="dk1"/>
                </a:solidFill>
                <a:latin typeface="Arial" panose="020B0604020202020204" pitchFamily="34" charset="0"/>
                <a:cs typeface="Arial" panose="020B0604020202020204" pitchFamily="34" charset="0"/>
                <a:rtl/>
              </a:rPr>
              <a:t>يشتمل تمرين التهدئة النموذجي على عنصرين رئيسيين، تمامًا مثل تمرين الإحماء:</a:t>
            </a:r>
          </a:p>
          <a:p>
            <a:pPr marL="171450" indent="-171450" algn="r" rtl="1">
              <a:buFont typeface="Ubuntu Light" panose="020B0604020202020204" pitchFamily="34" charset="0"/>
              <a:buChar char="•"/>
            </a:pPr>
            <a:r>
              <a:rPr lang="ar-SA" b="0" i="0" u="none" strike="noStrike" kern="1200" baseline="0">
                <a:solidFill>
                  <a:schemeClr val="dk1"/>
                </a:solidFill>
                <a:latin typeface="Arial" panose="020B0604020202020204" pitchFamily="34" charset="0"/>
                <a:cs typeface="Arial" panose="020B0604020202020204" pitchFamily="34" charset="0"/>
                <a:rtl/>
              </a:rPr>
              <a:t>تمرين أيروبيك خفيف </a:t>
            </a:r>
          </a:p>
          <a:p>
            <a:pPr marL="171450" indent="-171450" algn="r" rtl="1">
              <a:buFont typeface="Ubuntu Light" panose="020B0604020202020204" pitchFamily="34" charset="0"/>
              <a:buChar char="•"/>
            </a:pPr>
            <a:r>
              <a:rPr lang="ar-SA" b="0" i="0" u="none" strike="noStrike" kern="1200" baseline="0">
                <a:solidFill>
                  <a:schemeClr val="dk1"/>
                </a:solidFill>
                <a:latin typeface="Arial" panose="020B0604020202020204" pitchFamily="34" charset="0"/>
                <a:cs typeface="Arial" panose="020B0604020202020204" pitchFamily="34" charset="0"/>
                <a:rtl/>
              </a:rPr>
              <a:t>تمارين الإطالة</a:t>
            </a:r>
          </a:p>
          <a:p>
            <a:pPr marL="0" indent="0" algn="r" rtl="1">
              <a:buFont typeface="Ubuntu Light" panose="020B0604020202020204" pitchFamily="34" charset="0"/>
              <a:buNone/>
            </a:pPr>
            <a:endParaRPr lang="ar-SA" b="0" i="0" u="none" strike="noStrike" kern="1200" baseline="0">
              <a:solidFill>
                <a:schemeClr val="dk1"/>
              </a:solidFill>
              <a:latin typeface="Arial" panose="020B0604020202020204" pitchFamily="34" charset="0"/>
              <a:cs typeface="Arial" panose="020B0604020202020204" pitchFamily="34" charset="0"/>
            </a:endParaRPr>
          </a:p>
          <a:p>
            <a:pPr marL="0" indent="0" algn="r" rtl="1">
              <a:buFont typeface="Ubuntu Light" panose="020B0604020202020204" pitchFamily="34" charset="0"/>
              <a:buNone/>
            </a:pPr>
            <a:endParaRPr lang="ar-SA">
              <a:latin typeface="Arial" panose="020B0604020202020204" pitchFamily="34" charset="0"/>
              <a:cs typeface="Arial" panose="020B0604020202020204" pitchFamily="34" charset="0"/>
            </a:endParaRPr>
          </a:p>
          <a:p>
            <a:pPr algn="r" rtl="1"/>
            <a:endParaRPr lang="ar-SA">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66</a:t>
            </a:fld>
            <a:endParaRPr lang="en-US"/>
          </a:p>
        </p:txBody>
      </p:sp>
    </p:spTree>
    <p:extLst>
      <p:ext uri="{BB962C8B-B14F-4D97-AF65-F5344CB8AC3E}">
        <p14:creationId xmlns:p14="http://schemas.microsoft.com/office/powerpoint/2010/main" val="166463946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indent="0" algn="r" rtl="1">
              <a:buFont typeface="Ubuntu Light" panose="020B0604020202020204" pitchFamily="34" charset="0"/>
              <a:buNone/>
            </a:pPr>
            <a:r>
              <a:rPr lang="ar-SA" sz="1200" b="0" i="0" u="none" strike="noStrike" kern="1200" baseline="0">
                <a:solidFill>
                  <a:schemeClr val="dk1"/>
                </a:solidFill>
                <a:latin typeface="Arial" panose="020B0604020202020204" pitchFamily="34" charset="0"/>
                <a:cs typeface="Arial" panose="020B0604020202020204" pitchFamily="34" charset="0"/>
                <a:rtl/>
              </a:rPr>
              <a:t>على عكس تمارين الإحماء، يجب أن تنخفض شدة/صعوبة تمرين الأيروبيك أثناء التهدئة تدريجيًا. يمكن أن يبدأ بالركض الخفيف، وينتقل إلى المشي السريع، وينتهي أخيرًا بالمشي البطيء. يمكنك أيضًا تضمين بعض تمارين القوة والتكييف.</a:t>
            </a:r>
          </a:p>
          <a:p>
            <a:pPr marL="0" indent="0" algn="r" rtl="1">
              <a:buFont typeface="Ubuntu Light" panose="020B0604020202020204" pitchFamily="34" charset="0"/>
              <a:buNone/>
            </a:pPr>
            <a:endParaRPr lang="ar-SA" sz="1200" b="0" i="0" u="none" strike="noStrike" kern="1200" baseline="0">
              <a:solidFill>
                <a:schemeClr val="dk1"/>
              </a:solidFill>
              <a:latin typeface="Arial" panose="020B0604020202020204" pitchFamily="34" charset="0"/>
              <a:cs typeface="Arial" panose="020B0604020202020204" pitchFamily="34" charset="0"/>
            </a:endParaRPr>
          </a:p>
          <a:p>
            <a:pPr marL="0" indent="0" algn="r" rtl="1">
              <a:buFont typeface="Ubuntu Light" panose="020B0604020202020204" pitchFamily="34" charset="0"/>
              <a:buNone/>
            </a:pPr>
            <a:r>
              <a:rPr lang="ar-SA" sz="1200" b="0" i="0" u="none" strike="noStrike" kern="1200" baseline="0">
                <a:solidFill>
                  <a:schemeClr val="dk1"/>
                </a:solidFill>
                <a:latin typeface="Arial" panose="020B0604020202020204" pitchFamily="34" charset="0"/>
                <a:cs typeface="Arial" panose="020B0604020202020204" pitchFamily="34" charset="0"/>
                <a:rtl/>
              </a:rPr>
              <a:t>يجب أن ينبض قلبك ببطء، وينبغي ألا ينقطع نفسك. يمكن أن يكون هذا النشاط عبارة عن الركض/المشي لمدة قصيرة.</a:t>
            </a: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67</a:t>
            </a:fld>
            <a:endParaRPr lang="en-US"/>
          </a:p>
        </p:txBody>
      </p:sp>
    </p:spTree>
    <p:extLst>
      <p:ext uri="{BB962C8B-B14F-4D97-AF65-F5344CB8AC3E}">
        <p14:creationId xmlns:p14="http://schemas.microsoft.com/office/powerpoint/2010/main" val="13209461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indent="0" algn="r" rtl="1">
              <a:buFont typeface="Ubuntu Light" panose="020B0604020202020204" pitchFamily="34" charset="0"/>
              <a:buNone/>
            </a:pPr>
            <a:r>
              <a:rPr lang="ar-SA" b="0" i="0" u="none" strike="noStrike" kern="1200" baseline="0">
                <a:solidFill>
                  <a:schemeClr val="dk1"/>
                </a:solidFill>
                <a:latin typeface="Arial" panose="020B0604020202020204" pitchFamily="34" charset="0"/>
                <a:cs typeface="Arial" panose="020B0604020202020204" pitchFamily="34" charset="0"/>
                <a:rtl/>
              </a:rPr>
              <a:t>بعد أن تنتهي من ممارسة تمرين الأيروبيك الخفيف، سترغب في ممارسة تمرين الإطالة. الإطالة من أجل المرونة فعالة جدًا في عملية التهدئة. </a:t>
            </a:r>
          </a:p>
          <a:p>
            <a:pPr marL="0" indent="0" algn="r" rtl="1">
              <a:buFont typeface="Ubuntu Light" panose="020B0604020202020204" pitchFamily="34" charset="0"/>
              <a:buNone/>
            </a:pPr>
            <a:endParaRPr lang="ar-SA" b="0" i="0" u="none" strike="noStrike" kern="1200" baseline="0">
              <a:solidFill>
                <a:schemeClr val="dk1"/>
              </a:solidFill>
              <a:latin typeface="Arial" panose="020B0604020202020204" pitchFamily="34" charset="0"/>
              <a:cs typeface="Arial" panose="020B0604020202020204" pitchFamily="34" charset="0"/>
            </a:endParaRPr>
          </a:p>
          <a:p>
            <a:pPr marL="0" indent="0" algn="r" rtl="1">
              <a:buFont typeface="Ubuntu Light" panose="020B0604020202020204" pitchFamily="34" charset="0"/>
              <a:buNone/>
            </a:pPr>
            <a:r>
              <a:rPr lang="ar-SA" b="0" i="0" u="none" strike="noStrike" kern="1200" baseline="0">
                <a:solidFill>
                  <a:schemeClr val="dk1"/>
                </a:solidFill>
                <a:latin typeface="Arial" panose="020B0604020202020204" pitchFamily="34" charset="0"/>
                <a:cs typeface="Arial" panose="020B0604020202020204" pitchFamily="34" charset="0"/>
                <a:rtl/>
              </a:rPr>
              <a:t>يجب أن تستمر تمارين الإطالة الثابتة لمدة </a:t>
            </a:r>
            <a:r>
              <a:rPr lang="ar-SA" b="0" i="0" u="none" strike="noStrike" kern="1200" baseline="0">
                <a:solidFill>
                  <a:schemeClr val="dk1"/>
                </a:solidFill>
                <a:latin typeface="Arial" panose="020B0604020202020204" pitchFamily="34" charset="0"/>
                <a:cs typeface="Arial" panose="020B0604020202020204" pitchFamily="34" charset="0"/>
                <a:rtl val="0"/>
              </a:rPr>
              <a:t>30</a:t>
            </a:r>
            <a:r>
              <a:rPr lang="ar-SA" b="0" i="0" u="none" strike="noStrike" kern="1200" baseline="0">
                <a:solidFill>
                  <a:schemeClr val="dk1"/>
                </a:solidFill>
                <a:latin typeface="Arial" panose="020B0604020202020204" pitchFamily="34" charset="0"/>
                <a:cs typeface="Arial" panose="020B0604020202020204" pitchFamily="34" charset="0"/>
                <a:rtl/>
              </a:rPr>
              <a:t> ثانية أو أكثر ويمكن أن تساعد في تحسين المرونة. يضع كل نوع من أنواع الرياضة ضغطًا على عضلات ومفاصل مختلفة، لذلك فمن المهم أن تجعل تمارين الإطالة مخصصة لنوع الرياضة الذي تمارسه. </a:t>
            </a:r>
          </a:p>
          <a:p>
            <a:pPr marL="0" indent="0" algn="r" rtl="1">
              <a:buFont typeface="Ubuntu Light" panose="020B0604020202020204" pitchFamily="34" charset="0"/>
              <a:buNone/>
            </a:pPr>
            <a:endParaRPr lang="ar-SA" b="0" i="0" u="none" strike="noStrike" kern="1200" baseline="0">
              <a:solidFill>
                <a:schemeClr val="dk1"/>
              </a:solidFill>
              <a:latin typeface="Arial" panose="020B0604020202020204" pitchFamily="34" charset="0"/>
              <a:cs typeface="Arial" panose="020B0604020202020204" pitchFamily="34" charset="0"/>
            </a:endParaRPr>
          </a:p>
          <a:p>
            <a:pPr marL="0" indent="0" algn="r" rtl="1">
              <a:buFont typeface="Ubuntu Light" panose="020B0604020202020204" pitchFamily="34" charset="0"/>
              <a:buNone/>
            </a:pPr>
            <a:r>
              <a:rPr lang="ar-SA" b="0" i="0" u="none" strike="noStrike" kern="1200" baseline="0">
                <a:solidFill>
                  <a:schemeClr val="dk1"/>
                </a:solidFill>
                <a:latin typeface="Arial" panose="020B0604020202020204" pitchFamily="34" charset="0"/>
                <a:cs typeface="Arial" panose="020B0604020202020204" pitchFamily="34" charset="0"/>
                <a:rtl/>
              </a:rPr>
              <a:t>إليك بعض النصائح عن تمارين الإطالة:</a:t>
            </a:r>
          </a:p>
          <a:p>
            <a:pPr marL="171450" indent="-171450" algn="r" rtl="1">
              <a:buFont typeface="Ubuntu Light" panose="020B0604020202020204" pitchFamily="34" charset="0"/>
              <a:buChar char="•"/>
            </a:pPr>
            <a:r>
              <a:rPr lang="ar-SA" b="0" i="0" u="none" strike="noStrike" kern="1200" baseline="0">
                <a:solidFill>
                  <a:schemeClr val="dk1"/>
                </a:solidFill>
                <a:latin typeface="Arial" panose="020B0604020202020204" pitchFamily="34" charset="0"/>
                <a:cs typeface="Arial" panose="020B0604020202020204" pitchFamily="34" charset="0"/>
                <a:rtl/>
              </a:rPr>
              <a:t>استمر في كل تمرين لمدة </a:t>
            </a:r>
            <a:r>
              <a:rPr lang="ar-SA" b="0" i="0" u="none" strike="noStrike" kern="1200" baseline="0">
                <a:solidFill>
                  <a:schemeClr val="dk1"/>
                </a:solidFill>
                <a:latin typeface="Arial" panose="020B0604020202020204" pitchFamily="34" charset="0"/>
                <a:cs typeface="Arial" panose="020B0604020202020204" pitchFamily="34" charset="0"/>
                <a:rtl val="0"/>
              </a:rPr>
              <a:t>30</a:t>
            </a:r>
            <a:r>
              <a:rPr lang="ar-SA" b="0" i="0" u="none" strike="noStrike" kern="1200" baseline="0">
                <a:solidFill>
                  <a:schemeClr val="dk1"/>
                </a:solidFill>
                <a:latin typeface="Arial" panose="020B0604020202020204" pitchFamily="34" charset="0"/>
                <a:cs typeface="Arial" panose="020B0604020202020204" pitchFamily="34" charset="0"/>
                <a:rtl/>
              </a:rPr>
              <a:t> ثانية على الأقل</a:t>
            </a:r>
          </a:p>
          <a:p>
            <a:pPr marL="171450" indent="-171450" algn="r" rtl="1">
              <a:buFont typeface="Ubuntu Light" panose="020B0604020202020204" pitchFamily="34" charset="0"/>
              <a:buChar char="•"/>
            </a:pPr>
            <a:r>
              <a:rPr lang="ar-SA" b="0" i="0" u="none" strike="noStrike" kern="1200" baseline="0">
                <a:solidFill>
                  <a:schemeClr val="dk1"/>
                </a:solidFill>
                <a:latin typeface="Arial" panose="020B0604020202020204" pitchFamily="34" charset="0"/>
                <a:cs typeface="Arial" panose="020B0604020202020204" pitchFamily="34" charset="0"/>
                <a:rtl/>
              </a:rPr>
              <a:t>احرص على إطالة كلا جانبَيْ الجسم – إذا شددت عضلة كتفك الأيمن، فشد عضلة الكتف الأيسر!</a:t>
            </a:r>
          </a:p>
          <a:p>
            <a:pPr marL="171450" indent="-171450" algn="r" rtl="1">
              <a:buFont typeface="Ubuntu Light" panose="020B0604020202020204" pitchFamily="34" charset="0"/>
              <a:buChar char="•"/>
            </a:pPr>
            <a:r>
              <a:rPr lang="ar-SA" b="0" i="0" u="none" strike="noStrike" kern="1200" baseline="0">
                <a:solidFill>
                  <a:schemeClr val="dk1"/>
                </a:solidFill>
                <a:latin typeface="Arial" panose="020B0604020202020204" pitchFamily="34" charset="0"/>
                <a:cs typeface="Arial" panose="020B0604020202020204" pitchFamily="34" charset="0"/>
                <a:rtl/>
              </a:rPr>
              <a:t>يجب ممارسة تمارين الإطالة حتى تصل إلى مرحلة الشعور الخفيف بعدم الراحة، ولكن لا يجب أن تكون مؤلمة. </a:t>
            </a:r>
          </a:p>
          <a:p>
            <a:pPr marL="171450" indent="-171450" algn="r" rtl="1">
              <a:buFont typeface="Ubuntu Light" panose="020B0604020202020204" pitchFamily="34" charset="0"/>
              <a:buChar char="•"/>
            </a:pPr>
            <a:r>
              <a:rPr lang="ar-SA" b="0" i="0" u="none" strike="noStrike" kern="1200" baseline="0">
                <a:solidFill>
                  <a:schemeClr val="dk1"/>
                </a:solidFill>
                <a:latin typeface="Arial" panose="020B0604020202020204" pitchFamily="34" charset="0"/>
                <a:cs typeface="Arial" panose="020B0604020202020204" pitchFamily="34" charset="0"/>
                <a:rtl/>
              </a:rPr>
              <a:t>يمكنك أيضًا استغلال هذا الوقت في تعليم زملائك نصيحة صحية!</a:t>
            </a:r>
          </a:p>
          <a:p>
            <a:pPr marL="0" indent="0" algn="r" rtl="1">
              <a:buFont typeface="Ubuntu Light" panose="020B0604020202020204" pitchFamily="34" charset="0"/>
              <a:buNone/>
            </a:pPr>
            <a:endParaRPr lang="ar-SA" b="0" i="0" u="none" strike="noStrike" kern="1200" baseline="0">
              <a:solidFill>
                <a:schemeClr val="dk1"/>
              </a:solidFill>
              <a:latin typeface="Arial" panose="020B0604020202020204" pitchFamily="34" charset="0"/>
              <a:cs typeface="Arial" panose="020B0604020202020204" pitchFamily="34" charset="0"/>
            </a:endParaRPr>
          </a:p>
          <a:p>
            <a:pPr marL="0" indent="0" algn="r" rtl="1">
              <a:buFont typeface="Ubuntu Light" panose="020B0604020202020204" pitchFamily="34" charset="0"/>
              <a:buNone/>
            </a:pPr>
            <a:r>
              <a:rPr lang="ar-SA" b="1" i="0" u="none" strike="noStrike" kern="1200" baseline="0">
                <a:solidFill>
                  <a:srgbClr val="316355"/>
                </a:solidFill>
                <a:latin typeface="Arial" panose="020B0604020202020204" pitchFamily="34" charset="0"/>
                <a:cs typeface="Arial" panose="020B0604020202020204" pitchFamily="34" charset="0"/>
                <a:rtl/>
              </a:rPr>
              <a:t>سؤال:</a:t>
            </a:r>
          </a:p>
          <a:p>
            <a:pPr marL="0" indent="0" algn="r" rtl="1">
              <a:buFont typeface="Ubuntu Light" panose="020B0604020202020204" pitchFamily="34" charset="0"/>
              <a:buNone/>
            </a:pPr>
            <a:r>
              <a:rPr lang="ar-SA" b="0" i="0" u="none" strike="noStrike" kern="1200" baseline="0">
                <a:solidFill>
                  <a:schemeClr val="dk1"/>
                </a:solidFill>
                <a:latin typeface="Arial" panose="020B0604020202020204" pitchFamily="34" charset="0"/>
                <a:cs typeface="Arial" panose="020B0604020202020204" pitchFamily="34" charset="0"/>
                <a:rtl/>
              </a:rPr>
              <a:t>ما هي بعض تمارين الإطالة الثابتة المهمة للرياضة التي تمارسها؟ فكر في أجزاء الجسم المختلفة التي تستخدمها. اكتب إجاباتك في كتاب التمارين.</a:t>
            </a:r>
          </a:p>
          <a:p>
            <a:pPr marL="0" indent="0" algn="r" rtl="1">
              <a:buFont typeface="Ubuntu Light" panose="020B0604020202020204" pitchFamily="34" charset="0"/>
              <a:buNone/>
            </a:pPr>
            <a:endParaRPr lang="ar-SA" b="0" i="0" u="none" strike="noStrike" kern="1200" baseline="0">
              <a:solidFill>
                <a:schemeClr val="dk1"/>
              </a:solidFill>
              <a:latin typeface="Arial" panose="020B060402020202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 typeface="Ubuntu Light" panose="020B0604020202020204" pitchFamily="34" charset="0"/>
              <a:buNone/>
              <a:tabLst/>
              <a:defRPr/>
            </a:pPr>
            <a:r>
              <a:rPr lang="ar-SA" b="1" i="1" u="none" strike="noStrike" kern="1200" baseline="0">
                <a:solidFill>
                  <a:schemeClr val="dk1"/>
                </a:solidFill>
                <a:latin typeface="Arial" panose="020B0604020202020204" pitchFamily="34" charset="0"/>
                <a:cs typeface="Arial" panose="020B0604020202020204" pitchFamily="34" charset="0"/>
                <a:rtl/>
              </a:rPr>
              <a:t>امنح المشاركين دقيقتين لإجابة هذا السؤال، ثم اطلب من بعض المشاركين مشاركة إجاباتهم.</a:t>
            </a:r>
            <a:endParaRPr lang="ar-SA" b="0" i="0" u="none" strike="noStrike" kern="1200" baseline="0">
              <a:solidFill>
                <a:schemeClr val="dk1"/>
              </a:solidFill>
              <a:latin typeface="Arial" panose="020B0604020202020204" pitchFamily="34" charset="0"/>
              <a:cs typeface="Arial" panose="020B0604020202020204" pitchFamily="34" charset="0"/>
            </a:endParaRPr>
          </a:p>
          <a:p>
            <a:pPr marL="0" indent="0" algn="r" rtl="1">
              <a:buFont typeface="Ubuntu Light" panose="020B0604020202020204" pitchFamily="34" charset="0"/>
              <a:buNone/>
            </a:pPr>
            <a:endParaRPr lang="ar-SA" b="0" i="0" u="none" strike="noStrike" kern="1200" baseline="0">
              <a:solidFill>
                <a:schemeClr val="dk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68</a:t>
            </a:fld>
            <a:endParaRPr lang="en-US"/>
          </a:p>
        </p:txBody>
      </p:sp>
    </p:spTree>
    <p:extLst>
      <p:ext uri="{BB962C8B-B14F-4D97-AF65-F5344CB8AC3E}">
        <p14:creationId xmlns:p14="http://schemas.microsoft.com/office/powerpoint/2010/main" val="47538185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b="0" i="0" u="none" strike="noStrike" kern="1200" baseline="0">
                <a:solidFill>
                  <a:schemeClr val="dk1"/>
                </a:solidFill>
                <a:latin typeface="Arial" panose="020B0604020202020204" pitchFamily="34" charset="0"/>
                <a:cs typeface="Arial" panose="020B0604020202020204" pitchFamily="34" charset="0"/>
                <a:rtl/>
              </a:rPr>
              <a:t>أنشأت منظمة الأولمبياد الخاص أدلة تمارين الإحماء ومقاطع الفيديو التي توضحها بالنسبة لرياضات معينة لمساعدتك على قيادتها في التمرين، مثل تلك الخاصة بتمارين الإحماء! </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b="0" i="0" u="none" strike="noStrike" kern="1200" baseline="0">
              <a:solidFill>
                <a:schemeClr val="dk1"/>
              </a:solidFill>
              <a:latin typeface="Arial" panose="020B060402020202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b="0" i="0" u="none" strike="noStrike" kern="1200" baseline="0">
                <a:solidFill>
                  <a:schemeClr val="dk1"/>
                </a:solidFill>
                <a:latin typeface="Arial" panose="020B0604020202020204" pitchFamily="34" charset="0"/>
                <a:cs typeface="Arial" panose="020B0604020202020204" pitchFamily="34" charset="0"/>
                <a:rtl/>
              </a:rPr>
              <a:t>إنها مورد رائع لمساعدتك على تعلم روتينات التهدئة وقيادتها.</a:t>
            </a:r>
          </a:p>
          <a:p>
            <a:pPr marL="0" marR="0" algn="r" rtl="1">
              <a:spcBef>
                <a:spcPts val="0"/>
              </a:spcBef>
              <a:spcAft>
                <a:spcPts val="0"/>
              </a:spcAft>
            </a:pPr>
            <a:endParaRPr lang="ar-SA" b="1" i="1">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69</a:t>
            </a:fld>
            <a:endParaRPr lang="en-US"/>
          </a:p>
        </p:txBody>
      </p:sp>
    </p:spTree>
    <p:extLst>
      <p:ext uri="{BB962C8B-B14F-4D97-AF65-F5344CB8AC3E}">
        <p14:creationId xmlns:p14="http://schemas.microsoft.com/office/powerpoint/2010/main" val="3923344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endParaRPr lang="en-US" dirty="0"/>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7</a:t>
            </a:fld>
            <a:endParaRPr lang="en-US"/>
          </a:p>
        </p:txBody>
      </p:sp>
    </p:spTree>
    <p:extLst>
      <p:ext uri="{BB962C8B-B14F-4D97-AF65-F5344CB8AC3E}">
        <p14:creationId xmlns:p14="http://schemas.microsoft.com/office/powerpoint/2010/main" val="11956444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b="0" i="0" u="none" strike="noStrike" kern="1200" baseline="0">
                <a:solidFill>
                  <a:schemeClr val="dk1"/>
                </a:solidFill>
                <a:latin typeface="Arial" panose="020B0604020202020204" pitchFamily="34" charset="0"/>
                <a:cs typeface="Arial" panose="020B0604020202020204" pitchFamily="34" charset="0"/>
                <a:rtl/>
              </a:rPr>
              <a:t>من المفيد اتباع روتين موحد لتمارين التهدئة. لن يوفر لك ذلك فرصة لمراجعة الجلسة أو تقديم اقتراحات للتمرين التالي فحسب، بل سيجعلك أيضًا تصمم روتينًا تستطيع اقتراحه على اللاعبين ليقوموا به في المنزل</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sz="1200" b="0" i="0" u="none" strike="noStrike" kern="1200" baseline="0">
              <a:solidFill>
                <a:schemeClr val="dk1"/>
              </a:solidFill>
              <a:latin typeface="Arial" panose="020B060402020202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sz="1200" b="0" i="0" u="none" strike="noStrike" kern="1200" baseline="0">
                <a:solidFill>
                  <a:schemeClr val="dk1"/>
                </a:solidFill>
                <a:latin typeface="Arial" panose="020B0604020202020204" pitchFamily="34" charset="0"/>
                <a:cs typeface="Arial" panose="020B0604020202020204" pitchFamily="34" charset="0"/>
                <a:rtl/>
              </a:rPr>
              <a:t>خلال تمارين الإطالة، اطلب من فريقك أن يقف في دائرة. يمكنك الوقوف في منتصف الدائرة حتى يتمكن الجميع من رؤيتك واتباع طريقة ممارستك لتمارين الإطالة</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sz="1200" b="0" i="0" u="none" strike="noStrike" kern="1200" baseline="0">
              <a:solidFill>
                <a:schemeClr val="dk1"/>
              </a:solidFill>
              <a:latin typeface="Arial" panose="020B060402020202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sz="1200" b="0" i="0" u="none" strike="noStrike" kern="1200" baseline="0">
                <a:solidFill>
                  <a:schemeClr val="dk1"/>
                </a:solidFill>
                <a:latin typeface="Arial" panose="020B0604020202020204" pitchFamily="34" charset="0"/>
                <a:cs typeface="Arial" panose="020B0604020202020204" pitchFamily="34" charset="0"/>
                <a:rtl/>
              </a:rPr>
              <a:t>ضع في اعتبارك أن بعض تمارين الإطالة قد تكون صعبة لتحقيق التوازن. شجع زملاءك في الفريق على الإمساك بسطح ثابت أو بأكتاف بعضهم بعضًا</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sz="1200" b="0" i="0" u="none" strike="noStrike" kern="1200" baseline="0">
              <a:solidFill>
                <a:schemeClr val="dk1"/>
              </a:solidFill>
              <a:latin typeface="Arial" panose="020B060402020202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sz="1200" b="0" i="0" u="none" strike="noStrike" kern="1200" baseline="0">
                <a:solidFill>
                  <a:schemeClr val="dk1"/>
                </a:solidFill>
                <a:latin typeface="Arial" panose="020B0604020202020204" pitchFamily="34" charset="0"/>
                <a:cs typeface="Arial" panose="020B0604020202020204" pitchFamily="34" charset="0"/>
                <a:rtl/>
              </a:rPr>
              <a:t>يمكنك أيضًا استغلال الوقت في نهاية التمرين لمشاركة نصيحة صحية مع زملائك. يمكن لزملائك في الفريق الاستماع إلى نصائحك أثناء ممارسة تمارين الإطالة!</a:t>
            </a: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70</a:t>
            </a:fld>
            <a:endParaRPr lang="en-US"/>
          </a:p>
        </p:txBody>
      </p:sp>
    </p:spTree>
    <p:extLst>
      <p:ext uri="{BB962C8B-B14F-4D97-AF65-F5344CB8AC3E}">
        <p14:creationId xmlns:p14="http://schemas.microsoft.com/office/powerpoint/2010/main" val="5432674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b="0" i="0" u="none" strike="noStrike" kern="1200" baseline="0">
                <a:solidFill>
                  <a:schemeClr val="dk1"/>
                </a:solidFill>
                <a:latin typeface="Arial" panose="020B0604020202020204" pitchFamily="34" charset="0"/>
                <a:cs typeface="Arial" panose="020B0604020202020204" pitchFamily="34" charset="0"/>
                <a:rtl/>
              </a:rPr>
              <a:t>والآن، حان الوقت التمرين! يجب أن يجد الجميع بعض المساحة، وحرك الكاميرا حتى نتمكن من رؤيتك.</a:t>
            </a: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71</a:t>
            </a:fld>
            <a:endParaRPr lang="en-US"/>
          </a:p>
        </p:txBody>
      </p:sp>
    </p:spTree>
    <p:extLst>
      <p:ext uri="{BB962C8B-B14F-4D97-AF65-F5344CB8AC3E}">
        <p14:creationId xmlns:p14="http://schemas.microsoft.com/office/powerpoint/2010/main" val="234110136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b="0" i="0" u="none" strike="noStrike" kern="1200" baseline="0">
                <a:solidFill>
                  <a:schemeClr val="dk1"/>
                </a:solidFill>
                <a:latin typeface="Arial" panose="020B0604020202020204" pitchFamily="34" charset="0"/>
                <a:cs typeface="Arial" panose="020B0604020202020204" pitchFamily="34" charset="0"/>
                <a:rtl/>
              </a:rPr>
              <a:t>لنبدأ بالإحماء. كل مجموعة تختار </a:t>
            </a:r>
            <a:r>
              <a:rPr lang="ar-SA" b="0" i="0" u="none" strike="noStrike" kern="1200" baseline="0">
                <a:solidFill>
                  <a:schemeClr val="dk1"/>
                </a:solidFill>
                <a:latin typeface="Arial" panose="020B0604020202020204" pitchFamily="34" charset="0"/>
                <a:cs typeface="Arial" panose="020B0604020202020204" pitchFamily="34" charset="0"/>
                <a:rtl val="0"/>
              </a:rPr>
              <a:t>4</a:t>
            </a:r>
            <a:r>
              <a:rPr lang="ar-SA" b="0" i="0" u="none" strike="noStrike" kern="1200" baseline="0">
                <a:solidFill>
                  <a:schemeClr val="dk1"/>
                </a:solidFill>
                <a:latin typeface="Arial" panose="020B0604020202020204" pitchFamily="34" charset="0"/>
                <a:cs typeface="Arial" panose="020B0604020202020204" pitchFamily="34" charset="0"/>
                <a:rtl/>
              </a:rPr>
              <a:t> تمارين إطالة ديناميكية من هذه القائمة.</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b="0" i="0" u="none" strike="noStrike" kern="1200" baseline="0">
              <a:solidFill>
                <a:schemeClr val="dk1"/>
              </a:solidFill>
              <a:latin typeface="Arial" panose="020B060402020202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b="1" i="1" u="none" strike="noStrike" kern="1200" baseline="0">
                <a:solidFill>
                  <a:schemeClr val="dk1"/>
                </a:solidFill>
                <a:latin typeface="Arial" panose="020B0604020202020204" pitchFamily="34" charset="0"/>
                <a:cs typeface="Arial" panose="020B0604020202020204" pitchFamily="34" charset="0"/>
                <a:rtl/>
              </a:rPr>
              <a:t>اطلب من </a:t>
            </a:r>
            <a:r>
              <a:rPr lang="ar-SA" b="1" i="1" u="none" strike="noStrike" kern="1200" baseline="0">
                <a:solidFill>
                  <a:schemeClr val="dk1"/>
                </a:solidFill>
                <a:latin typeface="Arial" panose="020B0604020202020204" pitchFamily="34" charset="0"/>
                <a:cs typeface="Arial" panose="020B0604020202020204" pitchFamily="34" charset="0"/>
                <a:rtl val="0"/>
              </a:rPr>
              <a:t>4</a:t>
            </a:r>
            <a:r>
              <a:rPr lang="ar-SA" b="1" i="1" u="none" strike="noStrike" kern="1200" baseline="0">
                <a:solidFill>
                  <a:schemeClr val="dk1"/>
                </a:solidFill>
                <a:latin typeface="Arial" panose="020B0604020202020204" pitchFamily="34" charset="0"/>
                <a:cs typeface="Arial" panose="020B0604020202020204" pitchFamily="34" charset="0"/>
                <a:rtl/>
              </a:rPr>
              <a:t> متطوعين ذكر تمرين إطالة واحد يرغبون في تجربته. شجعهم على اختيار تمرين قد لا يعرفونه بالفعل. </a:t>
            </a:r>
            <a:r>
              <a:rPr lang="ar-SA" b="0" i="0" u="none" strike="noStrike" kern="1200" baseline="0">
                <a:solidFill>
                  <a:schemeClr val="dk1"/>
                </a:solidFill>
                <a:latin typeface="Arial" panose="020B0604020202020204" pitchFamily="34" charset="0"/>
                <a:cs typeface="Arial" panose="020B0604020202020204" pitchFamily="34" charset="0"/>
                <a:rtl/>
              </a:rPr>
              <a:t>مثال: يعرف الكثير من الناس كيفية ممارسة تمرين رفع الركبتين، لكن تمرين التبديل بين الجانبين قد يكون جديدًا عليهم.</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b="1" i="1" u="none" strike="noStrike" kern="1200" baseline="0">
              <a:solidFill>
                <a:schemeClr val="dk1"/>
              </a:solidFill>
              <a:latin typeface="Arial" panose="020B060402020202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b="1" i="1" u="none" strike="noStrike" kern="1200" baseline="0">
                <a:solidFill>
                  <a:schemeClr val="dk1"/>
                </a:solidFill>
                <a:latin typeface="Arial" panose="020B0604020202020204" pitchFamily="34" charset="0"/>
                <a:cs typeface="Arial" panose="020B0604020202020204" pitchFamily="34" charset="0"/>
                <a:rtl/>
              </a:rPr>
              <a:t>علم المشاركين كيفية ممارسة التمرين ودربهم عليه. بعد دقيقتين، اطلب من أحدهم أن يقود تمرين الإطالة. كرر الأمر على </a:t>
            </a:r>
            <a:r>
              <a:rPr lang="ar-SA" b="1" i="1" u="none" strike="noStrike" kern="1200" baseline="0">
                <a:solidFill>
                  <a:schemeClr val="dk1"/>
                </a:solidFill>
                <a:latin typeface="Arial" panose="020B0604020202020204" pitchFamily="34" charset="0"/>
                <a:cs typeface="Arial" panose="020B0604020202020204" pitchFamily="34" charset="0"/>
                <a:rtl val="0"/>
              </a:rPr>
              <a:t>4</a:t>
            </a:r>
            <a:r>
              <a:rPr lang="ar-SA" b="1" i="1" u="none" strike="noStrike" kern="1200" baseline="0">
                <a:solidFill>
                  <a:schemeClr val="dk1"/>
                </a:solidFill>
                <a:latin typeface="Arial" panose="020B0604020202020204" pitchFamily="34" charset="0"/>
                <a:cs typeface="Arial" panose="020B0604020202020204" pitchFamily="34" charset="0"/>
                <a:rtl/>
              </a:rPr>
              <a:t> أنواع من تمارين الإطالة. مارس كل تمرين لمدة </a:t>
            </a:r>
            <a:r>
              <a:rPr lang="ar-SA" b="1" i="1" u="none" strike="noStrike" kern="1200" baseline="0">
                <a:solidFill>
                  <a:schemeClr val="dk1"/>
                </a:solidFill>
                <a:latin typeface="Arial" panose="020B0604020202020204" pitchFamily="34" charset="0"/>
                <a:cs typeface="Arial" panose="020B0604020202020204" pitchFamily="34" charset="0"/>
                <a:rtl val="0"/>
              </a:rPr>
              <a:t>30</a:t>
            </a:r>
            <a:r>
              <a:rPr lang="ar-SA" b="1" i="1" u="none" strike="noStrike" kern="1200" baseline="0">
                <a:solidFill>
                  <a:schemeClr val="dk1"/>
                </a:solidFill>
                <a:latin typeface="Arial" panose="020B0604020202020204" pitchFamily="34" charset="0"/>
                <a:cs typeface="Arial" panose="020B0604020202020204" pitchFamily="34" charset="0"/>
                <a:rtl/>
              </a:rPr>
              <a:t> ثانية.</a:t>
            </a:r>
            <a:endParaRPr lang="ar-SA" b="0" i="0" u="none" strike="noStrike" kern="1200" baseline="0">
              <a:solidFill>
                <a:schemeClr val="dk1"/>
              </a:solidFill>
              <a:latin typeface="Arial" panose="020B0604020202020204" pitchFamily="34" charset="0"/>
              <a:cs typeface="Arial" panose="020B0604020202020204" pitchFamily="34" charset="0"/>
            </a:endParaRPr>
          </a:p>
          <a:p>
            <a:pPr marL="279400" indent="0" algn="r" rtl="1">
              <a:buFont typeface="Ubuntu Light" panose="020B0604020202020204" pitchFamily="34" charset="0"/>
              <a:buNone/>
            </a:pPr>
            <a:endParaRPr lang="ar-SA" b="0" i="0" u="none" strike="noStrike" kern="1200" baseline="0">
              <a:solidFill>
                <a:schemeClr val="dk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72</a:t>
            </a:fld>
            <a:endParaRPr lang="en-US"/>
          </a:p>
        </p:txBody>
      </p:sp>
    </p:spTree>
    <p:extLst>
      <p:ext uri="{BB962C8B-B14F-4D97-AF65-F5344CB8AC3E}">
        <p14:creationId xmlns:p14="http://schemas.microsoft.com/office/powerpoint/2010/main" val="280178001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indent="0" algn="r" rtl="1">
              <a:lnSpc>
                <a:spcPct val="100000"/>
              </a:lnSpc>
              <a:buFont typeface="Ubuntu Light" panose="020B0604020202020204" pitchFamily="34" charset="0"/>
              <a:buNone/>
            </a:pPr>
            <a:r>
              <a:rPr lang="ar-SA" b="1" u="sng">
                <a:latin typeface="Arial" panose="020B0604020202020204" pitchFamily="34" charset="0"/>
                <a:cs typeface="Arial" panose="020B0604020202020204" pitchFamily="34" charset="0"/>
                <a:rtl/>
              </a:rPr>
              <a:t>ملاحظة: غيِّر هذه الشريحة بناءً على الرياضة التي تتولى تعليمها </a:t>
            </a:r>
          </a:p>
          <a:p>
            <a:pPr marL="0" indent="0" algn="r" rtl="1">
              <a:lnSpc>
                <a:spcPct val="100000"/>
              </a:lnSpc>
              <a:buFont typeface="Ubuntu Light" panose="020B0604020202020204" pitchFamily="34" charset="0"/>
              <a:buNone/>
            </a:pPr>
            <a:endParaRPr lang="ar-SA">
              <a:latin typeface="Arial" panose="020B060402020202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b="0" i="0" u="none" strike="noStrike" kern="1200" baseline="0">
                <a:solidFill>
                  <a:schemeClr val="dk1"/>
                </a:solidFill>
                <a:latin typeface="Arial" panose="020B0604020202020204" pitchFamily="34" charset="0"/>
                <a:cs typeface="Arial" panose="020B0604020202020204" pitchFamily="34" charset="0"/>
                <a:rtl/>
              </a:rPr>
              <a:t>أحسنت ممارسة تمارين الإطالة الديناميكية تلك! تذكر أن كل رياضة مختلفة عن غيرها، لذا تأكد من استخدام أدلة تمارين الإحماء عندما تقود تمارين الإحماء. </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b="0" i="0" u="none" strike="noStrike" kern="1200" baseline="0">
              <a:solidFill>
                <a:schemeClr val="dk1"/>
              </a:solidFill>
              <a:latin typeface="Arial" panose="020B060402020202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b="0" i="0" u="none" strike="noStrike" kern="1200" baseline="0">
                <a:solidFill>
                  <a:schemeClr val="dk1"/>
                </a:solidFill>
                <a:latin typeface="Arial" panose="020B0604020202020204" pitchFamily="34" charset="0"/>
                <a:cs typeface="Arial" panose="020B0604020202020204" pitchFamily="34" charset="0"/>
                <a:rtl/>
              </a:rPr>
              <a:t>هذا مثال من كرة السلة. يجب أن تمارس كل تمرين من تمارين الأيروبيك لمدة </a:t>
            </a:r>
            <a:r>
              <a:rPr lang="ar-SA" b="0" i="0" u="none" strike="noStrike" kern="1200" baseline="0">
                <a:solidFill>
                  <a:schemeClr val="dk1"/>
                </a:solidFill>
                <a:latin typeface="Arial" panose="020B0604020202020204" pitchFamily="34" charset="0"/>
                <a:cs typeface="Arial" panose="020B0604020202020204" pitchFamily="34" charset="0"/>
                <a:rtl val="0"/>
              </a:rPr>
              <a:t>30</a:t>
            </a:r>
            <a:r>
              <a:rPr lang="ar-SA" b="0" i="0" u="none" strike="noStrike" kern="1200" baseline="0">
                <a:solidFill>
                  <a:schemeClr val="dk1"/>
                </a:solidFill>
                <a:latin typeface="Arial" panose="020B0604020202020204" pitchFamily="34" charset="0"/>
                <a:cs typeface="Arial" panose="020B0604020202020204" pitchFamily="34" charset="0"/>
                <a:rtl/>
              </a:rPr>
              <a:t> ثانية. يجب أن تمارس تمارين الإطالة الديناميكية </a:t>
            </a:r>
            <a:r>
              <a:rPr lang="ar-SA" b="0" i="0" u="none" strike="noStrike" kern="1200" baseline="0">
                <a:solidFill>
                  <a:schemeClr val="dk1"/>
                </a:solidFill>
                <a:latin typeface="Arial" panose="020B0604020202020204" pitchFamily="34" charset="0"/>
                <a:cs typeface="Arial" panose="020B0604020202020204" pitchFamily="34" charset="0"/>
                <a:rtl val="0"/>
              </a:rPr>
              <a:t>10</a:t>
            </a:r>
            <a:r>
              <a:rPr lang="ar-SA" b="0" i="0" u="none" strike="noStrike" kern="1200" baseline="0">
                <a:solidFill>
                  <a:schemeClr val="dk1"/>
                </a:solidFill>
                <a:latin typeface="Arial" panose="020B0604020202020204" pitchFamily="34" charset="0"/>
                <a:cs typeface="Arial" panose="020B0604020202020204" pitchFamily="34" charset="0"/>
                <a:rtl/>
              </a:rPr>
              <a:t> مرات لكل جانب/اتجاه.</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b="0" i="0" u="none" strike="noStrike" kern="1200" baseline="0">
              <a:solidFill>
                <a:schemeClr val="dk1"/>
              </a:solidFill>
              <a:latin typeface="Arial" panose="020B060402020202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b="1" i="1" u="none" strike="noStrike" kern="1200" baseline="0">
                <a:solidFill>
                  <a:schemeClr val="dk1"/>
                </a:solidFill>
                <a:latin typeface="Arial" panose="020B0604020202020204" pitchFamily="34" charset="0"/>
                <a:cs typeface="Arial" panose="020B0604020202020204" pitchFamily="34" charset="0"/>
                <a:rtl/>
              </a:rPr>
              <a:t>يمكنك تغيير هذه الشريحة لتنتقل إلى رياضة مختلفة. اجعل الشريحة قابلة للتطبيق على الرياضة التي يمارسها قادة اللياقة البدنية. </a:t>
            </a:r>
            <a:r>
              <a:rPr lang="ar-SA" b="0" i="0" u="none" strike="noStrike" kern="1200" baseline="0">
                <a:solidFill>
                  <a:schemeClr val="dk1"/>
                </a:solidFill>
                <a:latin typeface="Arial" panose="020B0604020202020204" pitchFamily="34" charset="0"/>
                <a:cs typeface="Arial" panose="020B0604020202020204" pitchFamily="34" charset="0"/>
                <a:rtl/>
              </a:rPr>
              <a:t>يمكنك مناقشة تمارين الإحماء المختلفة الخاصة برياضتهم وممارستها أمامهم.</a:t>
            </a:r>
            <a:endParaRPr lang="ar-SA" b="1" i="1" u="none" strike="noStrike" kern="1200" baseline="0">
              <a:solidFill>
                <a:schemeClr val="dk1"/>
              </a:solidFill>
              <a:latin typeface="Arial" panose="020B0604020202020204" pitchFamily="34" charset="0"/>
              <a:cs typeface="Arial" panose="020B0604020202020204" pitchFamily="34" charset="0"/>
            </a:endParaRPr>
          </a:p>
          <a:p>
            <a:pPr marL="0" marR="0" indent="0" algn="r" rtl="1">
              <a:spcBef>
                <a:spcPts val="0"/>
              </a:spcBef>
              <a:spcAft>
                <a:spcPts val="0"/>
              </a:spcAft>
              <a:buFont typeface="Ubuntu Light" panose="020B0604020202020204" pitchFamily="34" charset="0"/>
              <a:buNone/>
            </a:pPr>
            <a:endParaRPr lang="ar-SA" b="1" i="1">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73</a:t>
            </a:fld>
            <a:endParaRPr lang="en-US"/>
          </a:p>
        </p:txBody>
      </p:sp>
    </p:spTree>
    <p:extLst>
      <p:ext uri="{BB962C8B-B14F-4D97-AF65-F5344CB8AC3E}">
        <p14:creationId xmlns:p14="http://schemas.microsoft.com/office/powerpoint/2010/main" val="319865925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b="0" i="0" u="none" strike="noStrike" kern="1200" baseline="0">
                <a:solidFill>
                  <a:schemeClr val="dk1"/>
                </a:solidFill>
                <a:latin typeface="Arial" panose="020B0604020202020204" pitchFamily="34" charset="0"/>
                <a:cs typeface="Arial" panose="020B0604020202020204" pitchFamily="34" charset="0"/>
                <a:rtl/>
              </a:rPr>
              <a:t>والآن لنتمرن على التهدئة. كل مجموعة تختار </a:t>
            </a:r>
            <a:r>
              <a:rPr lang="ar-SA" b="0" i="0" u="none" strike="noStrike" kern="1200" baseline="0">
                <a:solidFill>
                  <a:schemeClr val="dk1"/>
                </a:solidFill>
                <a:latin typeface="Arial" panose="020B0604020202020204" pitchFamily="34" charset="0"/>
                <a:cs typeface="Arial" panose="020B0604020202020204" pitchFamily="34" charset="0"/>
                <a:rtl val="0"/>
              </a:rPr>
              <a:t>4</a:t>
            </a:r>
            <a:r>
              <a:rPr lang="ar-SA" b="0" i="0" u="none" strike="noStrike" kern="1200" baseline="0">
                <a:solidFill>
                  <a:schemeClr val="dk1"/>
                </a:solidFill>
                <a:latin typeface="Arial" panose="020B0604020202020204" pitchFamily="34" charset="0"/>
                <a:cs typeface="Arial" panose="020B0604020202020204" pitchFamily="34" charset="0"/>
                <a:rtl/>
              </a:rPr>
              <a:t> تمارين إطالة ثابتة من هذه القائمة.</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b="0" i="0" u="none" strike="noStrike" kern="1200" baseline="0">
              <a:solidFill>
                <a:schemeClr val="dk1"/>
              </a:solidFill>
              <a:latin typeface="Arial" panose="020B060402020202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b="1" i="1" u="none" strike="noStrike" kern="1200" baseline="0">
                <a:solidFill>
                  <a:schemeClr val="dk1"/>
                </a:solidFill>
                <a:latin typeface="Arial" panose="020B0604020202020204" pitchFamily="34" charset="0"/>
                <a:cs typeface="Arial" panose="020B0604020202020204" pitchFamily="34" charset="0"/>
                <a:rtl/>
              </a:rPr>
              <a:t>اطلب من </a:t>
            </a:r>
            <a:r>
              <a:rPr lang="ar-SA" b="1" i="1" u="none" strike="noStrike" kern="1200" baseline="0">
                <a:solidFill>
                  <a:schemeClr val="dk1"/>
                </a:solidFill>
                <a:latin typeface="Arial" panose="020B0604020202020204" pitchFamily="34" charset="0"/>
                <a:cs typeface="Arial" panose="020B0604020202020204" pitchFamily="34" charset="0"/>
                <a:rtl val="0"/>
              </a:rPr>
              <a:t>4</a:t>
            </a:r>
            <a:r>
              <a:rPr lang="ar-SA" b="1" i="1" u="none" strike="noStrike" kern="1200" baseline="0">
                <a:solidFill>
                  <a:schemeClr val="dk1"/>
                </a:solidFill>
                <a:latin typeface="Arial" panose="020B0604020202020204" pitchFamily="34" charset="0"/>
                <a:cs typeface="Arial" panose="020B0604020202020204" pitchFamily="34" charset="0"/>
                <a:rtl/>
              </a:rPr>
              <a:t> متطوعين ذكر تمرين إطالة واحد يرغبون في تجربته. شجعهم على اختيار تمرين إطالة قد لا يعرفونه بالفعل، أو اختيار تمارين إطالة لبضعة أجزاء مختلفة من الجسم.</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b="1" i="1" u="none" strike="noStrike" kern="1200" baseline="0">
              <a:solidFill>
                <a:schemeClr val="dk1"/>
              </a:solidFill>
              <a:latin typeface="Arial" panose="020B060402020202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b="1" i="1" u="none" strike="noStrike" kern="1200" baseline="0">
                <a:solidFill>
                  <a:schemeClr val="dk1"/>
                </a:solidFill>
                <a:latin typeface="Arial" panose="020B0604020202020204" pitchFamily="34" charset="0"/>
                <a:cs typeface="Arial" panose="020B0604020202020204" pitchFamily="34" charset="0"/>
                <a:rtl/>
              </a:rPr>
              <a:t>علم المشاركين كيفية ممارسة تمرين الإطالة ودربهم عليه. بعد دقيقتين، اطلب من أحدهم أن يقود تمرين الإطالة. كرر الأمر على </a:t>
            </a:r>
            <a:r>
              <a:rPr lang="ar-SA" b="1" i="1" u="none" strike="noStrike" kern="1200" baseline="0">
                <a:solidFill>
                  <a:schemeClr val="dk1"/>
                </a:solidFill>
                <a:latin typeface="Arial" panose="020B0604020202020204" pitchFamily="34" charset="0"/>
                <a:cs typeface="Arial" panose="020B0604020202020204" pitchFamily="34" charset="0"/>
                <a:rtl val="0"/>
              </a:rPr>
              <a:t>4</a:t>
            </a:r>
            <a:r>
              <a:rPr lang="ar-SA" b="1" i="1" u="none" strike="noStrike" kern="1200" baseline="0">
                <a:solidFill>
                  <a:schemeClr val="dk1"/>
                </a:solidFill>
                <a:latin typeface="Arial" panose="020B0604020202020204" pitchFamily="34" charset="0"/>
                <a:cs typeface="Arial" panose="020B0604020202020204" pitchFamily="34" charset="0"/>
                <a:rtl/>
              </a:rPr>
              <a:t> أنواع من تمارين الإطالة. استمر في كل تمرين لمدة </a:t>
            </a:r>
            <a:r>
              <a:rPr lang="ar-SA" b="1" i="1" u="none" strike="noStrike" kern="1200" baseline="0">
                <a:solidFill>
                  <a:schemeClr val="dk1"/>
                </a:solidFill>
                <a:latin typeface="Arial" panose="020B0604020202020204" pitchFamily="34" charset="0"/>
                <a:cs typeface="Arial" panose="020B0604020202020204" pitchFamily="34" charset="0"/>
                <a:rtl val="0"/>
              </a:rPr>
              <a:t>30</a:t>
            </a:r>
            <a:r>
              <a:rPr lang="ar-SA" b="1" i="1" u="none" strike="noStrike" kern="1200" baseline="0">
                <a:solidFill>
                  <a:schemeClr val="dk1"/>
                </a:solidFill>
                <a:latin typeface="Arial" panose="020B0604020202020204" pitchFamily="34" charset="0"/>
                <a:cs typeface="Arial" panose="020B0604020202020204" pitchFamily="34" charset="0"/>
                <a:rtl/>
              </a:rPr>
              <a:t> ثانية.</a:t>
            </a:r>
          </a:p>
          <a:p>
            <a:pPr marL="285750" marR="0" indent="-285750" algn="r" rtl="1">
              <a:spcBef>
                <a:spcPts val="0"/>
              </a:spcBef>
              <a:spcAft>
                <a:spcPts val="0"/>
              </a:spcAft>
              <a:buFont typeface="Ubuntu Light" panose="020B0604020202020204" pitchFamily="34" charset="0"/>
              <a:buChar char="•"/>
            </a:pPr>
            <a:endParaRPr lang="ar-SA" b="1" i="1">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74</a:t>
            </a:fld>
            <a:endParaRPr lang="en-US"/>
          </a:p>
        </p:txBody>
      </p:sp>
    </p:spTree>
    <p:extLst>
      <p:ext uri="{BB962C8B-B14F-4D97-AF65-F5344CB8AC3E}">
        <p14:creationId xmlns:p14="http://schemas.microsoft.com/office/powerpoint/2010/main" val="115252575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914400" rtl="1" eaLnBrk="1" fontAlgn="auto" latinLnBrk="0" hangingPunct="1">
              <a:lnSpc>
                <a:spcPct val="100000"/>
              </a:lnSpc>
              <a:spcBef>
                <a:spcPts val="0"/>
              </a:spcBef>
              <a:spcAft>
                <a:spcPts val="0"/>
              </a:spcAft>
              <a:buClrTx/>
              <a:buSzTx/>
              <a:buFont typeface="Ubuntu Light" panose="020B0604020202020204" pitchFamily="34" charset="0"/>
              <a:buNone/>
              <a:tabLst/>
              <a:defRPr/>
            </a:pPr>
            <a:r>
              <a:rPr lang="ar-SA" b="1" u="sng">
                <a:latin typeface="Arial" panose="020B0604020202020204" pitchFamily="34" charset="0"/>
                <a:cs typeface="Arial" panose="020B0604020202020204" pitchFamily="34" charset="0"/>
                <a:rtl/>
              </a:rPr>
              <a:t>ملاحظة: غيِّر هذه الشريحة بناءً على الرياضة التي تتولى تعليمها </a:t>
            </a:r>
          </a:p>
          <a:p>
            <a:pPr marL="0" indent="0" algn="r" rtl="1">
              <a:lnSpc>
                <a:spcPct val="100000"/>
              </a:lnSpc>
              <a:buFont typeface="Ubuntu Light" panose="020B0604020202020204" pitchFamily="34" charset="0"/>
              <a:buNone/>
            </a:pPr>
            <a:endParaRPr lang="ar-SA">
              <a:latin typeface="Arial" panose="020B060402020202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b="0" i="0" u="none" strike="noStrike" kern="1200" baseline="0">
                <a:solidFill>
                  <a:schemeClr val="dk1"/>
                </a:solidFill>
                <a:latin typeface="Arial" panose="020B0604020202020204" pitchFamily="34" charset="0"/>
                <a:cs typeface="Arial" panose="020B0604020202020204" pitchFamily="34" charset="0"/>
                <a:rtl/>
              </a:rPr>
              <a:t>أحسنت ممارسة تمارين الإطالة الثابتة تلك! تذكر أن كل رياضة مختلفة عن غيرها، لذا تأكد من استخدام أدلة تمارين التهدئة عندما تقود تمارين الإطالة. </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b="0" i="0" u="none" strike="noStrike" kern="1200" baseline="0">
              <a:solidFill>
                <a:schemeClr val="dk1"/>
              </a:solidFill>
              <a:latin typeface="Arial" panose="020B060402020202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b="0" i="0" u="none" strike="noStrike" kern="1200" baseline="0">
                <a:solidFill>
                  <a:schemeClr val="dk1"/>
                </a:solidFill>
                <a:latin typeface="Arial" panose="020B0604020202020204" pitchFamily="34" charset="0"/>
                <a:cs typeface="Arial" panose="020B0604020202020204" pitchFamily="34" charset="0"/>
                <a:rtl/>
              </a:rPr>
              <a:t>هذا مثال من كرة السلة. يجب أن تقوم بتمرين الأيروبيك لبضع دقائق، وتستمر في ممارسة كل تمرين من تمارين الإطالة لمدة </a:t>
            </a:r>
            <a:r>
              <a:rPr lang="ar-SA" b="0" i="0" u="none" strike="noStrike" kern="1200" baseline="0">
                <a:solidFill>
                  <a:schemeClr val="dk1"/>
                </a:solidFill>
                <a:latin typeface="Arial" panose="020B0604020202020204" pitchFamily="34" charset="0"/>
                <a:cs typeface="Arial" panose="020B0604020202020204" pitchFamily="34" charset="0"/>
                <a:rtl val="0"/>
              </a:rPr>
              <a:t>30</a:t>
            </a:r>
            <a:r>
              <a:rPr lang="ar-SA" b="0" i="0" u="none" strike="noStrike" kern="1200" baseline="0">
                <a:solidFill>
                  <a:schemeClr val="dk1"/>
                </a:solidFill>
                <a:latin typeface="Arial" panose="020B0604020202020204" pitchFamily="34" charset="0"/>
                <a:cs typeface="Arial" panose="020B0604020202020204" pitchFamily="34" charset="0"/>
                <a:rtl/>
              </a:rPr>
              <a:t> ثانية. تأكد من إطالة كلا جانبَيْ الجسم!</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b="0" i="0" u="none" strike="noStrike" kern="1200" baseline="0">
              <a:solidFill>
                <a:schemeClr val="dk1"/>
              </a:solidFill>
              <a:latin typeface="Arial" panose="020B060402020202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b="1" i="1" u="none" strike="noStrike" kern="1200" baseline="0">
                <a:solidFill>
                  <a:schemeClr val="dk1"/>
                </a:solidFill>
                <a:latin typeface="Arial" panose="020B0604020202020204" pitchFamily="34" charset="0"/>
                <a:cs typeface="Arial" panose="020B0604020202020204" pitchFamily="34" charset="0"/>
                <a:rtl/>
              </a:rPr>
              <a:t>يمكنك تغيير هذه الشريحة لتنتقل إلى رياضة مختلفة. اجعل الشريحة قابلة للتطبيق على الرياضة التي يمارسها قادة اللياقة البدنية. </a:t>
            </a:r>
            <a:r>
              <a:rPr lang="ar-SA" b="0" i="0" u="none" strike="noStrike" kern="1200" baseline="0">
                <a:solidFill>
                  <a:schemeClr val="dk1"/>
                </a:solidFill>
                <a:latin typeface="Arial" panose="020B0604020202020204" pitchFamily="34" charset="0"/>
                <a:cs typeface="Arial" panose="020B0604020202020204" pitchFamily="34" charset="0"/>
                <a:rtl/>
              </a:rPr>
              <a:t>يمكنك مناقشة تمارين التهدئة المختلفة الخاصة برياضتهم وممارستها أمامهم.</a:t>
            </a:r>
            <a:endParaRPr lang="ar-SA" b="1" i="1" u="none" strike="noStrike" kern="1200" baseline="0">
              <a:solidFill>
                <a:schemeClr val="dk1"/>
              </a:solidFill>
              <a:latin typeface="Arial" panose="020B0604020202020204" pitchFamily="34" charset="0"/>
              <a:cs typeface="Arial" panose="020B0604020202020204" pitchFamily="34" charset="0"/>
            </a:endParaRPr>
          </a:p>
          <a:p>
            <a:pPr marL="0" indent="0" algn="r" rtl="1">
              <a:lnSpc>
                <a:spcPct val="100000"/>
              </a:lnSpc>
              <a:buFont typeface="Ubuntu Light" panose="020B0604020202020204" pitchFamily="34" charset="0"/>
              <a:buNone/>
            </a:pPr>
            <a:endParaRPr lang="ar-SA">
              <a:latin typeface="Arial" panose="020B0604020202020204" pitchFamily="34" charset="0"/>
              <a:cs typeface="Arial" panose="020B0604020202020204" pitchFamily="34" charset="0"/>
            </a:endParaRPr>
          </a:p>
          <a:p>
            <a:pPr marL="285750" marR="0" indent="-285750" algn="r" rtl="1">
              <a:spcBef>
                <a:spcPts val="0"/>
              </a:spcBef>
              <a:spcAft>
                <a:spcPts val="0"/>
              </a:spcAft>
              <a:buFont typeface="Ubuntu Light" panose="020B0604020202020204" pitchFamily="34" charset="0"/>
              <a:buChar char="•"/>
            </a:pPr>
            <a:endParaRPr lang="ar-SA" b="1" i="1">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75</a:t>
            </a:fld>
            <a:endParaRPr lang="en-US"/>
          </a:p>
        </p:txBody>
      </p:sp>
    </p:spTree>
    <p:extLst>
      <p:ext uri="{BB962C8B-B14F-4D97-AF65-F5344CB8AC3E}">
        <p14:creationId xmlns:p14="http://schemas.microsoft.com/office/powerpoint/2010/main" val="19029788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b="0" i="0" u="none" strike="noStrike" kern="1200" baseline="0">
                <a:solidFill>
                  <a:schemeClr val="dk1"/>
                </a:solidFill>
                <a:latin typeface="Arial" panose="020B0604020202020204" pitchFamily="34" charset="0"/>
                <a:cs typeface="Arial" panose="020B0604020202020204" pitchFamily="34" charset="0"/>
                <a:rtl/>
              </a:rPr>
              <a:t>إليك بعض النصائح الإضافية لقيادة تمارين الإحماء والتهدئة:</a:t>
            </a:r>
          </a:p>
          <a:p>
            <a:pPr marL="171450" marR="0" lvl="0" indent="-171450" algn="r" defTabSz="914400" rtl="1" eaLnBrk="1" fontAlgn="auto" latinLnBrk="0" hangingPunct="1">
              <a:lnSpc>
                <a:spcPct val="100000"/>
              </a:lnSpc>
              <a:spcBef>
                <a:spcPts val="0"/>
              </a:spcBef>
              <a:spcAft>
                <a:spcPts val="0"/>
              </a:spcAft>
              <a:buClrTx/>
              <a:buSzTx/>
              <a:buFont typeface="Ubuntu Light" panose="020B0604020202020204" pitchFamily="34" charset="0"/>
              <a:buChar char="•"/>
              <a:tabLst/>
              <a:defRPr/>
            </a:pPr>
            <a:r>
              <a:rPr lang="ar-SA" b="0" i="0" u="none" strike="noStrike" kern="1200" baseline="0">
                <a:solidFill>
                  <a:schemeClr val="dk1"/>
                </a:solidFill>
                <a:latin typeface="Arial" panose="020B0604020202020204" pitchFamily="34" charset="0"/>
                <a:cs typeface="Arial" panose="020B0604020202020204" pitchFamily="34" charset="0"/>
                <a:rtl/>
              </a:rPr>
              <a:t>اتبع روتينًا موحدًا لتمارين الإحماء والتهدئة</a:t>
            </a:r>
          </a:p>
          <a:p>
            <a:pPr marL="171450" marR="0" lvl="0" indent="-171450" algn="r" defTabSz="914400" rtl="1" eaLnBrk="1" fontAlgn="auto" latinLnBrk="0" hangingPunct="1">
              <a:lnSpc>
                <a:spcPct val="100000"/>
              </a:lnSpc>
              <a:spcBef>
                <a:spcPts val="0"/>
              </a:spcBef>
              <a:spcAft>
                <a:spcPts val="0"/>
              </a:spcAft>
              <a:buClrTx/>
              <a:buSzTx/>
              <a:buFont typeface="Ubuntu Light" panose="020B0604020202020204" pitchFamily="34" charset="0"/>
              <a:buChar char="•"/>
              <a:tabLst/>
              <a:defRPr/>
            </a:pPr>
            <a:endParaRPr lang="ar-SA" b="0" i="0" u="none" strike="noStrike" kern="1200" baseline="0">
              <a:solidFill>
                <a:schemeClr val="dk1"/>
              </a:solidFill>
              <a:latin typeface="Arial" panose="020B0604020202020204" pitchFamily="34" charset="0"/>
              <a:cs typeface="Arial" panose="020B0604020202020204" pitchFamily="34" charset="0"/>
            </a:endParaRPr>
          </a:p>
          <a:p>
            <a:pPr marL="171450" marR="0" lvl="0" indent="-171450" algn="r" defTabSz="914400" rtl="1" eaLnBrk="1" fontAlgn="auto" latinLnBrk="0" hangingPunct="1">
              <a:lnSpc>
                <a:spcPct val="100000"/>
              </a:lnSpc>
              <a:spcBef>
                <a:spcPts val="0"/>
              </a:spcBef>
              <a:spcAft>
                <a:spcPts val="0"/>
              </a:spcAft>
              <a:buClrTx/>
              <a:buSzTx/>
              <a:buFont typeface="Ubuntu Light" panose="020B0604020202020204" pitchFamily="34" charset="0"/>
              <a:buChar char="•"/>
              <a:tabLst/>
              <a:defRPr/>
            </a:pPr>
            <a:r>
              <a:rPr lang="ar-SA" b="0" i="0" u="none" strike="noStrike" kern="1200" baseline="0">
                <a:solidFill>
                  <a:schemeClr val="dk1"/>
                </a:solidFill>
                <a:latin typeface="Arial" panose="020B0604020202020204" pitchFamily="34" charset="0"/>
                <a:cs typeface="Arial" panose="020B0604020202020204" pitchFamily="34" charset="0"/>
                <a:rtl/>
              </a:rPr>
              <a:t>تحلْ بالثقة! تحدث بصوت عالٍ وبوضوح</a:t>
            </a:r>
          </a:p>
          <a:p>
            <a:pPr marL="171450" marR="0" lvl="0" indent="-171450" algn="r" defTabSz="914400" rtl="1" eaLnBrk="1" fontAlgn="auto" latinLnBrk="0" hangingPunct="1">
              <a:lnSpc>
                <a:spcPct val="100000"/>
              </a:lnSpc>
              <a:spcBef>
                <a:spcPts val="0"/>
              </a:spcBef>
              <a:spcAft>
                <a:spcPts val="0"/>
              </a:spcAft>
              <a:buClrTx/>
              <a:buSzTx/>
              <a:buFont typeface="Ubuntu Light" panose="020B0604020202020204" pitchFamily="34" charset="0"/>
              <a:buChar char="•"/>
              <a:tabLst/>
              <a:defRPr/>
            </a:pPr>
            <a:endParaRPr lang="ar-SA" b="0" i="0" u="none" strike="noStrike" kern="1200" baseline="0">
              <a:solidFill>
                <a:schemeClr val="dk1"/>
              </a:solidFill>
              <a:latin typeface="Arial" panose="020B0604020202020204" pitchFamily="34" charset="0"/>
              <a:cs typeface="Arial" panose="020B0604020202020204" pitchFamily="34" charset="0"/>
            </a:endParaRPr>
          </a:p>
          <a:p>
            <a:pPr marL="171450" marR="0" lvl="0" indent="-171450" algn="r" defTabSz="914400" rtl="1" eaLnBrk="1" fontAlgn="auto" latinLnBrk="0" hangingPunct="1">
              <a:lnSpc>
                <a:spcPct val="100000"/>
              </a:lnSpc>
              <a:spcBef>
                <a:spcPts val="0"/>
              </a:spcBef>
              <a:spcAft>
                <a:spcPts val="0"/>
              </a:spcAft>
              <a:buClrTx/>
              <a:buSzTx/>
              <a:buFont typeface="Ubuntu Light" panose="020B0604020202020204" pitchFamily="34" charset="0"/>
              <a:buChar char="•"/>
              <a:tabLst/>
              <a:defRPr/>
            </a:pPr>
            <a:r>
              <a:rPr lang="ar-SA" b="0" i="0" u="none" strike="noStrike" kern="1200" baseline="0">
                <a:solidFill>
                  <a:schemeClr val="dk1"/>
                </a:solidFill>
                <a:latin typeface="Arial" panose="020B0604020202020204" pitchFamily="34" charset="0"/>
                <a:cs typeface="Arial" panose="020B0604020202020204" pitchFamily="34" charset="0"/>
                <a:rtl/>
              </a:rPr>
              <a:t>شجع جميع زملائك في الفريق على المشاركة في التمارين</a:t>
            </a:r>
          </a:p>
          <a:p>
            <a:pPr marL="171450" marR="0" lvl="0" indent="-171450" algn="r" defTabSz="914400" rtl="1" eaLnBrk="1" fontAlgn="auto" latinLnBrk="0" hangingPunct="1">
              <a:lnSpc>
                <a:spcPct val="100000"/>
              </a:lnSpc>
              <a:spcBef>
                <a:spcPts val="0"/>
              </a:spcBef>
              <a:spcAft>
                <a:spcPts val="0"/>
              </a:spcAft>
              <a:buClrTx/>
              <a:buSzTx/>
              <a:buFont typeface="Ubuntu Light" panose="020B0604020202020204" pitchFamily="34" charset="0"/>
              <a:buChar char="•"/>
              <a:tabLst/>
              <a:defRPr/>
            </a:pPr>
            <a:endParaRPr lang="ar-SA" b="0" i="0" u="none" strike="noStrike" kern="1200" baseline="0">
              <a:solidFill>
                <a:schemeClr val="dk1"/>
              </a:solidFill>
              <a:latin typeface="Arial" panose="020B0604020202020204" pitchFamily="34" charset="0"/>
              <a:cs typeface="Arial" panose="020B0604020202020204" pitchFamily="34" charset="0"/>
            </a:endParaRPr>
          </a:p>
          <a:p>
            <a:pPr marL="171450" marR="0" lvl="0" indent="-171450" algn="r" defTabSz="914400" rtl="1" eaLnBrk="1" fontAlgn="auto" latinLnBrk="0" hangingPunct="1">
              <a:lnSpc>
                <a:spcPct val="100000"/>
              </a:lnSpc>
              <a:spcBef>
                <a:spcPts val="0"/>
              </a:spcBef>
              <a:spcAft>
                <a:spcPts val="0"/>
              </a:spcAft>
              <a:buClrTx/>
              <a:buSzTx/>
              <a:buFont typeface="Ubuntu Light" panose="020B0604020202020204" pitchFamily="34" charset="0"/>
              <a:buChar char="•"/>
              <a:tabLst/>
              <a:defRPr/>
            </a:pPr>
            <a:r>
              <a:rPr lang="ar-SA" b="0" i="0" u="none" strike="noStrike" kern="1200" baseline="0">
                <a:solidFill>
                  <a:schemeClr val="dk1"/>
                </a:solidFill>
                <a:latin typeface="Arial" panose="020B0604020202020204" pitchFamily="34" charset="0"/>
                <a:cs typeface="Arial" panose="020B0604020202020204" pitchFamily="34" charset="0"/>
                <a:rtl/>
              </a:rPr>
              <a:t>احرص على أن يكون لديك مساحة كافية لممارسة التمارين بأمان وفعالية</a:t>
            </a:r>
          </a:p>
          <a:p>
            <a:pPr marL="0" marR="0" lvl="0" indent="0" algn="r" defTabSz="914400" rtl="1" eaLnBrk="1" fontAlgn="auto" latinLnBrk="0" hangingPunct="1">
              <a:lnSpc>
                <a:spcPct val="100000"/>
              </a:lnSpc>
              <a:spcBef>
                <a:spcPts val="0"/>
              </a:spcBef>
              <a:spcAft>
                <a:spcPts val="0"/>
              </a:spcAft>
              <a:buClrTx/>
              <a:buSzTx/>
              <a:buFont typeface="Ubuntu Light" panose="020B0604020202020204" pitchFamily="34" charset="0"/>
              <a:buNone/>
              <a:tabLst/>
              <a:defRPr/>
            </a:pPr>
            <a:endParaRPr lang="ar-SA" b="0" i="0" u="none" strike="noStrike" kern="1200" baseline="0">
              <a:solidFill>
                <a:schemeClr val="dk1"/>
              </a:solidFill>
              <a:latin typeface="Arial" panose="020B0604020202020204" pitchFamily="34" charset="0"/>
              <a:cs typeface="Arial" panose="020B0604020202020204" pitchFamily="34" charset="0"/>
            </a:endParaRPr>
          </a:p>
          <a:p>
            <a:pPr marL="171450" marR="0" lvl="0" indent="-171450" algn="r" defTabSz="914400" rtl="1" eaLnBrk="1" fontAlgn="auto" latinLnBrk="0" hangingPunct="1">
              <a:lnSpc>
                <a:spcPct val="100000"/>
              </a:lnSpc>
              <a:spcBef>
                <a:spcPts val="0"/>
              </a:spcBef>
              <a:spcAft>
                <a:spcPts val="0"/>
              </a:spcAft>
              <a:buClrTx/>
              <a:buSzTx/>
              <a:buFont typeface="Ubuntu Light" panose="020B0604020202020204" pitchFamily="34" charset="0"/>
              <a:buChar char="•"/>
              <a:tabLst/>
              <a:defRPr/>
            </a:pPr>
            <a:r>
              <a:rPr lang="ar-SA" b="0" i="0" u="none" strike="noStrike" kern="1200" baseline="0">
                <a:solidFill>
                  <a:schemeClr val="dk1"/>
                </a:solidFill>
                <a:latin typeface="Arial" panose="020B0604020202020204" pitchFamily="34" charset="0"/>
                <a:cs typeface="Arial" panose="020B0604020202020204" pitchFamily="34" charset="0"/>
                <a:rtl/>
              </a:rPr>
              <a:t>راقب زملاءك في الفريق لتتأكد من أنهم يمارسون التمارين على نحو صحيح وقدم لهم المساعدة إذا لم يكونوا يفعلون ذلك</a:t>
            </a:r>
          </a:p>
          <a:p>
            <a:pPr marL="0" marR="0" algn="r" rtl="1">
              <a:spcBef>
                <a:spcPts val="0"/>
              </a:spcBef>
              <a:spcAft>
                <a:spcPts val="0"/>
              </a:spcAft>
            </a:pPr>
            <a:endParaRPr lang="ar-SA" b="1" i="1">
              <a:effectLst/>
              <a:latin typeface="Arial" panose="020B0604020202020204" pitchFamily="34" charset="0"/>
              <a:ea typeface="Calibri" panose="020F0502020204030204" pitchFamily="34" charset="0"/>
              <a:cs typeface="Arial" panose="020B0604020202020204" pitchFamily="34" charset="0"/>
            </a:endParaRPr>
          </a:p>
          <a:p>
            <a:pPr marL="0" marR="0" algn="r" rtl="1">
              <a:spcBef>
                <a:spcPts val="0"/>
              </a:spcBef>
              <a:spcAft>
                <a:spcPts val="0"/>
              </a:spcAft>
            </a:pPr>
            <a:endParaRPr lang="ar-SA" b="1" i="1">
              <a:effectLst/>
              <a:latin typeface="Arial" panose="020B0604020202020204" pitchFamily="34" charset="0"/>
              <a:ea typeface="Calibri" panose="020F0502020204030204" pitchFamily="34" charset="0"/>
              <a:cs typeface="Arial" panose="020B0604020202020204" pitchFamily="34" charset="0"/>
            </a:endParaRPr>
          </a:p>
          <a:p>
            <a:pPr marL="0" marR="0" algn="r" rtl="1">
              <a:spcBef>
                <a:spcPts val="0"/>
              </a:spcBef>
              <a:spcAft>
                <a:spcPts val="0"/>
              </a:spcAft>
            </a:pPr>
            <a:r>
              <a:rPr lang="ar-SA" b="1" i="1">
                <a:effectLst/>
                <a:latin typeface="Arial" panose="020B0604020202020204" pitchFamily="34" charset="0"/>
                <a:ea typeface="Calibri" panose="020F0502020204030204" pitchFamily="34" charset="0"/>
                <a:cs typeface="Arial" panose="020B0604020202020204" pitchFamily="34" charset="0"/>
                <a:rtl/>
              </a:rPr>
              <a:t>السيناريوهات المطروحة للمناقشة:</a:t>
            </a:r>
          </a:p>
          <a:p>
            <a:pPr marL="342900" marR="0" lvl="0" indent="-342900" algn="r" rtl="1">
              <a:spcBef>
                <a:spcPts val="0"/>
              </a:spcBef>
              <a:spcAft>
                <a:spcPts val="0"/>
              </a:spcAft>
              <a:buFont typeface="Symbol" panose="05050102010706020507" pitchFamily="18" charset="2"/>
              <a:buChar char=""/>
            </a:pPr>
            <a:r>
              <a:rPr lang="ar-SA">
                <a:effectLst/>
                <a:latin typeface="Arial" panose="020B0604020202020204" pitchFamily="34" charset="0"/>
                <a:ea typeface="Times New Roman" panose="02020603050405020304" pitchFamily="18" charset="0"/>
                <a:cs typeface="Arial" panose="020B0604020202020204" pitchFamily="34" charset="0"/>
                <a:rtl/>
              </a:rPr>
              <a:t>يتأخر أحد اللاعبين دائمًا عن التمرين</a:t>
            </a:r>
            <a:endParaRPr lang="ar-SA">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r" rtl="1">
              <a:spcBef>
                <a:spcPts val="0"/>
              </a:spcBef>
              <a:spcAft>
                <a:spcPts val="0"/>
              </a:spcAft>
              <a:buFont typeface="Symbol" panose="05050102010706020507" pitchFamily="18" charset="2"/>
              <a:buChar char=""/>
            </a:pPr>
            <a:r>
              <a:rPr lang="ar-SA">
                <a:effectLst/>
                <a:latin typeface="Arial" panose="020B0604020202020204" pitchFamily="34" charset="0"/>
                <a:ea typeface="Times New Roman" panose="02020603050405020304" pitchFamily="18" charset="0"/>
                <a:cs typeface="Arial" panose="020B0604020202020204" pitchFamily="34" charset="0"/>
                <a:rtl/>
              </a:rPr>
              <a:t>لا يشارك الشركاء الموحدون في التمرين</a:t>
            </a:r>
            <a:endParaRPr lang="ar-SA">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r" rtl="1">
              <a:spcBef>
                <a:spcPts val="0"/>
              </a:spcBef>
              <a:spcAft>
                <a:spcPts val="0"/>
              </a:spcAft>
              <a:buFont typeface="Symbol" panose="05050102010706020507" pitchFamily="18" charset="2"/>
              <a:buChar char=""/>
            </a:pPr>
            <a:r>
              <a:rPr lang="ar-SA">
                <a:effectLst/>
                <a:latin typeface="Arial" panose="020B0604020202020204" pitchFamily="34" charset="0"/>
                <a:ea typeface="Times New Roman" panose="02020603050405020304" pitchFamily="18" charset="0"/>
                <a:cs typeface="Arial" panose="020B0604020202020204" pitchFamily="34" charset="0"/>
                <a:rtl/>
              </a:rPr>
              <a:t>يقطع مدربك عملية الإحماء ليبدأ التمرين</a:t>
            </a:r>
            <a:endParaRPr lang="ar-SA">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r" rtl="1">
              <a:spcBef>
                <a:spcPts val="0"/>
              </a:spcBef>
              <a:spcAft>
                <a:spcPts val="0"/>
              </a:spcAft>
              <a:buFont typeface="Symbol" panose="05050102010706020507" pitchFamily="18" charset="2"/>
              <a:buChar char=""/>
            </a:pPr>
            <a:r>
              <a:rPr lang="ar-SA">
                <a:effectLst/>
                <a:latin typeface="Arial" panose="020B0604020202020204" pitchFamily="34" charset="0"/>
                <a:ea typeface="Times New Roman" panose="02020603050405020304" pitchFamily="18" charset="0"/>
                <a:cs typeface="Arial" panose="020B0604020202020204" pitchFamily="34" charset="0"/>
                <a:rtl/>
              </a:rPr>
              <a:t>يمارس أحد أعضاء الفريق التمرين على نحو خاطئ</a:t>
            </a:r>
            <a:endParaRPr lang="ar-SA">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r" rtl="1">
              <a:spcBef>
                <a:spcPts val="0"/>
              </a:spcBef>
              <a:spcAft>
                <a:spcPts val="0"/>
              </a:spcAft>
              <a:buFont typeface="Symbol" panose="05050102010706020507" pitchFamily="18" charset="2"/>
              <a:buChar char=""/>
            </a:pPr>
            <a:r>
              <a:rPr lang="ar-SA">
                <a:effectLst/>
                <a:latin typeface="Arial" panose="020B0604020202020204" pitchFamily="34" charset="0"/>
                <a:ea typeface="Times New Roman" panose="02020603050405020304" pitchFamily="18" charset="0"/>
                <a:cs typeface="Arial" panose="020B0604020202020204" pitchFamily="34" charset="0"/>
                <a:rtl/>
              </a:rPr>
              <a:t>لا يريد أحد أعضاء الفريق المشاركة في التمرين</a:t>
            </a:r>
            <a:endParaRPr lang="ar-SA">
              <a:effectLst/>
              <a:latin typeface="Arial" panose="020B0604020202020204" pitchFamily="34" charset="0"/>
              <a:ea typeface="Calibri" panose="020F0502020204030204" pitchFamily="34" charset="0"/>
              <a:cs typeface="Arial" panose="020B0604020202020204" pitchFamily="34" charset="0"/>
            </a:endParaRPr>
          </a:p>
          <a:p>
            <a:pPr marL="0" marR="0" algn="r" rtl="1">
              <a:spcBef>
                <a:spcPts val="0"/>
              </a:spcBef>
              <a:spcAft>
                <a:spcPts val="0"/>
              </a:spcAft>
            </a:pPr>
            <a:endParaRPr lang="ar-SA" b="1" i="1">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76</a:t>
            </a:fld>
            <a:endParaRPr lang="en-US"/>
          </a:p>
        </p:txBody>
      </p:sp>
    </p:spTree>
    <p:extLst>
      <p:ext uri="{BB962C8B-B14F-4D97-AF65-F5344CB8AC3E}">
        <p14:creationId xmlns:p14="http://schemas.microsoft.com/office/powerpoint/2010/main" val="269692838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b="0" i="0" u="none" strike="noStrike" kern="1200" baseline="0">
                <a:solidFill>
                  <a:schemeClr val="dk1"/>
                </a:solidFill>
                <a:latin typeface="Arial" panose="020B0604020202020204" pitchFamily="34" charset="0"/>
                <a:cs typeface="Arial" panose="020B0604020202020204" pitchFamily="34" charset="0"/>
                <a:rtl/>
              </a:rPr>
              <a:t>كما ذُكِر ضمن </a:t>
            </a:r>
            <a:r>
              <a:rPr lang="ar-SA" sz="1200" b="0" i="0" u="none" strike="noStrike" kern="1200" baseline="0" noProof="0">
                <a:solidFill>
                  <a:schemeClr val="dk1"/>
                </a:solidFill>
                <a:latin typeface="Arial" panose="020B0604020202020204" pitchFamily="34" charset="0"/>
                <a:cs typeface="Arial" panose="020B0604020202020204" pitchFamily="34" charset="0"/>
                <a:rtl/>
              </a:rPr>
              <a:t>السيناريوهات السابقة</a:t>
            </a:r>
            <a:r>
              <a:rPr lang="ar-SA" sz="1200" b="0" i="0" u="none" strike="noStrike" kern="1200" baseline="0">
                <a:solidFill>
                  <a:schemeClr val="dk1"/>
                </a:solidFill>
                <a:latin typeface="Arial" panose="020B0604020202020204" pitchFamily="34" charset="0"/>
                <a:cs typeface="Arial" panose="020B0604020202020204" pitchFamily="34" charset="0"/>
                <a:rtl/>
              </a:rPr>
              <a:t>، إنه </a:t>
            </a:r>
            <a:r>
              <a:rPr lang="ar-SA" sz="1200" b="0" i="0" u="none" strike="noStrike" kern="1200" baseline="0" noProof="0">
                <a:solidFill>
                  <a:schemeClr val="dk1"/>
                </a:solidFill>
                <a:latin typeface="Arial" panose="020B0604020202020204" pitchFamily="34" charset="0"/>
                <a:cs typeface="Arial" panose="020B0604020202020204" pitchFamily="34" charset="0"/>
                <a:rtl/>
              </a:rPr>
              <a:t>من المهم بالنسبة لك أن تتحدث إلى مدربك عن كونك أحد قادة اللياقة البدنية. يجب أن يحدث هذا الأمر في بداية الموسم، ويمكنك التواصل مع المدرب قبل/ بعد التمارين إذا كنت ترغب في ذلك. تذكر أن مدربك وموظفي البرنامج موجودون لمساعدتك!</a:t>
            </a:r>
          </a:p>
          <a:p>
            <a:pPr algn="r" rtl="1"/>
            <a:endParaRPr lang="ar-SA"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77</a:t>
            </a:fld>
            <a:endParaRPr lang="en-US"/>
          </a:p>
        </p:txBody>
      </p:sp>
    </p:spTree>
    <p:extLst>
      <p:ext uri="{BB962C8B-B14F-4D97-AF65-F5344CB8AC3E}">
        <p14:creationId xmlns:p14="http://schemas.microsoft.com/office/powerpoint/2010/main" val="309791899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A" b="0" i="0" u="none" strike="noStrike" kern="1200" baseline="0">
                <a:solidFill>
                  <a:schemeClr val="tx1"/>
                </a:solidFill>
                <a:latin typeface="Arial" panose="020B0604020202020204" pitchFamily="34" charset="0"/>
                <a:cs typeface="Arial" panose="020B0604020202020204" pitchFamily="34" charset="0"/>
                <a:rtl/>
              </a:rPr>
              <a:t>قبل بداية الموسم، من المهم أن تتحدث مع مدربك بشأن كونك قائدًا للياقة البدنية. من الأفضل أن تتصل به أو تقابله شخصيًا، ولكن يمكنك التواصل معه عبر البريد الإلكتروني أيضًا. </a:t>
            </a:r>
          </a:p>
          <a:p>
            <a:pPr algn="r" rtl="1"/>
            <a:endParaRPr lang="ar-SA" b="0" i="0" u="none" strike="noStrike" kern="1200" baseline="0">
              <a:solidFill>
                <a:schemeClr val="tx1"/>
              </a:solidFill>
              <a:latin typeface="Arial" panose="020B0604020202020204" pitchFamily="34" charset="0"/>
              <a:cs typeface="Arial" panose="020B0604020202020204" pitchFamily="34" charset="0"/>
            </a:endParaRPr>
          </a:p>
          <a:p>
            <a:pPr algn="r" rtl="1"/>
            <a:r>
              <a:rPr lang="ar-SA" b="0" i="0" u="none" strike="noStrike" kern="1200" baseline="0">
                <a:solidFill>
                  <a:schemeClr val="tx1"/>
                </a:solidFill>
                <a:latin typeface="Arial" panose="020B0604020202020204" pitchFamily="34" charset="0"/>
                <a:cs typeface="Arial" panose="020B0604020202020204" pitchFamily="34" charset="0"/>
                <a:rtl/>
              </a:rPr>
              <a:t>عندما تتواصل معه، قل:</a:t>
            </a:r>
          </a:p>
          <a:p>
            <a:pPr algn="r" rtl="1"/>
            <a:r>
              <a:rPr lang="ar-SA" b="0" i="1" u="none" strike="noStrike" kern="1200" baseline="0">
                <a:solidFill>
                  <a:schemeClr val="tx1"/>
                </a:solidFill>
                <a:latin typeface="Arial" panose="020B0604020202020204" pitchFamily="34" charset="0"/>
                <a:cs typeface="Arial" panose="020B0604020202020204" pitchFamily="34" charset="0"/>
                <a:rtl/>
              </a:rPr>
              <a:t>"أنا عضو في الفريق، وقائد اللياقة البدنية فيه. لقد أكملت تدريب قادة اللياقة البدنية حتى أتمكن من قيادة تمارين الإحماء والتهدئة ومشاركة النصائح الصحية مع زملائي في الفريق. هل يمكننا الحصول على بعض الوقت في بداية التمرين ونهايته للقيام بذلك؟" </a:t>
            </a:r>
          </a:p>
          <a:p>
            <a:pPr algn="r" rtl="1" fontAlgn="base">
              <a:buFont typeface="+mj-lt"/>
              <a:buNone/>
            </a:pPr>
            <a:endParaRPr lang="ar-SA" b="0" i="1" u="none" strike="noStrike" kern="1200" baseline="0">
              <a:solidFill>
                <a:schemeClr val="tx1"/>
              </a:solidFill>
              <a:effectLst/>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ts val="0"/>
              </a:spcBef>
              <a:spcAft>
                <a:spcPts val="0"/>
              </a:spcAft>
              <a:buClrTx/>
              <a:buSzTx/>
              <a:buFont typeface="+mj-lt"/>
              <a:buNone/>
              <a:tabLst/>
              <a:defRPr/>
            </a:pPr>
            <a:r>
              <a:rPr lang="ar-SA" b="0" i="0">
                <a:solidFill>
                  <a:srgbClr val="000000"/>
                </a:solidFill>
                <a:effectLst/>
                <a:latin typeface="Arial" panose="020B0604020202020204" pitchFamily="34" charset="0"/>
                <a:cs typeface="Arial" panose="020B0604020202020204" pitchFamily="34" charset="0"/>
                <a:rtl/>
              </a:rPr>
              <a:t>إن قول ذلك الأمر يُعلِم مدربك بأن دورك ليس عملاً إضافيًا بالنسبة له، ولكنه وسيلة لمساعدته. </a:t>
            </a:r>
            <a:r>
              <a:rPr lang="ar-SA" b="1" i="1">
                <a:solidFill>
                  <a:schemeClr val="dk1"/>
                </a:solidFill>
                <a:effectLst/>
                <a:latin typeface="Arial" panose="020B0604020202020204" pitchFamily="34" charset="0"/>
                <a:cs typeface="Arial" panose="020B0604020202020204" pitchFamily="34" charset="0"/>
                <a:rtl/>
              </a:rPr>
              <a:t> </a:t>
            </a:r>
            <a:r>
              <a:rPr lang="ar-SA" b="0" i="0">
                <a:solidFill>
                  <a:schemeClr val="dk1"/>
                </a:solidFill>
                <a:effectLst/>
                <a:latin typeface="Arial" panose="020B0604020202020204" pitchFamily="34" charset="0"/>
                <a:cs typeface="Arial" panose="020B0604020202020204" pitchFamily="34" charset="0"/>
                <a:rtl/>
              </a:rPr>
              <a:t>فإنه يُعلِم </a:t>
            </a:r>
            <a:r>
              <a:rPr lang="ar-SA" b="0" i="0">
                <a:solidFill>
                  <a:srgbClr val="000000"/>
                </a:solidFill>
                <a:effectLst/>
                <a:latin typeface="Arial" panose="020B0604020202020204" pitchFamily="34" charset="0"/>
                <a:cs typeface="Arial" panose="020B0604020202020204" pitchFamily="34" charset="0"/>
                <a:rtl/>
              </a:rPr>
              <a:t>مدربك قبل بداية التمرين الأول أنك قائد اللياقة البدنية. ويمنحه ذلك وقتًا ليفهم دورك ويراعي الوقت اللازم لتمارين الإحماء والتهدئة. </a:t>
            </a:r>
          </a:p>
          <a:p>
            <a:pPr algn="r" rtl="1" fontAlgn="base">
              <a:buFont typeface="+mj-lt"/>
              <a:buNone/>
            </a:pPr>
            <a:endParaRPr lang="ar-SA" b="0" i="0">
              <a:solidFill>
                <a:srgbClr val="000000"/>
              </a:solidFill>
              <a:effectLst/>
              <a:latin typeface="Arial" panose="020B0604020202020204" pitchFamily="34" charset="0"/>
              <a:cs typeface="Arial" panose="020B0604020202020204" pitchFamily="34" charset="0"/>
            </a:endParaRPr>
          </a:p>
          <a:p>
            <a:pPr algn="r" rtl="1" fontAlgn="base">
              <a:buFont typeface="+mj-lt"/>
              <a:buNone/>
            </a:pPr>
            <a:r>
              <a:rPr lang="ar-SA" b="0" i="0">
                <a:solidFill>
                  <a:srgbClr val="000000"/>
                </a:solidFill>
                <a:effectLst/>
                <a:latin typeface="Arial" panose="020B0604020202020204" pitchFamily="34" charset="0"/>
                <a:cs typeface="Arial" panose="020B0604020202020204" pitchFamily="34" charset="0"/>
                <a:rtl/>
              </a:rPr>
              <a:t>إذا أرسلت بريدًا إلكترونيًا، فيمكنك إرفاق دليل تمارين الإحماء والتهدئة الخاصة برياضتك حتى يتمكن المدرب من الاطلاع عليه أيضًا. </a:t>
            </a:r>
          </a:p>
          <a:p>
            <a:pPr algn="r" rtl="1" fontAlgn="base">
              <a:buFont typeface="+mj-lt"/>
              <a:buNone/>
            </a:pPr>
            <a:endParaRPr lang="ar-SA" b="0" i="0">
              <a:solidFill>
                <a:srgbClr val="000000"/>
              </a:solidFill>
              <a:effectLst/>
              <a:latin typeface="Arial" panose="020B0604020202020204" pitchFamily="34" charset="0"/>
              <a:cs typeface="Arial" panose="020B0604020202020204" pitchFamily="34" charset="0"/>
            </a:endParaRPr>
          </a:p>
          <a:p>
            <a:pPr algn="r" rtl="1" fontAlgn="base">
              <a:buFont typeface="+mj-lt"/>
              <a:buNone/>
            </a:pPr>
            <a:r>
              <a:rPr lang="ar-SA" b="0" i="0">
                <a:solidFill>
                  <a:srgbClr val="000000"/>
                </a:solidFill>
                <a:effectLst/>
                <a:latin typeface="Arial" panose="020B0604020202020204" pitchFamily="34" charset="0"/>
                <a:cs typeface="Arial" panose="020B0604020202020204" pitchFamily="34" charset="0"/>
                <a:rtl/>
              </a:rPr>
              <a:t>يمكنك أيضًا إخبار مدربك بأنك ستأتي إلى التمرين بنسخة مطبوعة من هذه الأدلة.</a:t>
            </a: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78</a:t>
            </a:fld>
            <a:endParaRPr lang="en-US"/>
          </a:p>
        </p:txBody>
      </p:sp>
    </p:spTree>
    <p:extLst>
      <p:ext uri="{BB962C8B-B14F-4D97-AF65-F5344CB8AC3E}">
        <p14:creationId xmlns:p14="http://schemas.microsoft.com/office/powerpoint/2010/main" val="126082394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b="0" i="0" u="none" strike="noStrike" kern="1200" baseline="0">
                <a:solidFill>
                  <a:schemeClr val="dk1"/>
                </a:solidFill>
                <a:latin typeface="Arial" panose="020B0604020202020204" pitchFamily="34" charset="0"/>
                <a:cs typeface="Arial" panose="020B0604020202020204" pitchFamily="34" charset="0"/>
                <a:rtl/>
              </a:rPr>
              <a:t>أشجعك على مشاركة هذه العناصر الإضافية مع مدربك عندما تتحدث معه:</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SA" b="0" i="0" u="none" strike="noStrike" kern="1200" baseline="0">
              <a:solidFill>
                <a:schemeClr val="dk1"/>
              </a:solidFill>
              <a:latin typeface="Arial" panose="020B0604020202020204" pitchFamily="34" charset="0"/>
              <a:cs typeface="Arial" panose="020B0604020202020204" pitchFamily="34" charset="0"/>
            </a:endParaRPr>
          </a:p>
          <a:p>
            <a:pPr marL="171450" marR="0" lvl="0" indent="-171450" algn="r" defTabSz="914400" rtl="1" eaLnBrk="1" fontAlgn="auto" latinLnBrk="0" hangingPunct="1">
              <a:lnSpc>
                <a:spcPct val="100000"/>
              </a:lnSpc>
              <a:spcBef>
                <a:spcPts val="0"/>
              </a:spcBef>
              <a:spcAft>
                <a:spcPts val="0"/>
              </a:spcAft>
              <a:buClrTx/>
              <a:buSzTx/>
              <a:buFont typeface="Ubuntu Light" panose="020B0604020202020204" pitchFamily="34" charset="0"/>
              <a:buChar char="•"/>
              <a:tabLst/>
              <a:defRPr/>
            </a:pPr>
            <a:r>
              <a:rPr lang="ar-SA" b="0" i="0" u="none" strike="noStrike" kern="1200" baseline="0">
                <a:solidFill>
                  <a:schemeClr val="dk1"/>
                </a:solidFill>
                <a:latin typeface="Arial" panose="020B0604020202020204" pitchFamily="34" charset="0"/>
                <a:cs typeface="Arial" panose="020B0604020202020204" pitchFamily="34" charset="0"/>
                <a:rtl/>
              </a:rPr>
              <a:t>أخبر مدربك بفوائد إجراء عمليات الإحماء والتهدئة عند التحدث معه قبل التمرين الأول</a:t>
            </a:r>
          </a:p>
          <a:p>
            <a:pPr marL="171450" marR="0" lvl="0" indent="-171450" algn="r" defTabSz="914400" rtl="1" eaLnBrk="1" fontAlgn="auto" latinLnBrk="0" hangingPunct="1">
              <a:lnSpc>
                <a:spcPct val="100000"/>
              </a:lnSpc>
              <a:spcBef>
                <a:spcPts val="0"/>
              </a:spcBef>
              <a:spcAft>
                <a:spcPts val="0"/>
              </a:spcAft>
              <a:buClrTx/>
              <a:buSzTx/>
              <a:buFont typeface="Ubuntu Light" panose="020B0604020202020204" pitchFamily="34" charset="0"/>
              <a:buChar char="•"/>
              <a:tabLst/>
              <a:defRPr/>
            </a:pPr>
            <a:endParaRPr lang="ar-SA" b="0" i="0" u="none" strike="noStrike" kern="1200" baseline="0">
              <a:solidFill>
                <a:schemeClr val="dk1"/>
              </a:solidFill>
              <a:latin typeface="Arial" panose="020B0604020202020204" pitchFamily="34" charset="0"/>
              <a:cs typeface="Arial" panose="020B0604020202020204" pitchFamily="34" charset="0"/>
            </a:endParaRPr>
          </a:p>
          <a:p>
            <a:pPr marL="171450" marR="0" lvl="0" indent="-171450" algn="r" defTabSz="914400" rtl="1" eaLnBrk="1" fontAlgn="auto" latinLnBrk="0" hangingPunct="1">
              <a:lnSpc>
                <a:spcPct val="100000"/>
              </a:lnSpc>
              <a:spcBef>
                <a:spcPts val="0"/>
              </a:spcBef>
              <a:spcAft>
                <a:spcPts val="0"/>
              </a:spcAft>
              <a:buClrTx/>
              <a:buSzTx/>
              <a:buFont typeface="Ubuntu Light" panose="020B0604020202020204" pitchFamily="34" charset="0"/>
              <a:buChar char="•"/>
              <a:tabLst/>
              <a:defRPr/>
            </a:pPr>
            <a:r>
              <a:rPr lang="ar-SA" b="0" i="0" u="none" strike="noStrike" kern="1200" baseline="0">
                <a:solidFill>
                  <a:schemeClr val="dk1"/>
                </a:solidFill>
                <a:latin typeface="Arial" panose="020B0604020202020204" pitchFamily="34" charset="0"/>
                <a:cs typeface="Arial" panose="020B0604020202020204" pitchFamily="34" charset="0"/>
                <a:rtl/>
              </a:rPr>
              <a:t>شارك معه أهمية أن تكون لاعبًا يتمتع بصحة جيدة ولياقة بدنية جيدة</a:t>
            </a:r>
          </a:p>
          <a:p>
            <a:pPr marL="171450" marR="0" lvl="0" indent="-171450" algn="r" defTabSz="914400" rtl="1" eaLnBrk="1" fontAlgn="auto" latinLnBrk="0" hangingPunct="1">
              <a:lnSpc>
                <a:spcPct val="100000"/>
              </a:lnSpc>
              <a:spcBef>
                <a:spcPts val="0"/>
              </a:spcBef>
              <a:spcAft>
                <a:spcPts val="0"/>
              </a:spcAft>
              <a:buClrTx/>
              <a:buSzTx/>
              <a:buFont typeface="Ubuntu Light" panose="020B0604020202020204" pitchFamily="34" charset="0"/>
              <a:buChar char="•"/>
              <a:tabLst/>
              <a:defRPr/>
            </a:pPr>
            <a:endParaRPr lang="ar-SA" b="0" i="0" u="none" strike="noStrike" kern="1200" baseline="0">
              <a:solidFill>
                <a:schemeClr val="dk1"/>
              </a:solidFill>
              <a:latin typeface="Arial" panose="020B0604020202020204" pitchFamily="34" charset="0"/>
              <a:cs typeface="Arial" panose="020B0604020202020204" pitchFamily="34" charset="0"/>
            </a:endParaRPr>
          </a:p>
          <a:p>
            <a:pPr marL="171450" marR="0" lvl="0" indent="-171450" algn="r" defTabSz="914400" rtl="1" eaLnBrk="1" fontAlgn="auto" latinLnBrk="0" hangingPunct="1">
              <a:lnSpc>
                <a:spcPct val="100000"/>
              </a:lnSpc>
              <a:spcBef>
                <a:spcPts val="0"/>
              </a:spcBef>
              <a:spcAft>
                <a:spcPts val="0"/>
              </a:spcAft>
              <a:buClrTx/>
              <a:buSzTx/>
              <a:buFont typeface="Ubuntu Light" panose="020B0604020202020204" pitchFamily="34" charset="0"/>
              <a:buChar char="•"/>
              <a:tabLst/>
              <a:defRPr/>
            </a:pPr>
            <a:r>
              <a:rPr lang="ar-SA" b="0" i="0" u="none" strike="noStrike" kern="1200" baseline="0">
                <a:solidFill>
                  <a:schemeClr val="dk1"/>
                </a:solidFill>
                <a:latin typeface="Arial" panose="020B0604020202020204" pitchFamily="34" charset="0"/>
                <a:cs typeface="Arial" panose="020B0604020202020204" pitchFamily="34" charset="0"/>
                <a:rtl/>
              </a:rPr>
              <a:t>أخبر مدربك عن سبب أهمية كونك قائدًا للياقة البدنية بالنسبة لك!</a:t>
            </a:r>
          </a:p>
          <a:p>
            <a:pPr marL="171450" marR="0" lvl="0" indent="-171450" algn="r" defTabSz="914400" rtl="1" eaLnBrk="1" fontAlgn="auto" latinLnBrk="0" hangingPunct="1">
              <a:lnSpc>
                <a:spcPct val="100000"/>
              </a:lnSpc>
              <a:spcBef>
                <a:spcPts val="0"/>
              </a:spcBef>
              <a:spcAft>
                <a:spcPts val="0"/>
              </a:spcAft>
              <a:buClrTx/>
              <a:buSzTx/>
              <a:buFont typeface="Ubuntu Light" panose="020B0604020202020204" pitchFamily="34" charset="0"/>
              <a:buChar char="•"/>
              <a:tabLst/>
              <a:defRPr/>
            </a:pPr>
            <a:endParaRPr lang="ar-SA" b="0" i="0" u="none" strike="noStrike" kern="1200" baseline="0">
              <a:solidFill>
                <a:schemeClr val="dk1"/>
              </a:solidFill>
              <a:latin typeface="Arial" panose="020B060402020202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 typeface="Ubuntu Light" panose="020B0604020202020204" pitchFamily="34" charset="0"/>
              <a:buNone/>
              <a:tabLst/>
              <a:defRPr/>
            </a:pPr>
            <a:r>
              <a:rPr lang="ar-SA" b="0" i="0" u="none" strike="noStrike" kern="1200" baseline="0">
                <a:solidFill>
                  <a:schemeClr val="dk1"/>
                </a:solidFill>
                <a:latin typeface="Arial" panose="020B0604020202020204" pitchFamily="34" charset="0"/>
                <a:cs typeface="Arial" panose="020B0604020202020204" pitchFamily="34" charset="0"/>
                <a:rtl/>
              </a:rPr>
              <a:t>لديك كل المعرفة والمهارات التي تؤهلك لتصبح قائدًا رائعًا للياقة البدنية - أظهر لمدربك هذه المعرفة والمهارات!</a:t>
            </a:r>
          </a:p>
          <a:p>
            <a:pPr algn="r" rtl="1" fontAlgn="base">
              <a:buFont typeface="+mj-lt"/>
              <a:buNone/>
            </a:pPr>
            <a:endParaRPr lang="ar-SA" b="1" i="1">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79</a:t>
            </a:fld>
            <a:endParaRPr lang="en-US"/>
          </a:p>
        </p:txBody>
      </p:sp>
    </p:spTree>
    <p:extLst>
      <p:ext uri="{BB962C8B-B14F-4D97-AF65-F5344CB8AC3E}">
        <p14:creationId xmlns:p14="http://schemas.microsoft.com/office/powerpoint/2010/main" val="3372779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A">
                <a:latin typeface="Arial" panose="020B0604020202020204" pitchFamily="34" charset="0"/>
                <a:cs typeface="Arial" panose="020B0604020202020204" pitchFamily="34" charset="0"/>
                <a:rtl/>
              </a:rPr>
              <a:t>المدرب:</a:t>
            </a:r>
          </a:p>
          <a:p>
            <a:pPr marL="285750" indent="-285750" algn="r" rtl="1">
              <a:buFont typeface="Ubuntu Light"/>
              <a:buChar char="•"/>
            </a:pPr>
            <a:r>
              <a:rPr lang="ar-SA">
                <a:latin typeface="Arial" panose="020B0604020202020204" pitchFamily="34" charset="0"/>
                <a:cs typeface="Arial" panose="020B0604020202020204" pitchFamily="34" charset="0"/>
                <a:rtl/>
              </a:rPr>
              <a:t>هو قائد كل تمرين</a:t>
            </a:r>
            <a:endParaRPr lang="ar-SA">
              <a:latin typeface="Arial" panose="020B0604020202020204" pitchFamily="34" charset="0"/>
              <a:cs typeface="Arial" panose="020B0604020202020204" pitchFamily="34" charset="0"/>
            </a:endParaRPr>
          </a:p>
          <a:p>
            <a:pPr marL="285750" indent="-285750" algn="r" rtl="1">
              <a:buFont typeface="Ubuntu Light"/>
              <a:buChar char="•"/>
            </a:pPr>
            <a:r>
              <a:rPr lang="ar-SA">
                <a:latin typeface="Arial" panose="020B0604020202020204" pitchFamily="34" charset="0"/>
                <a:cs typeface="Arial" panose="020B0604020202020204" pitchFamily="34" charset="0"/>
                <a:rtl/>
              </a:rPr>
              <a:t>يحدد ترتيب التمرين</a:t>
            </a:r>
            <a:endParaRPr lang="ar-SA">
              <a:latin typeface="Arial" panose="020B0604020202020204" pitchFamily="34" charset="0"/>
              <a:cs typeface="Arial" panose="020B0604020202020204" pitchFamily="34" charset="0"/>
            </a:endParaRPr>
          </a:p>
          <a:p>
            <a:pPr marL="285750" indent="-285750" algn="r" rtl="1">
              <a:buFont typeface="Ubuntu Light"/>
              <a:buChar char="•"/>
            </a:pPr>
            <a:r>
              <a:rPr lang="ar-SA">
                <a:latin typeface="Arial" panose="020B0604020202020204" pitchFamily="34" charset="0"/>
                <a:cs typeface="Arial" panose="020B0604020202020204" pitchFamily="34" charset="0"/>
                <a:rtl/>
              </a:rPr>
              <a:t>يعلم المهارات والتدريبات الرياضية</a:t>
            </a:r>
            <a:endParaRPr lang="ar-SA">
              <a:latin typeface="Arial" panose="020B0604020202020204" pitchFamily="34" charset="0"/>
              <a:cs typeface="Arial" panose="020B0604020202020204" pitchFamily="34" charset="0"/>
            </a:endParaRPr>
          </a:p>
          <a:p>
            <a:pPr marL="285750" indent="-285750" algn="r" rtl="1">
              <a:buFont typeface="Ubuntu Light"/>
              <a:buChar char="•"/>
            </a:pPr>
            <a:r>
              <a:rPr lang="ar-SA">
                <a:latin typeface="Arial" panose="020B0604020202020204" pitchFamily="34" charset="0"/>
                <a:cs typeface="Arial" panose="020B0604020202020204" pitchFamily="34" charset="0"/>
                <a:rtl/>
              </a:rPr>
              <a:t> يحدد موعد بداية التمرين ونهايته</a:t>
            </a:r>
            <a:endParaRPr lang="ar-SA">
              <a:latin typeface="Arial" panose="020B0604020202020204" pitchFamily="34" charset="0"/>
              <a:cs typeface="Arial" panose="020B0604020202020204" pitchFamily="34" charset="0"/>
            </a:endParaRPr>
          </a:p>
          <a:p>
            <a:pPr marL="285750" indent="-285750" algn="r" rtl="1">
              <a:buFont typeface="Ubuntu Light"/>
              <a:buChar char="•"/>
            </a:pPr>
            <a:r>
              <a:rPr lang="ar-SA">
                <a:latin typeface="Arial" panose="020B0604020202020204" pitchFamily="34" charset="0"/>
                <a:cs typeface="Arial" panose="020B0604020202020204" pitchFamily="34" charset="0"/>
                <a:rtl/>
              </a:rPr>
              <a:t>يحفز اللاعبين</a:t>
            </a:r>
            <a:endParaRPr lang="ar-SA">
              <a:latin typeface="Arial" panose="020B0604020202020204" pitchFamily="34" charset="0"/>
              <a:cs typeface="Arial" panose="020B0604020202020204" pitchFamily="34" charset="0"/>
            </a:endParaRPr>
          </a:p>
          <a:p>
            <a:pPr marL="285750" indent="-285750" algn="r" rtl="1">
              <a:buFont typeface="Ubuntu Light"/>
              <a:buChar char="•"/>
            </a:pPr>
            <a:r>
              <a:rPr lang="ar-SA">
                <a:latin typeface="Arial" panose="020B0604020202020204" pitchFamily="34" charset="0"/>
                <a:cs typeface="Arial" panose="020B0604020202020204" pitchFamily="34" charset="0"/>
                <a:rtl/>
              </a:rPr>
              <a:t>يتواصل مع اللاعبين على انفراد عندما تطرأ مواقف جديدة</a:t>
            </a:r>
          </a:p>
          <a:p>
            <a:pPr marL="285750" indent="-285750" algn="r" rtl="1">
              <a:buFont typeface="Ubuntu Light"/>
              <a:buChar char="•"/>
            </a:pPr>
            <a:endParaRPr lang="ar-SA">
              <a:latin typeface="Arial" panose="020B0604020202020204" pitchFamily="34" charset="0"/>
              <a:cs typeface="Arial" panose="020B0604020202020204" pitchFamily="34" charset="0"/>
            </a:endParaRPr>
          </a:p>
          <a:p>
            <a:pPr algn="r" rtl="1"/>
            <a:r>
              <a:rPr lang="ar-SA">
                <a:latin typeface="Arial" panose="020B0604020202020204" pitchFamily="34" charset="0"/>
                <a:cs typeface="Arial" panose="020B0604020202020204" pitchFamily="34" charset="0"/>
                <a:rtl/>
              </a:rPr>
              <a:t>قادة اللياقة البدنية:</a:t>
            </a:r>
          </a:p>
          <a:p>
            <a:pPr marL="285750" indent="-285750" algn="r" rtl="1">
              <a:buFont typeface="Ubuntu Light"/>
              <a:buChar char="•"/>
            </a:pPr>
            <a:r>
              <a:rPr lang="ar-SA">
                <a:latin typeface="Arial" panose="020B0604020202020204" pitchFamily="34" charset="0"/>
                <a:cs typeface="Arial" panose="020B0604020202020204" pitchFamily="34" charset="0"/>
                <a:rtl/>
              </a:rPr>
              <a:t>يساعدون في قيادة عمليات الإحماء قبل بدء التمرين</a:t>
            </a:r>
            <a:endParaRPr lang="ar-SA">
              <a:latin typeface="Arial" panose="020B0604020202020204" pitchFamily="34" charset="0"/>
              <a:cs typeface="Arial" panose="020B0604020202020204" pitchFamily="34" charset="0"/>
            </a:endParaRPr>
          </a:p>
          <a:p>
            <a:pPr marL="285750" indent="-285750" algn="r" rtl="1">
              <a:buFont typeface="Ubuntu Light"/>
              <a:buChar char="•"/>
            </a:pPr>
            <a:r>
              <a:rPr lang="ar-SA">
                <a:latin typeface="Arial" panose="020B0604020202020204" pitchFamily="34" charset="0"/>
                <a:cs typeface="Arial" panose="020B0604020202020204" pitchFamily="34" charset="0"/>
                <a:rtl/>
              </a:rPr>
              <a:t>يمثلون قدوة إيجابية لزملائهم في الفريق</a:t>
            </a:r>
            <a:endParaRPr lang="ar-SA">
              <a:latin typeface="Arial" panose="020B0604020202020204" pitchFamily="34" charset="0"/>
              <a:cs typeface="Arial" panose="020B0604020202020204" pitchFamily="34" charset="0"/>
            </a:endParaRPr>
          </a:p>
          <a:p>
            <a:pPr marL="285750" indent="-285750" algn="r" rtl="1">
              <a:buFont typeface="Ubuntu Light"/>
              <a:buChar char="•"/>
            </a:pPr>
            <a:r>
              <a:rPr lang="ar-SA">
                <a:latin typeface="Arial" panose="020B0604020202020204" pitchFamily="34" charset="0"/>
                <a:cs typeface="Arial" panose="020B0604020202020204" pitchFamily="34" charset="0"/>
                <a:rtl/>
              </a:rPr>
              <a:t>يشاركون نصيحة أو درسًا في التثقيف الصحي في كل جلسة تدريبية</a:t>
            </a:r>
            <a:endParaRPr lang="ar-SA">
              <a:latin typeface="Arial" panose="020B0604020202020204" pitchFamily="34" charset="0"/>
              <a:cs typeface="Arial" panose="020B0604020202020204" pitchFamily="34" charset="0"/>
            </a:endParaRPr>
          </a:p>
          <a:p>
            <a:pPr marL="285750" indent="-285750" algn="r" rtl="1">
              <a:buFont typeface="Ubuntu Light"/>
              <a:buChar char="•"/>
            </a:pPr>
            <a:r>
              <a:rPr lang="ar-SA">
                <a:latin typeface="Arial" panose="020B0604020202020204" pitchFamily="34" charset="0"/>
                <a:cs typeface="Arial" panose="020B0604020202020204" pitchFamily="34" charset="0"/>
                <a:rtl/>
              </a:rPr>
              <a:t>يساعدون على إجراء تمارين الإطالة بغرض التهدئة بعد التمرين</a:t>
            </a: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8</a:t>
            </a:fld>
            <a:endParaRPr lang="en-US"/>
          </a:p>
        </p:txBody>
      </p:sp>
    </p:spTree>
    <p:extLst>
      <p:ext uri="{BB962C8B-B14F-4D97-AF65-F5344CB8AC3E}">
        <p14:creationId xmlns:p14="http://schemas.microsoft.com/office/powerpoint/2010/main" val="367150930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rtl="1"/>
            <a:endParaRPr lang="en-US" dirty="0"/>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80</a:t>
            </a:fld>
            <a:endParaRPr lang="en-US"/>
          </a:p>
        </p:txBody>
      </p:sp>
    </p:spTree>
    <p:extLst>
      <p:ext uri="{BB962C8B-B14F-4D97-AF65-F5344CB8AC3E}">
        <p14:creationId xmlns:p14="http://schemas.microsoft.com/office/powerpoint/2010/main" val="363820563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A" sz="1200" b="1" i="1">
                <a:solidFill>
                  <a:srgbClr val="000000"/>
                </a:solidFill>
                <a:effectLst/>
                <a:latin typeface="Arial" panose="020B0604020202020204" pitchFamily="34" charset="0"/>
                <a:cs typeface="Arial" panose="020B0604020202020204" pitchFamily="34" charset="0"/>
                <a:rtl/>
              </a:rPr>
              <a:t>تهانينا! نشكرك على المشاركة، لقد أنهيت الآن دورة قادة اللياقة البدنية التدريبية.</a:t>
            </a:r>
          </a:p>
          <a:p>
            <a:pPr algn="r" rtl="1"/>
            <a:r>
              <a:rPr lang="ar-SA" sz="1200" b="1" i="1">
                <a:solidFill>
                  <a:srgbClr val="000000"/>
                </a:solidFill>
                <a:effectLst/>
                <a:latin typeface="Arial" panose="020B0604020202020204" pitchFamily="34" charset="0"/>
                <a:cs typeface="Arial" panose="020B0604020202020204" pitchFamily="34" charset="0"/>
                <a:rtl/>
              </a:rPr>
              <a:t> </a:t>
            </a:r>
          </a:p>
          <a:p>
            <a:pPr algn="r" rtl="1"/>
            <a:r>
              <a:rPr lang="ar-SA" sz="1200" b="1" i="1">
                <a:solidFill>
                  <a:srgbClr val="000000"/>
                </a:solidFill>
                <a:effectLst/>
                <a:latin typeface="Arial" panose="020B0604020202020204" pitchFamily="34" charset="0"/>
                <a:cs typeface="Arial" panose="020B0604020202020204" pitchFamily="34" charset="0"/>
                <a:rtl/>
              </a:rPr>
              <a:t>تذكر، لكي تكون لاعبًا عظيمًا، لا بد أن تتمتع بصحة جيدة. إن مدربك وموظفي البرنامج موجودون لمساعدتك!</a:t>
            </a:r>
          </a:p>
          <a:p>
            <a:pPr marL="0" marR="0" algn="r" rtl="1">
              <a:spcBef>
                <a:spcPts val="0"/>
              </a:spcBef>
              <a:spcAft>
                <a:spcPts val="0"/>
              </a:spcAft>
            </a:pPr>
            <a:r>
              <a:rPr lang="ar-SA" sz="1200" b="1" i="1">
                <a:effectLst/>
                <a:latin typeface="Arial" panose="020B0604020202020204" pitchFamily="34" charset="0"/>
                <a:ea typeface="Calibri" panose="020F0502020204030204" pitchFamily="34" charset="0"/>
                <a:cs typeface="Arial" panose="020B0604020202020204" pitchFamily="34" charset="0"/>
                <a:rtl/>
              </a:rPr>
              <a:t> </a:t>
            </a:r>
            <a:endParaRPr lang="ar-SA" sz="1200">
              <a:effectLst/>
              <a:highlight>
                <a:srgbClr val="FFFF00"/>
              </a:highligh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81</a:t>
            </a:fld>
            <a:endParaRPr lang="en-US"/>
          </a:p>
        </p:txBody>
      </p:sp>
    </p:spTree>
    <p:extLst>
      <p:ext uri="{BB962C8B-B14F-4D97-AF65-F5344CB8AC3E}">
        <p14:creationId xmlns:p14="http://schemas.microsoft.com/office/powerpoint/2010/main" val="1658212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algn="r" rtl="1">
              <a:spcBef>
                <a:spcPts val="0"/>
              </a:spcBef>
              <a:spcAft>
                <a:spcPts val="0"/>
              </a:spcAft>
            </a:pPr>
            <a:r>
              <a:rPr lang="ar-SA" sz="1200" b="1" i="1">
                <a:effectLst/>
                <a:latin typeface="Arial" panose="020B0604020202020204" pitchFamily="34" charset="0"/>
                <a:ea typeface="Calibri" panose="020F0502020204030204" pitchFamily="34" charset="0"/>
                <a:cs typeface="Arial" panose="020B0604020202020204" pitchFamily="34" charset="0"/>
                <a:rtl/>
              </a:rPr>
              <a:t>تنقسم دورة قادة اللياقة البدنية التدريبية إلى درسين:</a:t>
            </a:r>
            <a:endParaRPr lang="ar-SA" sz="1200">
              <a:effectLst/>
              <a:latin typeface="Arial" panose="020B0604020202020204" pitchFamily="34" charset="0"/>
              <a:ea typeface="Calibri" panose="020F0502020204030204" pitchFamily="34" charset="0"/>
              <a:cs typeface="Arial" panose="020B0604020202020204" pitchFamily="34" charset="0"/>
            </a:endParaRPr>
          </a:p>
          <a:p>
            <a:pPr marL="0" marR="0" algn="r" rtl="1">
              <a:spcBef>
                <a:spcPts val="0"/>
              </a:spcBef>
              <a:spcAft>
                <a:spcPts val="0"/>
              </a:spcAft>
            </a:pPr>
            <a:r>
              <a:rPr lang="ar-SA" sz="1200" b="1" i="1">
                <a:effectLst/>
                <a:latin typeface="Arial" panose="020B0604020202020204" pitchFamily="34" charset="0"/>
                <a:ea typeface="Calibri" panose="020F0502020204030204" pitchFamily="34" charset="0"/>
                <a:cs typeface="Arial" panose="020B0604020202020204" pitchFamily="34" charset="0"/>
                <a:rtl/>
              </a:rPr>
              <a:t> </a:t>
            </a:r>
            <a:endParaRPr lang="ar-SA" sz="1200">
              <a:effectLst/>
              <a:latin typeface="Arial" panose="020B0604020202020204" pitchFamily="34" charset="0"/>
              <a:ea typeface="Calibri" panose="020F0502020204030204" pitchFamily="34" charset="0"/>
              <a:cs typeface="Arial" panose="020B0604020202020204" pitchFamily="34" charset="0"/>
            </a:endParaRPr>
          </a:p>
          <a:p>
            <a:pPr marL="228600" marR="0" indent="-228600" algn="r" rtl="1">
              <a:spcBef>
                <a:spcPts val="0"/>
              </a:spcBef>
              <a:spcAft>
                <a:spcPts val="0"/>
              </a:spcAft>
              <a:buFont typeface="+mj-lt"/>
              <a:buAutoNum type="arabicPeriod"/>
            </a:pPr>
            <a:r>
              <a:rPr lang="ar-SA" sz="1200" b="1" i="1">
                <a:effectLst/>
                <a:latin typeface="Arial" panose="020B0604020202020204" pitchFamily="34" charset="0"/>
                <a:ea typeface="Calibri" panose="020F0502020204030204" pitchFamily="34" charset="0"/>
                <a:cs typeface="Arial" panose="020B0604020202020204" pitchFamily="34" charset="0"/>
                <a:rtl/>
              </a:rPr>
              <a:t>نظرة عامة على اللياقة البدنية</a:t>
            </a:r>
          </a:p>
          <a:p>
            <a:pPr marL="228600" marR="0" indent="-228600" algn="r" rtl="1">
              <a:spcBef>
                <a:spcPts val="0"/>
              </a:spcBef>
              <a:spcAft>
                <a:spcPts val="0"/>
              </a:spcAft>
              <a:buFont typeface="+mj-lt"/>
              <a:buAutoNum type="arabicPeriod"/>
            </a:pPr>
            <a:r>
              <a:rPr lang="ar-SA" sz="1200" b="1" i="1">
                <a:effectLst/>
                <a:latin typeface="Arial" panose="020B0604020202020204" pitchFamily="34" charset="0"/>
                <a:ea typeface="Calibri" panose="020F0502020204030204" pitchFamily="34" charset="0"/>
                <a:cs typeface="Arial" panose="020B0604020202020204" pitchFamily="34" charset="0"/>
                <a:rtl/>
              </a:rPr>
              <a:t>قيادة تمارين الإحماء والتهدئة </a:t>
            </a:r>
            <a:endParaRPr lang="ar-SA" sz="1200">
              <a:effectLst/>
              <a:latin typeface="Arial" panose="020B0604020202020204" pitchFamily="34" charset="0"/>
              <a:ea typeface="Calibri" panose="020F0502020204030204" pitchFamily="34" charset="0"/>
              <a:cs typeface="Arial" panose="020B0604020202020204" pitchFamily="34" charset="0"/>
            </a:endParaRPr>
          </a:p>
          <a:p>
            <a:pPr algn="r" rtl="1"/>
            <a:endParaRPr lang="ar-SA">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rtlCol="1"/>
          <a:lstStyle/>
          <a:p>
            <a:pPr rtl="1"/>
            <a:fld id="{94524C34-D508-4CCF-A9F5-C631378A631A}" type="slidenum">
              <a:rPr lang="en-US" smtClean="0"/>
              <a:t>9</a:t>
            </a:fld>
            <a:endParaRPr lang="en-US" dirty="0"/>
          </a:p>
        </p:txBody>
      </p:sp>
    </p:spTree>
    <p:extLst>
      <p:ext uri="{BB962C8B-B14F-4D97-AF65-F5344CB8AC3E}">
        <p14:creationId xmlns:p14="http://schemas.microsoft.com/office/powerpoint/2010/main" val="35519605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0.emf"/></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7" name="Imagen 5">
            <a:extLst>
              <a:ext uri="{FF2B5EF4-FFF2-40B4-BE49-F238E27FC236}">
                <a16:creationId xmlns:a16="http://schemas.microsoft.com/office/drawing/2014/main" id="{CE2F896E-9854-4FE5-BB71-8A3008E9A534}"/>
              </a:ext>
            </a:extLst>
          </p:cNvPr>
          <p:cNvPicPr>
            <a:picLocks noChangeAspect="1"/>
          </p:cNvPicPr>
          <p:nvPr userDrawn="1"/>
        </p:nvPicPr>
        <p:blipFill rotWithShape="1">
          <a:blip r:embed="rId2"/>
          <a:srcRect t="12558" b="12558"/>
          <a:stretch/>
        </p:blipFill>
        <p:spPr>
          <a:xfrm flipH="1">
            <a:off x="-9525" y="0"/>
            <a:ext cx="12211050" cy="6858000"/>
          </a:xfrm>
          <a:prstGeom prst="rect">
            <a:avLst/>
          </a:prstGeom>
        </p:spPr>
      </p:pic>
      <p:pic>
        <p:nvPicPr>
          <p:cNvPr id="8" name="Picture 7">
            <a:extLst>
              <a:ext uri="{FF2B5EF4-FFF2-40B4-BE49-F238E27FC236}">
                <a16:creationId xmlns:a16="http://schemas.microsoft.com/office/drawing/2014/main" id="{755BAF14-F32E-4930-932F-1C5905D98E2E}"/>
              </a:ext>
            </a:extLst>
          </p:cNvPr>
          <p:cNvPicPr>
            <a:picLocks noChangeAspect="1"/>
          </p:cNvPicPr>
          <p:nvPr userDrawn="1"/>
        </p:nvPicPr>
        <p:blipFill>
          <a:blip r:embed="rId3"/>
          <a:stretch>
            <a:fillRect/>
          </a:stretch>
        </p:blipFill>
        <p:spPr>
          <a:xfrm>
            <a:off x="463240" y="344960"/>
            <a:ext cx="2316019" cy="809897"/>
          </a:xfrm>
          <a:prstGeom prst="rect">
            <a:avLst/>
          </a:prstGeom>
        </p:spPr>
      </p:pic>
      <p:sp>
        <p:nvSpPr>
          <p:cNvPr id="3" name="TextBox 2">
            <a:extLst>
              <a:ext uri="{FF2B5EF4-FFF2-40B4-BE49-F238E27FC236}">
                <a16:creationId xmlns:a16="http://schemas.microsoft.com/office/drawing/2014/main" id="{00FF1FD9-A42F-EA4D-36B9-86AA81D1ECA5}"/>
              </a:ext>
            </a:extLst>
          </p:cNvPr>
          <p:cNvSpPr txBox="1"/>
          <p:nvPr userDrawn="1"/>
        </p:nvSpPr>
        <p:spPr>
          <a:xfrm flipH="1">
            <a:off x="8765755" y="369638"/>
            <a:ext cx="2872832" cy="346249"/>
          </a:xfrm>
          <a:prstGeom prst="rect">
            <a:avLst/>
          </a:prstGeom>
          <a:noFill/>
        </p:spPr>
        <p:txBody>
          <a:bodyPr wrap="square" rtlCol="1">
            <a:spAutoFit/>
          </a:bodyPr>
          <a:lstStyle>
            <a:lvl1pPr algn="r" rtl="1"/>
          </a:lstStyle>
          <a:p>
            <a:pPr algn="r"/>
            <a:r>
              <a:rPr lang="ar-xm" sz="1650" b="1" spc="0" baseline="0" dirty="0">
                <a:solidFill>
                  <a:schemeClr val="bg1"/>
                </a:solidFill>
                <a:latin typeface="Ubuntu" panose="020B0504030602030204" pitchFamily="34" charset="0"/>
                <a:cs typeface="Arial" panose="020B0604020202020204" pitchFamily="34" charset="0"/>
                <a:rtl/>
              </a:rPr>
              <a:t>اللاعبون القادة</a:t>
            </a:r>
          </a:p>
        </p:txBody>
      </p:sp>
      <p:sp>
        <p:nvSpPr>
          <p:cNvPr id="5" name="TextBox 4">
            <a:extLst>
              <a:ext uri="{FF2B5EF4-FFF2-40B4-BE49-F238E27FC236}">
                <a16:creationId xmlns:a16="http://schemas.microsoft.com/office/drawing/2014/main" id="{7B23C601-E722-9056-9726-4898B70BE062}"/>
              </a:ext>
            </a:extLst>
          </p:cNvPr>
          <p:cNvSpPr txBox="1"/>
          <p:nvPr userDrawn="1"/>
        </p:nvSpPr>
        <p:spPr>
          <a:xfrm>
            <a:off x="4758343" y="2935842"/>
            <a:ext cx="6940626" cy="1269258"/>
          </a:xfrm>
          <a:prstGeom prst="rect">
            <a:avLst/>
          </a:prstGeom>
          <a:noFill/>
        </p:spPr>
        <p:txBody>
          <a:bodyPr wrap="square" rtlCol="1">
            <a:spAutoFit/>
          </a:bodyPr>
          <a:lstStyle>
            <a:lvl1pPr algn="r" rtl="1"/>
          </a:lstStyle>
          <a:p>
            <a:pPr algn="r" rtl="1">
              <a:lnSpc>
                <a:spcPct val="75000"/>
              </a:lnSpc>
            </a:pPr>
            <a:r>
              <a:rPr lang="ar-xm" sz="10000" b="1" spc="0" baseline="0" dirty="0">
                <a:solidFill>
                  <a:schemeClr val="bg1"/>
                </a:solidFill>
                <a:latin typeface="Roboto Black" panose="02000000000000000000" pitchFamily="2" charset="0"/>
                <a:ea typeface="Roboto Black" panose="02000000000000000000" pitchFamily="2" charset="0"/>
                <a:cs typeface="Arial" panose="020B0604020202020204" pitchFamily="34" charset="0"/>
                <a:rtl/>
              </a:rPr>
              <a:t>إظهار الطريق</a:t>
            </a:r>
          </a:p>
        </p:txBody>
      </p:sp>
    </p:spTree>
    <p:extLst>
      <p:ext uri="{BB962C8B-B14F-4D97-AF65-F5344CB8AC3E}">
        <p14:creationId xmlns:p14="http://schemas.microsoft.com/office/powerpoint/2010/main" val="11541736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Intro">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6AE1B8-70D0-4951-A945-CEA464212DCA}"/>
              </a:ext>
            </a:extLst>
          </p:cNvPr>
          <p:cNvPicPr>
            <a:picLocks noChangeAspect="1"/>
          </p:cNvPicPr>
          <p:nvPr userDrawn="1"/>
        </p:nvPicPr>
        <p:blipFill>
          <a:blip r:embed="rId3"/>
          <a:stretch>
            <a:fillRect/>
          </a:stretch>
        </p:blipFill>
        <p:spPr>
          <a:xfrm>
            <a:off x="477034" y="344961"/>
            <a:ext cx="1965794" cy="687426"/>
          </a:xfrm>
          <a:prstGeom prst="rect">
            <a:avLst/>
          </a:prstGeom>
        </p:spPr>
      </p:pic>
      <p:sp>
        <p:nvSpPr>
          <p:cNvPr id="3" name="Text Placeholder 2">
            <a:extLst>
              <a:ext uri="{FF2B5EF4-FFF2-40B4-BE49-F238E27FC236}">
                <a16:creationId xmlns:a16="http://schemas.microsoft.com/office/drawing/2014/main" id="{7CEDC747-2661-4EFD-803D-474FFED2000D}"/>
              </a:ext>
            </a:extLst>
          </p:cNvPr>
          <p:cNvSpPr>
            <a:spLocks noGrp="1"/>
          </p:cNvSpPr>
          <p:nvPr>
            <p:ph type="body" sz="quarter" idx="10" hasCustomPrompt="1"/>
          </p:nvPr>
        </p:nvSpPr>
        <p:spPr>
          <a:xfrm>
            <a:off x="800100" y="962025"/>
            <a:ext cx="6572250" cy="687426"/>
          </a:xfrm>
        </p:spPr>
        <p:txBody>
          <a:bodyPr rtlCol="1">
            <a:normAutofit/>
          </a:bodyPr>
          <a:lstStyle>
            <a:lvl1pPr marL="0" indent="0" algn="r" rtl="1">
              <a:buNone/>
              <a:defRPr sz="4400" b="1">
                <a:solidFill>
                  <a:schemeClr val="bg1"/>
                </a:solidFill>
                <a:latin typeface="+mj-lt"/>
              </a:defRPr>
            </a:lvl1pPr>
          </a:lstStyle>
          <a:p>
            <a:pPr lvl="0" algn="r" rtl="1"/>
            <a:r>
              <a:rPr lang="en-US" dirty="0"/>
              <a:t>Title</a:t>
            </a:r>
          </a:p>
        </p:txBody>
      </p:sp>
      <p:sp>
        <p:nvSpPr>
          <p:cNvPr id="5" name="Text Placeholder 4">
            <a:extLst>
              <a:ext uri="{FF2B5EF4-FFF2-40B4-BE49-F238E27FC236}">
                <a16:creationId xmlns:a16="http://schemas.microsoft.com/office/drawing/2014/main" id="{99226A07-6959-47A0-BA61-34063C463150}"/>
              </a:ext>
            </a:extLst>
          </p:cNvPr>
          <p:cNvSpPr>
            <a:spLocks noGrp="1"/>
          </p:cNvSpPr>
          <p:nvPr>
            <p:ph type="body" sz="quarter" idx="11" hasCustomPrompt="1"/>
          </p:nvPr>
        </p:nvSpPr>
        <p:spPr>
          <a:xfrm>
            <a:off x="819150" y="2552700"/>
            <a:ext cx="9410700" cy="571500"/>
          </a:xfrm>
        </p:spPr>
        <p:txBody>
          <a:bodyPr rtlCol="1"/>
          <a:lstStyle>
            <a:lvl1pPr marL="0" indent="0" algn="r" rtl="1">
              <a:buNone/>
              <a:defRPr b="0">
                <a:solidFill>
                  <a:schemeClr val="bg1"/>
                </a:solidFill>
              </a:defRPr>
            </a:lvl1pPr>
          </a:lstStyle>
          <a:p>
            <a:pPr lvl="0" algn="r" rtl="1"/>
            <a:r>
              <a:rPr lang="en-US" dirty="0"/>
              <a:t>Lesson intro</a:t>
            </a:r>
          </a:p>
        </p:txBody>
      </p:sp>
      <p:sp>
        <p:nvSpPr>
          <p:cNvPr id="7" name="Text Placeholder 4">
            <a:extLst>
              <a:ext uri="{FF2B5EF4-FFF2-40B4-BE49-F238E27FC236}">
                <a16:creationId xmlns:a16="http://schemas.microsoft.com/office/drawing/2014/main" id="{09DA7251-DE92-4204-B323-60FF4160C904}"/>
              </a:ext>
            </a:extLst>
          </p:cNvPr>
          <p:cNvSpPr>
            <a:spLocks noGrp="1"/>
          </p:cNvSpPr>
          <p:nvPr>
            <p:ph type="body" sz="quarter" idx="12" hasCustomPrompt="1"/>
          </p:nvPr>
        </p:nvSpPr>
        <p:spPr>
          <a:xfrm>
            <a:off x="800100" y="3465473"/>
            <a:ext cx="9410700" cy="1478001"/>
          </a:xfrm>
        </p:spPr>
        <p:txBody>
          <a:bodyPr rtlCol="1"/>
          <a:lstStyle>
            <a:lvl1pPr marL="0" indent="0" algn="r" rtl="1">
              <a:lnSpc>
                <a:spcPct val="110000"/>
              </a:lnSpc>
              <a:spcBef>
                <a:spcPts val="0"/>
              </a:spcBef>
              <a:buNone/>
              <a:defRPr b="1">
                <a:solidFill>
                  <a:schemeClr val="bg1"/>
                </a:solidFill>
              </a:defRPr>
            </a:lvl1pPr>
          </a:lstStyle>
          <a:p>
            <a:pPr lvl="0" algn="r" rtl="1"/>
            <a:r>
              <a:rPr lang="en-US" dirty="0"/>
              <a:t>Lesson intro</a:t>
            </a:r>
          </a:p>
        </p:txBody>
      </p:sp>
    </p:spTree>
    <p:extLst>
      <p:ext uri="{BB962C8B-B14F-4D97-AF65-F5344CB8AC3E}">
        <p14:creationId xmlns:p14="http://schemas.microsoft.com/office/powerpoint/2010/main" val="3071108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vents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674C508-E0F3-484B-9952-DDB7650C52FA}"/>
              </a:ext>
            </a:extLst>
          </p:cNvPr>
          <p:cNvGrpSpPr/>
          <p:nvPr userDrawn="1"/>
        </p:nvGrpSpPr>
        <p:grpSpPr>
          <a:xfrm flipH="1">
            <a:off x="7341560" y="982606"/>
            <a:ext cx="4892788" cy="4892788"/>
            <a:chOff x="-165099" y="1638300"/>
            <a:chExt cx="4892788" cy="4892788"/>
          </a:xfrm>
        </p:grpSpPr>
        <p:sp>
          <p:nvSpPr>
            <p:cNvPr id="8" name="Rectangle 7">
              <a:extLst>
                <a:ext uri="{FF2B5EF4-FFF2-40B4-BE49-F238E27FC236}">
                  <a16:creationId xmlns:a16="http://schemas.microsoft.com/office/drawing/2014/main" id="{E9B01250-E6B4-4901-8449-EBBF54535BF2}"/>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59F8D64A-ADA5-41C3-947B-2BF0F82A4876}"/>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 Placeholder 2">
            <a:extLst>
              <a:ext uri="{FF2B5EF4-FFF2-40B4-BE49-F238E27FC236}">
                <a16:creationId xmlns:a16="http://schemas.microsoft.com/office/drawing/2014/main" id="{AE04DB36-B4D1-4673-A8A9-5D5CE8886001}"/>
              </a:ext>
            </a:extLst>
          </p:cNvPr>
          <p:cNvSpPr>
            <a:spLocks noGrp="1"/>
          </p:cNvSpPr>
          <p:nvPr>
            <p:ph type="body" sz="quarter" idx="11"/>
          </p:nvPr>
        </p:nvSpPr>
        <p:spPr>
          <a:xfrm>
            <a:off x="6589760" y="3088480"/>
            <a:ext cx="4892788" cy="604837"/>
          </a:xfrm>
        </p:spPr>
        <p:txBody>
          <a:bodyPr rtlCol="1">
            <a:noAutofit/>
          </a:bodyPr>
          <a:lstStyle>
            <a:lvl1pPr marL="0" indent="0" algn="l" rtl="1">
              <a:buNone/>
              <a:defRPr sz="4400" b="1">
                <a:solidFill>
                  <a:srgbClr val="00695E"/>
                </a:solidFill>
              </a:defRPr>
            </a:lvl1pPr>
          </a:lstStyle>
          <a:p>
            <a:pPr lvl="0" algn="r" rtl="1"/>
            <a:endParaRPr lang="en-US" dirty="0"/>
          </a:p>
        </p:txBody>
      </p:sp>
      <p:sp>
        <p:nvSpPr>
          <p:cNvPr id="5" name="Text Placeholder 4">
            <a:extLst>
              <a:ext uri="{FF2B5EF4-FFF2-40B4-BE49-F238E27FC236}">
                <a16:creationId xmlns:a16="http://schemas.microsoft.com/office/drawing/2014/main" id="{F4838FE1-9D47-4B32-AF42-A6BEE24F01D3}"/>
              </a:ext>
            </a:extLst>
          </p:cNvPr>
          <p:cNvSpPr>
            <a:spLocks noGrp="1"/>
          </p:cNvSpPr>
          <p:nvPr>
            <p:ph type="body" sz="quarter" idx="12"/>
          </p:nvPr>
        </p:nvSpPr>
        <p:spPr>
          <a:xfrm>
            <a:off x="8957188" y="2681644"/>
            <a:ext cx="2525360" cy="442912"/>
          </a:xfrm>
        </p:spPr>
        <p:txBody>
          <a:bodyPr rtlCol="1">
            <a:normAutofit/>
          </a:bodyPr>
          <a:lstStyle>
            <a:lvl1pPr marL="0" indent="0" algn="l" rtl="1">
              <a:buNone/>
              <a:defRPr sz="2000">
                <a:solidFill>
                  <a:srgbClr val="00695E"/>
                </a:solidFill>
              </a:defRPr>
            </a:lvl1pPr>
          </a:lstStyle>
          <a:p>
            <a:pPr lvl="0" algn="r" rtl="1"/>
            <a:endParaRPr lang="en-US" dirty="0"/>
          </a:p>
        </p:txBody>
      </p:sp>
      <p:sp>
        <p:nvSpPr>
          <p:cNvPr id="2" name="TextBox 1">
            <a:extLst>
              <a:ext uri="{FF2B5EF4-FFF2-40B4-BE49-F238E27FC236}">
                <a16:creationId xmlns:a16="http://schemas.microsoft.com/office/drawing/2014/main" id="{59A5F7FB-3909-B937-F9C3-6D275AE26C63}"/>
              </a:ext>
            </a:extLst>
          </p:cNvPr>
          <p:cNvSpPr txBox="1"/>
          <p:nvPr userDrawn="1"/>
        </p:nvSpPr>
        <p:spPr>
          <a:xfrm>
            <a:off x="631863" y="6233652"/>
            <a:ext cx="2349909" cy="307777"/>
          </a:xfrm>
          <a:prstGeom prst="rect">
            <a:avLst/>
          </a:prstGeom>
          <a:noFill/>
        </p:spPr>
        <p:txBody>
          <a:bodyPr wrap="square" rtlCol="1">
            <a:spAutoFit/>
          </a:bodyPr>
          <a:lstStyle>
            <a:lvl1pPr algn="r" rtl="1"/>
          </a:lstStyle>
          <a:p>
            <a:pPr algn="l"/>
            <a:r>
              <a:rPr lang="ar-xm" sz="1400" b="1" spc="0" baseline="0" dirty="0">
                <a:solidFill>
                  <a:srgbClr val="00695E"/>
                </a:solidFill>
                <a:latin typeface="Arial" panose="020B0604020202020204" pitchFamily="34" charset="0"/>
                <a:cs typeface="Arial" panose="020B0604020202020204" pitchFamily="34" charset="0"/>
                <a:rtl/>
              </a:rPr>
              <a:t>اللاعبون القادة</a:t>
            </a:r>
          </a:p>
        </p:txBody>
      </p:sp>
    </p:spTree>
    <p:extLst>
      <p:ext uri="{BB962C8B-B14F-4D97-AF65-F5344CB8AC3E}">
        <p14:creationId xmlns:p14="http://schemas.microsoft.com/office/powerpoint/2010/main" val="3983991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eneral slide">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6CEA765-CC29-43EC-AF03-FE5FACC123A6}"/>
              </a:ext>
            </a:extLst>
          </p:cNvPr>
          <p:cNvSpPr txBox="1"/>
          <p:nvPr userDrawn="1"/>
        </p:nvSpPr>
        <p:spPr>
          <a:xfrm>
            <a:off x="628650" y="6233652"/>
            <a:ext cx="2349909" cy="307777"/>
          </a:xfrm>
          <a:prstGeom prst="rect">
            <a:avLst/>
          </a:prstGeom>
          <a:noFill/>
        </p:spPr>
        <p:txBody>
          <a:bodyPr wrap="square" rtlCol="1">
            <a:spAutoFit/>
          </a:bodyPr>
          <a:lstStyle>
            <a:lvl1pPr algn="r" rtl="1"/>
          </a:lstStyle>
          <a:p>
            <a:pPr algn="l"/>
            <a:r>
              <a:rPr lang="ar-xm" sz="1400" b="1" spc="0" baseline="0" dirty="0">
                <a:solidFill>
                  <a:srgbClr val="00695E"/>
                </a:solidFill>
                <a:latin typeface="Arial" panose="020B0604020202020204" pitchFamily="34" charset="0"/>
                <a:cs typeface="Arial" panose="020B0604020202020204" pitchFamily="34" charset="0"/>
                <a:rtl/>
              </a:rPr>
              <a:t>اللاعبون القادة</a:t>
            </a:r>
          </a:p>
        </p:txBody>
      </p:sp>
      <p:sp>
        <p:nvSpPr>
          <p:cNvPr id="12" name="Text Placeholder 11">
            <a:extLst>
              <a:ext uri="{FF2B5EF4-FFF2-40B4-BE49-F238E27FC236}">
                <a16:creationId xmlns:a16="http://schemas.microsoft.com/office/drawing/2014/main" id="{6B882EA3-E766-4F40-9384-29D6407D281E}"/>
              </a:ext>
            </a:extLst>
          </p:cNvPr>
          <p:cNvSpPr>
            <a:spLocks noGrp="1"/>
          </p:cNvSpPr>
          <p:nvPr>
            <p:ph type="body" sz="quarter" idx="10" hasCustomPrompt="1"/>
          </p:nvPr>
        </p:nvSpPr>
        <p:spPr>
          <a:xfrm>
            <a:off x="628650" y="316571"/>
            <a:ext cx="9610725" cy="581025"/>
          </a:xfrm>
        </p:spPr>
        <p:txBody>
          <a:bodyPr rtlCol="1">
            <a:noAutofit/>
          </a:bodyPr>
          <a:lstStyle>
            <a:lvl1pPr marL="0" indent="0" algn="r" rtl="1">
              <a:buNone/>
              <a:defRPr sz="3600">
                <a:latin typeface="+mj-lt"/>
              </a:defRPr>
            </a:lvl1pPr>
          </a:lstStyle>
          <a:p>
            <a:pPr lvl="0" algn="r" rtl="1"/>
            <a:r>
              <a:rPr lang="en-US" dirty="0"/>
              <a:t>Title</a:t>
            </a:r>
          </a:p>
        </p:txBody>
      </p:sp>
      <p:sp>
        <p:nvSpPr>
          <p:cNvPr id="14" name="Text Placeholder 13">
            <a:extLst>
              <a:ext uri="{FF2B5EF4-FFF2-40B4-BE49-F238E27FC236}">
                <a16:creationId xmlns:a16="http://schemas.microsoft.com/office/drawing/2014/main" id="{6A594284-69EF-4DEC-B420-A3DC797B72AC}"/>
              </a:ext>
            </a:extLst>
          </p:cNvPr>
          <p:cNvSpPr>
            <a:spLocks noGrp="1"/>
          </p:cNvSpPr>
          <p:nvPr>
            <p:ph type="body" sz="quarter" idx="11" hasCustomPrompt="1"/>
          </p:nvPr>
        </p:nvSpPr>
        <p:spPr>
          <a:xfrm>
            <a:off x="628650" y="897596"/>
            <a:ext cx="9591675" cy="581025"/>
          </a:xfrm>
        </p:spPr>
        <p:txBody>
          <a:bodyPr rtlCol="1">
            <a:noAutofit/>
          </a:bodyPr>
          <a:lstStyle>
            <a:lvl1pPr marL="0" indent="0" algn="r" rtl="1">
              <a:buNone/>
              <a:defRPr sz="3200" b="1">
                <a:solidFill>
                  <a:srgbClr val="179984"/>
                </a:solidFill>
                <a:latin typeface="+mj-lt"/>
              </a:defRPr>
            </a:lvl1pPr>
          </a:lstStyle>
          <a:p>
            <a:pPr lvl="0" algn="r" rtl="1"/>
            <a:r>
              <a:rPr lang="en-US" dirty="0"/>
              <a:t>Subtitle</a:t>
            </a:r>
          </a:p>
        </p:txBody>
      </p:sp>
      <p:sp>
        <p:nvSpPr>
          <p:cNvPr id="16" name="Text Placeholder 15">
            <a:extLst>
              <a:ext uri="{FF2B5EF4-FFF2-40B4-BE49-F238E27FC236}">
                <a16:creationId xmlns:a16="http://schemas.microsoft.com/office/drawing/2014/main" id="{BF4FFF77-2D3E-4262-8095-12A64B404797}"/>
              </a:ext>
            </a:extLst>
          </p:cNvPr>
          <p:cNvSpPr>
            <a:spLocks noGrp="1"/>
          </p:cNvSpPr>
          <p:nvPr>
            <p:ph type="body" sz="quarter" idx="12" hasCustomPrompt="1"/>
          </p:nvPr>
        </p:nvSpPr>
        <p:spPr>
          <a:xfrm>
            <a:off x="628650" y="1962150"/>
            <a:ext cx="9772650" cy="3400425"/>
          </a:xfrm>
        </p:spPr>
        <p:txBody>
          <a:bodyPr rtlCol="1">
            <a:normAutofit/>
          </a:bodyPr>
          <a:lstStyle>
            <a:lvl1pPr marL="0" indent="0" algn="r" rtl="1">
              <a:lnSpc>
                <a:spcPct val="110000"/>
              </a:lnSpc>
              <a:spcBef>
                <a:spcPts val="0"/>
              </a:spcBef>
              <a:buNone/>
              <a:defRPr sz="2800"/>
            </a:lvl1pPr>
          </a:lstStyle>
          <a:p>
            <a:pPr lvl="0" algn="r" rtl="1"/>
            <a:r>
              <a:rPr lang="en-US" dirty="0"/>
              <a:t>Text</a:t>
            </a:r>
          </a:p>
        </p:txBody>
      </p:sp>
    </p:spTree>
    <p:extLst>
      <p:ext uri="{BB962C8B-B14F-4D97-AF65-F5344CB8AC3E}">
        <p14:creationId xmlns:p14="http://schemas.microsoft.com/office/powerpoint/2010/main" val="7693876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General slide">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6CEA765-CC29-43EC-AF03-FE5FACC123A6}"/>
              </a:ext>
            </a:extLst>
          </p:cNvPr>
          <p:cNvSpPr txBox="1"/>
          <p:nvPr userDrawn="1"/>
        </p:nvSpPr>
        <p:spPr>
          <a:xfrm>
            <a:off x="9320981" y="6233652"/>
            <a:ext cx="2349909" cy="307777"/>
          </a:xfrm>
          <a:prstGeom prst="rect">
            <a:avLst/>
          </a:prstGeom>
          <a:noFill/>
        </p:spPr>
        <p:txBody>
          <a:bodyPr wrap="square" rtlCol="1">
            <a:spAutoFit/>
          </a:bodyPr>
          <a:lstStyle>
            <a:lvl1pPr algn="r" rtl="1"/>
          </a:lstStyle>
          <a:p>
            <a:r>
              <a:rPr lang="ar-xm" sz="1400" b="1" spc="100" baseline="0" dirty="0">
                <a:solidFill>
                  <a:srgbClr val="00695E"/>
                </a:solidFill>
                <a:latin typeface="Ubuntu" panose="020B0504030602030204" pitchFamily="34" charset="0"/>
                <a:rtl/>
              </a:rPr>
              <a:t>اللاعبون القادة</a:t>
            </a:r>
          </a:p>
        </p:txBody>
      </p:sp>
      <p:sp>
        <p:nvSpPr>
          <p:cNvPr id="12" name="Text Placeholder 11">
            <a:extLst>
              <a:ext uri="{FF2B5EF4-FFF2-40B4-BE49-F238E27FC236}">
                <a16:creationId xmlns:a16="http://schemas.microsoft.com/office/drawing/2014/main" id="{6B882EA3-E766-4F40-9384-29D6407D281E}"/>
              </a:ext>
            </a:extLst>
          </p:cNvPr>
          <p:cNvSpPr>
            <a:spLocks noGrp="1"/>
          </p:cNvSpPr>
          <p:nvPr>
            <p:ph type="body" sz="quarter" idx="10" hasCustomPrompt="1"/>
          </p:nvPr>
        </p:nvSpPr>
        <p:spPr>
          <a:xfrm>
            <a:off x="628650" y="316572"/>
            <a:ext cx="9610725" cy="378754"/>
          </a:xfrm>
        </p:spPr>
        <p:txBody>
          <a:bodyPr rtlCol="1">
            <a:noAutofit/>
          </a:bodyPr>
          <a:lstStyle>
            <a:lvl1pPr marL="0" indent="0" algn="r" rtl="1">
              <a:lnSpc>
                <a:spcPct val="100000"/>
              </a:lnSpc>
              <a:buNone/>
              <a:defRPr sz="2400">
                <a:solidFill>
                  <a:schemeClr val="tx1">
                    <a:lumMod val="50000"/>
                    <a:lumOff val="50000"/>
                  </a:schemeClr>
                </a:solidFill>
                <a:latin typeface="+mj-lt"/>
              </a:defRPr>
            </a:lvl1pPr>
          </a:lstStyle>
          <a:p>
            <a:pPr lvl="0" algn="r" rtl="1"/>
            <a:r>
              <a:rPr lang="en-US" dirty="0"/>
              <a:t>Title</a:t>
            </a:r>
          </a:p>
        </p:txBody>
      </p:sp>
      <p:sp>
        <p:nvSpPr>
          <p:cNvPr id="14" name="Text Placeholder 13">
            <a:extLst>
              <a:ext uri="{FF2B5EF4-FFF2-40B4-BE49-F238E27FC236}">
                <a16:creationId xmlns:a16="http://schemas.microsoft.com/office/drawing/2014/main" id="{6A594284-69EF-4DEC-B420-A3DC797B72AC}"/>
              </a:ext>
            </a:extLst>
          </p:cNvPr>
          <p:cNvSpPr>
            <a:spLocks noGrp="1"/>
          </p:cNvSpPr>
          <p:nvPr>
            <p:ph type="body" sz="quarter" idx="11" hasCustomPrompt="1"/>
          </p:nvPr>
        </p:nvSpPr>
        <p:spPr>
          <a:xfrm>
            <a:off x="628650" y="712319"/>
            <a:ext cx="9591675" cy="378754"/>
          </a:xfrm>
        </p:spPr>
        <p:txBody>
          <a:bodyPr rtlCol="1">
            <a:noAutofit/>
          </a:bodyPr>
          <a:lstStyle>
            <a:lvl1pPr marL="0" indent="0" algn="r" rtl="1">
              <a:lnSpc>
                <a:spcPct val="100000"/>
              </a:lnSpc>
              <a:buNone/>
              <a:defRPr sz="2400" b="1">
                <a:solidFill>
                  <a:srgbClr val="179984"/>
                </a:solidFill>
                <a:latin typeface="+mj-lt"/>
              </a:defRPr>
            </a:lvl1pPr>
          </a:lstStyle>
          <a:p>
            <a:pPr lvl="0" algn="r" rtl="1"/>
            <a:r>
              <a:rPr lang="en-US" dirty="0"/>
              <a:t>Subtitle</a:t>
            </a:r>
          </a:p>
        </p:txBody>
      </p:sp>
      <p:sp>
        <p:nvSpPr>
          <p:cNvPr id="16" name="Text Placeholder 15">
            <a:extLst>
              <a:ext uri="{FF2B5EF4-FFF2-40B4-BE49-F238E27FC236}">
                <a16:creationId xmlns:a16="http://schemas.microsoft.com/office/drawing/2014/main" id="{BF4FFF77-2D3E-4262-8095-12A64B404797}"/>
              </a:ext>
            </a:extLst>
          </p:cNvPr>
          <p:cNvSpPr>
            <a:spLocks noGrp="1"/>
          </p:cNvSpPr>
          <p:nvPr>
            <p:ph type="body" sz="quarter" idx="12" hasCustomPrompt="1"/>
          </p:nvPr>
        </p:nvSpPr>
        <p:spPr>
          <a:xfrm>
            <a:off x="628650" y="1962150"/>
            <a:ext cx="9772650" cy="3400425"/>
          </a:xfrm>
        </p:spPr>
        <p:txBody>
          <a:bodyPr rtlCol="1">
            <a:normAutofit/>
          </a:bodyPr>
          <a:lstStyle>
            <a:lvl1pPr marL="0" indent="0" algn="r" rtl="1">
              <a:lnSpc>
                <a:spcPct val="110000"/>
              </a:lnSpc>
              <a:spcBef>
                <a:spcPts val="0"/>
              </a:spcBef>
              <a:buNone/>
              <a:defRPr sz="2800"/>
            </a:lvl1pPr>
          </a:lstStyle>
          <a:p>
            <a:pPr lvl="0" algn="r" rtl="1"/>
            <a:r>
              <a:rPr lang="en-US" dirty="0"/>
              <a:t>Text</a:t>
            </a:r>
          </a:p>
        </p:txBody>
      </p:sp>
    </p:spTree>
    <p:extLst>
      <p:ext uri="{BB962C8B-B14F-4D97-AF65-F5344CB8AC3E}">
        <p14:creationId xmlns:p14="http://schemas.microsoft.com/office/powerpoint/2010/main" val="597473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vents">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1767BAE-8A6B-4245-8072-DC7D45914492}"/>
              </a:ext>
            </a:extLst>
          </p:cNvPr>
          <p:cNvSpPr>
            <a:spLocks noGrp="1"/>
          </p:cNvSpPr>
          <p:nvPr>
            <p:ph type="pic" sz="quarter" idx="12"/>
          </p:nvPr>
        </p:nvSpPr>
        <p:spPr>
          <a:xfrm>
            <a:off x="2428875" y="1638300"/>
            <a:ext cx="9829800" cy="4892675"/>
          </a:xfrm>
        </p:spPr>
        <p:txBody>
          <a:bodyPr rtlCol="1"/>
          <a:lstStyle>
            <a:lvl1pPr algn="r" rtl="1"/>
          </a:lstStyle>
          <a:p>
            <a:endParaRPr lang="en-US" dirty="0"/>
          </a:p>
        </p:txBody>
      </p:sp>
      <p:sp>
        <p:nvSpPr>
          <p:cNvPr id="12" name="Text Placeholder 11">
            <a:extLst>
              <a:ext uri="{FF2B5EF4-FFF2-40B4-BE49-F238E27FC236}">
                <a16:creationId xmlns:a16="http://schemas.microsoft.com/office/drawing/2014/main" id="{6B882EA3-E766-4F40-9384-29D6407D281E}"/>
              </a:ext>
            </a:extLst>
          </p:cNvPr>
          <p:cNvSpPr>
            <a:spLocks noGrp="1"/>
          </p:cNvSpPr>
          <p:nvPr>
            <p:ph type="body" sz="quarter" idx="10" hasCustomPrompt="1"/>
          </p:nvPr>
        </p:nvSpPr>
        <p:spPr>
          <a:xfrm>
            <a:off x="628650" y="536016"/>
            <a:ext cx="9610725" cy="581025"/>
          </a:xfrm>
        </p:spPr>
        <p:txBody>
          <a:bodyPr rtlCol="1">
            <a:noAutofit/>
          </a:bodyPr>
          <a:lstStyle>
            <a:lvl1pPr marL="0" indent="0" algn="r" rtl="1">
              <a:buNone/>
              <a:defRPr sz="3600" b="1">
                <a:solidFill>
                  <a:schemeClr val="accent2"/>
                </a:solidFill>
                <a:latin typeface="+mn-lt"/>
              </a:defRPr>
            </a:lvl1pPr>
          </a:lstStyle>
          <a:p>
            <a:pPr lvl="0" algn="r" rtl="1"/>
            <a:r>
              <a:rPr lang="en-US" dirty="0"/>
              <a:t>Title</a:t>
            </a:r>
          </a:p>
        </p:txBody>
      </p:sp>
      <p:pic>
        <p:nvPicPr>
          <p:cNvPr id="22" name="Picture 21" descr="النص&#10;&#10;وصف تم إنشاؤه تلقائيًا">
            <a:extLst>
              <a:ext uri="{FF2B5EF4-FFF2-40B4-BE49-F238E27FC236}">
                <a16:creationId xmlns:a16="http://schemas.microsoft.com/office/drawing/2014/main" id="{65E0366C-219D-4F6C-A98A-6EBBF0FF07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4075" y="518668"/>
            <a:ext cx="1750317" cy="615719"/>
          </a:xfrm>
          <a:prstGeom prst="rect">
            <a:avLst/>
          </a:prstGeom>
        </p:spPr>
      </p:pic>
    </p:spTree>
    <p:extLst>
      <p:ext uri="{BB962C8B-B14F-4D97-AF65-F5344CB8AC3E}">
        <p14:creationId xmlns:p14="http://schemas.microsoft.com/office/powerpoint/2010/main" val="3465106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estions">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49A8685-21A9-447D-943C-17D541644DCF}"/>
              </a:ext>
            </a:extLst>
          </p:cNvPr>
          <p:cNvSpPr txBox="1"/>
          <p:nvPr userDrawn="1"/>
        </p:nvSpPr>
        <p:spPr>
          <a:xfrm>
            <a:off x="634181" y="6233652"/>
            <a:ext cx="2349909" cy="307777"/>
          </a:xfrm>
          <a:prstGeom prst="rect">
            <a:avLst/>
          </a:prstGeom>
          <a:noFill/>
        </p:spPr>
        <p:txBody>
          <a:bodyPr wrap="square" rtlCol="1">
            <a:spAutoFit/>
          </a:bodyPr>
          <a:lstStyle>
            <a:lvl1pPr algn="r" rtl="1"/>
          </a:lstStyle>
          <a:p>
            <a:pPr algn="l"/>
            <a:r>
              <a:rPr lang="ar-xm" sz="1400" b="1" spc="0" baseline="0" dirty="0">
                <a:solidFill>
                  <a:srgbClr val="00695E"/>
                </a:solidFill>
                <a:latin typeface="Ubuntu" panose="020B0504030602030204" pitchFamily="34" charset="0"/>
                <a:cs typeface="Arial" panose="020B0604020202020204" pitchFamily="34" charset="0"/>
                <a:rtl/>
              </a:rPr>
              <a:t>اللاعبون القادة</a:t>
            </a:r>
          </a:p>
        </p:txBody>
      </p:sp>
      <p:sp>
        <p:nvSpPr>
          <p:cNvPr id="8" name="TextBox 7">
            <a:extLst>
              <a:ext uri="{FF2B5EF4-FFF2-40B4-BE49-F238E27FC236}">
                <a16:creationId xmlns:a16="http://schemas.microsoft.com/office/drawing/2014/main" id="{79C82241-D7BD-45C9-A845-0538A7795C11}"/>
              </a:ext>
            </a:extLst>
          </p:cNvPr>
          <p:cNvSpPr txBox="1"/>
          <p:nvPr userDrawn="1"/>
        </p:nvSpPr>
        <p:spPr>
          <a:xfrm>
            <a:off x="6096000" y="1769806"/>
            <a:ext cx="5250426" cy="646331"/>
          </a:xfrm>
          <a:prstGeom prst="rect">
            <a:avLst/>
          </a:prstGeom>
          <a:noFill/>
        </p:spPr>
        <p:txBody>
          <a:bodyPr wrap="square" rtlCol="1">
            <a:spAutoFit/>
          </a:bodyPr>
          <a:lstStyle>
            <a:lvl1pPr algn="r" rtl="1"/>
          </a:lstStyle>
          <a:p>
            <a:r>
              <a:rPr lang="ar-xm" sz="3600" b="1" baseline="0" dirty="0">
                <a:solidFill>
                  <a:schemeClr val="bg1"/>
                </a:solidFill>
                <a:latin typeface="Ubuntu" panose="020B0504030602030204" pitchFamily="34" charset="0"/>
                <a:cs typeface="Arial" panose="020B0604020202020204" pitchFamily="34" charset="0"/>
                <a:rtl/>
              </a:rPr>
              <a:t>هل هناك من أسئلة؟</a:t>
            </a:r>
          </a:p>
        </p:txBody>
      </p:sp>
    </p:spTree>
    <p:extLst>
      <p:ext uri="{BB962C8B-B14F-4D97-AF65-F5344CB8AC3E}">
        <p14:creationId xmlns:p14="http://schemas.microsoft.com/office/powerpoint/2010/main" val="2371464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xtra">
    <p:spTree>
      <p:nvGrpSpPr>
        <p:cNvPr id="1" name=""/>
        <p:cNvGrpSpPr/>
        <p:nvPr/>
      </p:nvGrpSpPr>
      <p:grpSpPr>
        <a:xfrm>
          <a:off x="0" y="0"/>
          <a:ext cx="0" cy="0"/>
          <a:chOff x="0" y="0"/>
          <a:chExt cx="0" cy="0"/>
        </a:xfrm>
      </p:grpSpPr>
      <p:pic>
        <p:nvPicPr>
          <p:cNvPr id="7" name="Picture 16">
            <a:extLst>
              <a:ext uri="{FF2B5EF4-FFF2-40B4-BE49-F238E27FC236}">
                <a16:creationId xmlns:a16="http://schemas.microsoft.com/office/drawing/2014/main" id="{2835C92D-E5B8-41EA-ADAD-BE973996A7D6}"/>
              </a:ext>
            </a:extLst>
          </p:cNvPr>
          <p:cNvPicPr>
            <a:picLocks noChangeAspect="1"/>
          </p:cNvPicPr>
          <p:nvPr userDrawn="1"/>
        </p:nvPicPr>
        <p:blipFill>
          <a:blip r:embed="rId2"/>
          <a:stretch>
            <a:fillRect/>
          </a:stretch>
        </p:blipFill>
        <p:spPr>
          <a:xfrm>
            <a:off x="1584396" y="440288"/>
            <a:ext cx="2167000" cy="133582"/>
          </a:xfrm>
          <a:prstGeom prst="rect">
            <a:avLst/>
          </a:prstGeom>
        </p:spPr>
      </p:pic>
      <p:pic>
        <p:nvPicPr>
          <p:cNvPr id="8" name="Picture 1">
            <a:extLst>
              <a:ext uri="{FF2B5EF4-FFF2-40B4-BE49-F238E27FC236}">
                <a16:creationId xmlns:a16="http://schemas.microsoft.com/office/drawing/2014/main" id="{00319023-64F7-46C2-A150-219C22B85B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5048" y="38100"/>
            <a:ext cx="1389348" cy="1389348"/>
          </a:xfrm>
          <a:prstGeom prst="rect">
            <a:avLst/>
          </a:prstGeom>
        </p:spPr>
      </p:pic>
      <p:pic>
        <p:nvPicPr>
          <p:cNvPr id="9" name="Picture 17">
            <a:extLst>
              <a:ext uri="{FF2B5EF4-FFF2-40B4-BE49-F238E27FC236}">
                <a16:creationId xmlns:a16="http://schemas.microsoft.com/office/drawing/2014/main" id="{8331B1DF-448C-49C4-A805-45061211475C}"/>
              </a:ext>
            </a:extLst>
          </p:cNvPr>
          <p:cNvPicPr>
            <a:picLocks noChangeAspect="1"/>
          </p:cNvPicPr>
          <p:nvPr userDrawn="1"/>
        </p:nvPicPr>
        <p:blipFill>
          <a:blip r:embed="rId4"/>
          <a:stretch>
            <a:fillRect/>
          </a:stretch>
        </p:blipFill>
        <p:spPr>
          <a:xfrm>
            <a:off x="10923534" y="282615"/>
            <a:ext cx="877942" cy="877942"/>
          </a:xfrm>
          <a:prstGeom prst="rect">
            <a:avLst/>
          </a:prstGeom>
        </p:spPr>
      </p:pic>
    </p:spTree>
    <p:extLst>
      <p:ext uri="{BB962C8B-B14F-4D97-AF65-F5344CB8AC3E}">
        <p14:creationId xmlns:p14="http://schemas.microsoft.com/office/powerpoint/2010/main" val="2664659604"/>
      </p:ext>
    </p:extLst>
  </p:cSld>
  <p:clrMapOvr>
    <a:masterClrMapping/>
  </p:clrMapOvr>
  <p:extLst>
    <p:ext uri="{DCECCB84-F9BA-43D5-87BE-67443E8EF086}">
      <p15:sldGuideLst xmlns:p15="http://schemas.microsoft.com/office/powerpoint/2012/main">
        <p15:guide id="1" orient="horz" pos="360" userDrawn="1">
          <p15:clr>
            <a:srgbClr val="FBAE40"/>
          </p15:clr>
        </p15:guide>
        <p15:guide id="2" orient="horz" pos="288" userDrawn="1">
          <p15:clr>
            <a:srgbClr val="FBAE40"/>
          </p15:clr>
        </p15:guide>
        <p15:guide id="3" pos="40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7F961701-E30C-432A-88F1-0D6982F90613}"/>
              </a:ext>
            </a:extLst>
          </p:cNvPr>
          <p:cNvPicPr>
            <a:picLocks noChangeAspect="1"/>
          </p:cNvPicPr>
          <p:nvPr userDrawn="1"/>
        </p:nvPicPr>
        <p:blipFill rotWithShape="1">
          <a:blip r:embed="rId2"/>
          <a:srcRect t="12558" b="12558"/>
          <a:stretch/>
        </p:blipFill>
        <p:spPr>
          <a:xfrm flipH="1">
            <a:off x="-9525" y="0"/>
            <a:ext cx="12211050" cy="6858000"/>
          </a:xfrm>
          <a:prstGeom prst="rect">
            <a:avLst/>
          </a:prstGeom>
        </p:spPr>
      </p:pic>
    </p:spTree>
    <p:extLst>
      <p:ext uri="{BB962C8B-B14F-4D97-AF65-F5344CB8AC3E}">
        <p14:creationId xmlns:p14="http://schemas.microsoft.com/office/powerpoint/2010/main" val="345568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0782AE-9BAD-43CA-9DC2-663751ACDC94}"/>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lvl1pPr algn="r" rtl="1"/>
          </a:lstStyle>
          <a:p>
            <a:r>
              <a:rPr lang="en-US"/>
              <a:t>Click to edit Master title style</a:t>
            </a:r>
          </a:p>
        </p:txBody>
      </p:sp>
      <p:sp>
        <p:nvSpPr>
          <p:cNvPr id="3" name="Text Placeholder 2">
            <a:extLst>
              <a:ext uri="{FF2B5EF4-FFF2-40B4-BE49-F238E27FC236}">
                <a16:creationId xmlns:a16="http://schemas.microsoft.com/office/drawing/2014/main" id="{07A79C50-C718-4482-8CC0-C0C1DC8B7B47}"/>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lvl1pPr algn="r" rtl="1"/>
          </a:lstStyle>
          <a:p>
            <a:pPr lvl="0" algn="r" rtl="1"/>
            <a:r>
              <a:rPr lang="en-US"/>
              <a:t>Click to 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p>
        </p:txBody>
      </p:sp>
      <p:sp>
        <p:nvSpPr>
          <p:cNvPr id="4" name="Date Placeholder 3">
            <a:extLst>
              <a:ext uri="{FF2B5EF4-FFF2-40B4-BE49-F238E27FC236}">
                <a16:creationId xmlns:a16="http://schemas.microsoft.com/office/drawing/2014/main" id="{6C35B169-DCD4-4F3A-8B07-D019309DB28B}"/>
              </a:ext>
            </a:extLst>
          </p:cNvPr>
          <p:cNvSpPr>
            <a:spLocks noGrp="1"/>
          </p:cNvSpPr>
          <p:nvPr>
            <p:ph type="dt" sz="half" idx="2"/>
          </p:nvPr>
        </p:nvSpPr>
        <p:spPr>
          <a:xfrm>
            <a:off x="838200" y="6356350"/>
            <a:ext cx="2743200" cy="365125"/>
          </a:xfrm>
          <a:prstGeom prst="rect">
            <a:avLst/>
          </a:prstGeom>
        </p:spPr>
        <p:txBody>
          <a:bodyPr vert="horz" lIns="91440" tIns="45720" rIns="91440" bIns="45720" rtlCol="1" anchor="ctr"/>
          <a:lstStyle>
            <a:lvl1pPr algn="r" rtl="1">
              <a:defRPr sz="1200">
                <a:solidFill>
                  <a:schemeClr val="tx1">
                    <a:tint val="75000"/>
                  </a:schemeClr>
                </a:solidFill>
              </a:defRPr>
            </a:lvl1pPr>
          </a:lstStyle>
          <a:p>
            <a:fld id="{236E692E-3B2C-4E6B-B906-E260F68CBF18}" type="datetimeFigureOut">
              <a:rPr lang="en-US" smtClean="0"/>
              <a:t>8/7/2023</a:t>
            </a:fld>
            <a:endParaRPr lang="en-US"/>
          </a:p>
        </p:txBody>
      </p:sp>
      <p:sp>
        <p:nvSpPr>
          <p:cNvPr id="5" name="Footer Placeholder 4">
            <a:extLst>
              <a:ext uri="{FF2B5EF4-FFF2-40B4-BE49-F238E27FC236}">
                <a16:creationId xmlns:a16="http://schemas.microsoft.com/office/drawing/2014/main" id="{C1CFC83E-3826-48AF-8650-862BABCA40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rtl="1">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A93CC0-3B7F-4768-9084-D7297830C3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1" anchor="ctr"/>
          <a:lstStyle>
            <a:lvl1pPr algn="l" rtl="1">
              <a:defRPr sz="1200">
                <a:solidFill>
                  <a:schemeClr val="tx1">
                    <a:tint val="75000"/>
                  </a:schemeClr>
                </a:solidFill>
              </a:defRPr>
            </a:lvl1pPr>
          </a:lstStyle>
          <a:p>
            <a:fld id="{CBD3AB00-0628-4CBF-805E-7F0427F7F849}" type="slidenum">
              <a:rPr lang="en-US" smtClean="0"/>
              <a:t>‹#›</a:t>
            </a:fld>
            <a:endParaRPr lang="en-US"/>
          </a:p>
        </p:txBody>
      </p:sp>
    </p:spTree>
    <p:extLst>
      <p:ext uri="{BB962C8B-B14F-4D97-AF65-F5344CB8AC3E}">
        <p14:creationId xmlns:p14="http://schemas.microsoft.com/office/powerpoint/2010/main" val="3577532881"/>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63" r:id="rId3"/>
    <p:sldLayoutId id="2147483653" r:id="rId4"/>
    <p:sldLayoutId id="2147483661" r:id="rId5"/>
    <p:sldLayoutId id="2147483660" r:id="rId6"/>
    <p:sldLayoutId id="2147483654" r:id="rId7"/>
    <p:sldLayoutId id="2147483650" r:id="rId8"/>
    <p:sldLayoutId id="2147483664" r:id="rId9"/>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Ubuntu Light"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1.png"/><Relationship Id="rId7" Type="http://schemas.openxmlformats.org/officeDocument/2006/relationships/image" Target="../media/image21.svg"/><Relationship Id="rId12" Type="http://schemas.openxmlformats.org/officeDocument/2006/relationships/image" Target="../media/image26.jpg"/><Relationship Id="rId2" Type="http://schemas.openxmlformats.org/officeDocument/2006/relationships/notesSlide" Target="../notesSlides/notesSlide12.xml"/><Relationship Id="rId16" Type="http://schemas.openxmlformats.org/officeDocument/2006/relationships/image" Target="../media/image30.svg"/><Relationship Id="rId1" Type="http://schemas.openxmlformats.org/officeDocument/2006/relationships/slideLayout" Target="../slideLayouts/slideLayout4.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sv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45.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46.jp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48.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49.jp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50.jpe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51.jp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53.jpeg"/><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11.png"/><Relationship Id="rId7"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56.svg"/><Relationship Id="rId11" Type="http://schemas.openxmlformats.org/officeDocument/2006/relationships/image" Target="../media/image17.pn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png"/><Relationship Id="rId9"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62.png"/><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64.png"/><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3.wdp"/><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64.png"/><Relationship Id="rId5" Type="http://schemas.microsoft.com/office/2007/relationships/hdphoto" Target="../media/hdphoto4.wdp"/><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64.png"/><Relationship Id="rId4" Type="http://schemas.openxmlformats.org/officeDocument/2006/relationships/image" Target="../media/image67.jp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1.png"/><Relationship Id="rId7" Type="http://schemas.openxmlformats.org/officeDocument/2006/relationships/image" Target="../media/image69.sv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68.png"/><Relationship Id="rId5" Type="http://schemas.microsoft.com/office/2007/relationships/hdphoto" Target="../media/hdphoto3.wdp"/><Relationship Id="rId4" Type="http://schemas.openxmlformats.org/officeDocument/2006/relationships/image" Target="../media/image64.png"/><Relationship Id="rId9" Type="http://schemas.microsoft.com/office/2007/relationships/hdphoto" Target="../media/hdphoto5.wdp"/></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71.png"/><Relationship Id="rId5" Type="http://schemas.microsoft.com/office/2007/relationships/hdphoto" Target="../media/hdphoto3.wdp"/><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1.png"/><Relationship Id="rId7" Type="http://schemas.openxmlformats.org/officeDocument/2006/relationships/hyperlink" Target="https://resources.specialolympics.org/health/health-promotion" TargetMode="External"/><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hyperlink" Target="https://resources.specialolympics.org/health/fitness/high-5" TargetMode="External"/><Relationship Id="rId5" Type="http://schemas.openxmlformats.org/officeDocument/2006/relationships/hyperlink" Target="https://www.dropbox.com/s/g8vp5noauhml5tb/USA%20Games%20Challenge_Health%20Education%20Toolkit_PROGRAMS.pdf?dl=0" TargetMode="External"/><Relationship Id="rId4" Type="http://schemas.openxmlformats.org/officeDocument/2006/relationships/hyperlink" Target="https://resources.specialolympics.org/health/fitness/fit-5" TargetMode="External"/><Relationship Id="rId9" Type="http://schemas.microsoft.com/office/2007/relationships/hdphoto" Target="../media/hdphoto3.wdp"/></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3.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5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4.xml"/><Relationship Id="rId1" Type="http://schemas.openxmlformats.org/officeDocument/2006/relationships/slideLayout" Target="../slideLayouts/slideLayout3.xml"/><Relationship Id="rId5" Type="http://schemas.microsoft.com/office/2007/relationships/hdphoto" Target="../media/hdphoto6.wdp"/><Relationship Id="rId4" Type="http://schemas.openxmlformats.org/officeDocument/2006/relationships/image" Target="../media/image73.png"/></Relationships>
</file>

<file path=ppt/slides/_rels/slide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5.xml"/><Relationship Id="rId1" Type="http://schemas.openxmlformats.org/officeDocument/2006/relationships/slideLayout" Target="../slideLayouts/slideLayout4.xml"/><Relationship Id="rId5" Type="http://schemas.microsoft.com/office/2007/relationships/hdphoto" Target="../media/hdphoto6.wdp"/><Relationship Id="rId4" Type="http://schemas.openxmlformats.org/officeDocument/2006/relationships/image" Target="../media/image73.png"/></Relationships>
</file>

<file path=ppt/slides/_rels/slide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6.xml"/><Relationship Id="rId1" Type="http://schemas.openxmlformats.org/officeDocument/2006/relationships/slideLayout" Target="../slideLayouts/slideLayout4.xml"/><Relationship Id="rId5" Type="http://schemas.microsoft.com/office/2007/relationships/hdphoto" Target="../media/hdphoto6.wdp"/><Relationship Id="rId4" Type="http://schemas.openxmlformats.org/officeDocument/2006/relationships/image" Target="../media/image73.png"/></Relationships>
</file>

<file path=ppt/slides/_rels/slide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73.png"/><Relationship Id="rId4" Type="http://schemas.openxmlformats.org/officeDocument/2006/relationships/image" Target="../media/image74.jpeg"/></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73.png"/><Relationship Id="rId4" Type="http://schemas.openxmlformats.org/officeDocument/2006/relationships/image" Target="../media/image75.tiff"/></Relationships>
</file>

<file path=ppt/slides/_rels/slide59.xml.rels><?xml version="1.0" encoding="UTF-8" standalone="yes"?>
<Relationships xmlns="http://schemas.openxmlformats.org/package/2006/relationships"><Relationship Id="rId8" Type="http://schemas.openxmlformats.org/officeDocument/2006/relationships/image" Target="../media/image78.png"/><Relationship Id="rId13" Type="http://schemas.microsoft.com/office/2007/relationships/hdphoto" Target="../media/hdphoto6.wdp"/><Relationship Id="rId3" Type="http://schemas.openxmlformats.org/officeDocument/2006/relationships/image" Target="../media/image11.png"/><Relationship Id="rId7" Type="http://schemas.microsoft.com/office/2007/relationships/hdphoto" Target="../media/hdphoto8.wdp"/><Relationship Id="rId12" Type="http://schemas.openxmlformats.org/officeDocument/2006/relationships/image" Target="../media/image73.png"/><Relationship Id="rId2" Type="http://schemas.openxmlformats.org/officeDocument/2006/relationships/notesSlide" Target="../notesSlides/notesSlide59.xml"/><Relationship Id="rId1" Type="http://schemas.openxmlformats.org/officeDocument/2006/relationships/slideLayout" Target="../slideLayouts/slideLayout4.xml"/><Relationship Id="rId6" Type="http://schemas.openxmlformats.org/officeDocument/2006/relationships/image" Target="../media/image77.png"/><Relationship Id="rId11" Type="http://schemas.microsoft.com/office/2007/relationships/hdphoto" Target="../media/hdphoto10.wdp"/><Relationship Id="rId5" Type="http://schemas.microsoft.com/office/2007/relationships/hdphoto" Target="../media/hdphoto7.wdp"/><Relationship Id="rId10" Type="http://schemas.openxmlformats.org/officeDocument/2006/relationships/image" Target="../media/image79.png"/><Relationship Id="rId4" Type="http://schemas.openxmlformats.org/officeDocument/2006/relationships/image" Target="../media/image76.png"/><Relationship Id="rId9" Type="http://schemas.microsoft.com/office/2007/relationships/hdphoto" Target="../media/hdphoto9.wdp"/></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80.png"/><Relationship Id="rId2" Type="http://schemas.openxmlformats.org/officeDocument/2006/relationships/notesSlide" Target="../notesSlides/notesSlide60.xml"/><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73.png"/><Relationship Id="rId4" Type="http://schemas.openxmlformats.org/officeDocument/2006/relationships/hyperlink" Target="https://resources.specialolympics.org/leadership-excellence/leadership-and-skills-training/sports-leader/fitness-captain"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1.xml"/><Relationship Id="rId1" Type="http://schemas.openxmlformats.org/officeDocument/2006/relationships/slideLayout" Target="../slideLayouts/slideLayout4.xml"/><Relationship Id="rId5" Type="http://schemas.microsoft.com/office/2007/relationships/hdphoto" Target="../media/hdphoto6.wdp"/><Relationship Id="rId4" Type="http://schemas.openxmlformats.org/officeDocument/2006/relationships/image" Target="../media/image73.png"/></Relationships>
</file>

<file path=ppt/slides/_rels/slide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2.xml"/><Relationship Id="rId1" Type="http://schemas.openxmlformats.org/officeDocument/2006/relationships/slideLayout" Target="../slideLayouts/slideLayout4.xml"/><Relationship Id="rId5" Type="http://schemas.microsoft.com/office/2007/relationships/hdphoto" Target="../media/hdphoto6.wdp"/><Relationship Id="rId4" Type="http://schemas.openxmlformats.org/officeDocument/2006/relationships/image" Target="../media/image73.png"/></Relationships>
</file>

<file path=ppt/slides/_rels/slide6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3.xml"/><Relationship Id="rId1" Type="http://schemas.openxmlformats.org/officeDocument/2006/relationships/slideLayout" Target="../slideLayouts/slideLayout3.xml"/><Relationship Id="rId5" Type="http://schemas.microsoft.com/office/2007/relationships/hdphoto" Target="../media/hdphoto5.wdp"/><Relationship Id="rId4" Type="http://schemas.openxmlformats.org/officeDocument/2006/relationships/image" Target="../media/image82.png"/></Relationships>
</file>

<file path=ppt/slides/_rels/slide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4.xml"/><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82.png"/></Relationships>
</file>

<file path=ppt/slides/_rels/slide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5.xml"/><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82.png"/></Relationships>
</file>

<file path=ppt/slides/_rels/slide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6.xml"/><Relationship Id="rId1" Type="http://schemas.openxmlformats.org/officeDocument/2006/relationships/slideLayout" Target="../slideLayouts/slideLayout4.xml"/><Relationship Id="rId6" Type="http://schemas.microsoft.com/office/2007/relationships/hdphoto" Target="../media/hdphoto5.wdp"/><Relationship Id="rId5" Type="http://schemas.openxmlformats.org/officeDocument/2006/relationships/image" Target="../media/image82.png"/><Relationship Id="rId4" Type="http://schemas.openxmlformats.org/officeDocument/2006/relationships/image" Target="../media/image83.png"/></Relationships>
</file>

<file path=ppt/slides/_rels/slide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4.xml"/><Relationship Id="rId6" Type="http://schemas.microsoft.com/office/2007/relationships/hdphoto" Target="../media/hdphoto5.wdp"/><Relationship Id="rId5" Type="http://schemas.openxmlformats.org/officeDocument/2006/relationships/image" Target="../media/image82.png"/><Relationship Id="rId4" Type="http://schemas.openxmlformats.org/officeDocument/2006/relationships/image" Target="../media/image84.jpeg"/></Relationships>
</file>

<file path=ppt/slides/_rels/slide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8.xml"/><Relationship Id="rId1" Type="http://schemas.openxmlformats.org/officeDocument/2006/relationships/slideLayout" Target="../slideLayouts/slideLayout4.xml"/><Relationship Id="rId6" Type="http://schemas.microsoft.com/office/2007/relationships/hdphoto" Target="../media/hdphoto5.wdp"/><Relationship Id="rId5" Type="http://schemas.openxmlformats.org/officeDocument/2006/relationships/image" Target="../media/image82.png"/><Relationship Id="rId4" Type="http://schemas.openxmlformats.org/officeDocument/2006/relationships/image" Target="../media/image85.tif"/></Relationships>
</file>

<file path=ppt/slides/_rels/slide6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86.png"/><Relationship Id="rId2" Type="http://schemas.openxmlformats.org/officeDocument/2006/relationships/notesSlide" Target="../notesSlides/notesSlide69.xml"/><Relationship Id="rId1" Type="http://schemas.openxmlformats.org/officeDocument/2006/relationships/slideLayout" Target="../slideLayouts/slideLayout4.xml"/><Relationship Id="rId6" Type="http://schemas.microsoft.com/office/2007/relationships/hdphoto" Target="../media/hdphoto5.wdp"/><Relationship Id="rId5" Type="http://schemas.openxmlformats.org/officeDocument/2006/relationships/image" Target="../media/image82.png"/><Relationship Id="rId4" Type="http://schemas.openxmlformats.org/officeDocument/2006/relationships/hyperlink" Target="https://resources.specialolympics.org/leadership-excellence/leadership-and-skills-training/sports-leader/fitness-captai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0.xml"/><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82.png"/></Relationships>
</file>

<file path=ppt/slides/_rels/slide7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1.xml"/><Relationship Id="rId1" Type="http://schemas.openxmlformats.org/officeDocument/2006/relationships/slideLayout" Target="../slideLayouts/slideLayout3.xml"/><Relationship Id="rId5" Type="http://schemas.microsoft.com/office/2007/relationships/hdphoto" Target="../media/hdphoto11.wdp"/><Relationship Id="rId4" Type="http://schemas.openxmlformats.org/officeDocument/2006/relationships/image" Target="../media/image88.png"/></Relationships>
</file>

<file path=ppt/slides/_rels/slide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2.xml"/><Relationship Id="rId1" Type="http://schemas.openxmlformats.org/officeDocument/2006/relationships/slideLayout" Target="../slideLayouts/slideLayout4.xml"/><Relationship Id="rId6" Type="http://schemas.openxmlformats.org/officeDocument/2006/relationships/image" Target="../media/image89.jpeg"/><Relationship Id="rId5" Type="http://schemas.microsoft.com/office/2007/relationships/hdphoto" Target="../media/hdphoto11.wdp"/><Relationship Id="rId4" Type="http://schemas.openxmlformats.org/officeDocument/2006/relationships/image" Target="../media/image88.png"/></Relationships>
</file>

<file path=ppt/slides/_rels/slide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3.xml"/><Relationship Id="rId1" Type="http://schemas.openxmlformats.org/officeDocument/2006/relationships/slideLayout" Target="../slideLayouts/slideLayout4.xml"/><Relationship Id="rId5" Type="http://schemas.microsoft.com/office/2007/relationships/hdphoto" Target="../media/hdphoto11.wdp"/><Relationship Id="rId4" Type="http://schemas.openxmlformats.org/officeDocument/2006/relationships/image" Target="../media/image88.png"/></Relationships>
</file>

<file path=ppt/slides/_rels/slide7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4.xml"/><Relationship Id="rId1" Type="http://schemas.openxmlformats.org/officeDocument/2006/relationships/slideLayout" Target="../slideLayouts/slideLayout4.xml"/><Relationship Id="rId6" Type="http://schemas.microsoft.com/office/2007/relationships/hdphoto" Target="../media/hdphoto11.wdp"/><Relationship Id="rId5" Type="http://schemas.openxmlformats.org/officeDocument/2006/relationships/image" Target="../media/image88.png"/><Relationship Id="rId4" Type="http://schemas.openxmlformats.org/officeDocument/2006/relationships/image" Target="../media/image90.jpeg"/></Relationships>
</file>

<file path=ppt/slides/_rels/slide7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5.xml"/><Relationship Id="rId1" Type="http://schemas.openxmlformats.org/officeDocument/2006/relationships/slideLayout" Target="../slideLayouts/slideLayout4.xml"/><Relationship Id="rId5" Type="http://schemas.microsoft.com/office/2007/relationships/hdphoto" Target="../media/hdphoto11.wdp"/><Relationship Id="rId4" Type="http://schemas.openxmlformats.org/officeDocument/2006/relationships/image" Target="../media/image88.png"/></Relationships>
</file>

<file path=ppt/slides/_rels/slide7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6.xml"/><Relationship Id="rId1" Type="http://schemas.openxmlformats.org/officeDocument/2006/relationships/slideLayout" Target="../slideLayouts/slideLayout4.xml"/><Relationship Id="rId5" Type="http://schemas.microsoft.com/office/2007/relationships/hdphoto" Target="../media/hdphoto11.wdp"/><Relationship Id="rId4" Type="http://schemas.openxmlformats.org/officeDocument/2006/relationships/image" Target="../media/image88.png"/></Relationships>
</file>

<file path=ppt/slides/_rels/slide7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7.xml"/><Relationship Id="rId1" Type="http://schemas.openxmlformats.org/officeDocument/2006/relationships/slideLayout" Target="../slideLayouts/slideLayout3.xml"/><Relationship Id="rId5" Type="http://schemas.openxmlformats.org/officeDocument/2006/relationships/image" Target="../media/image92.svg"/><Relationship Id="rId4" Type="http://schemas.openxmlformats.org/officeDocument/2006/relationships/image" Target="../media/image91.png"/></Relationships>
</file>

<file path=ppt/slides/_rels/slide7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8.xml"/><Relationship Id="rId1" Type="http://schemas.openxmlformats.org/officeDocument/2006/relationships/slideLayout" Target="../slideLayouts/slideLayout4.xml"/><Relationship Id="rId5" Type="http://schemas.openxmlformats.org/officeDocument/2006/relationships/image" Target="../media/image92.svg"/><Relationship Id="rId4" Type="http://schemas.openxmlformats.org/officeDocument/2006/relationships/image" Target="../media/image91.png"/></Relationships>
</file>

<file path=ppt/slides/_rels/slide7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9.xml"/><Relationship Id="rId1" Type="http://schemas.openxmlformats.org/officeDocument/2006/relationships/slideLayout" Target="../slideLayouts/slideLayout4.xml"/><Relationship Id="rId5" Type="http://schemas.openxmlformats.org/officeDocument/2006/relationships/image" Target="../media/image93.svg"/><Relationship Id="rId4" Type="http://schemas.openxmlformats.org/officeDocument/2006/relationships/image" Target="../media/image91.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9579FEC-E1FB-41DA-A376-7E3F59AA917D}"/>
              </a:ext>
            </a:extLst>
          </p:cNvPr>
          <p:cNvSpPr txBox="1"/>
          <p:nvPr/>
        </p:nvSpPr>
        <p:spPr>
          <a:xfrm>
            <a:off x="6679474" y="5730240"/>
            <a:ext cx="4998720" cy="523220"/>
          </a:xfrm>
          <a:prstGeom prst="rect">
            <a:avLst/>
          </a:prstGeom>
          <a:noFill/>
        </p:spPr>
        <p:txBody>
          <a:bodyPr wrap="square" rtlCol="1">
            <a:spAutoFit/>
          </a:bodyPr>
          <a:lstStyle/>
          <a:p>
            <a:pPr algn="r" rtl="1"/>
            <a:r>
              <a:rPr lang="ar-xm" sz="2800" b="1" spc="100" dirty="0">
                <a:solidFill>
                  <a:schemeClr val="bg1"/>
                </a:solidFill>
                <a:latin typeface="Ubuntu" panose="020B0504030602030204" pitchFamily="34" charset="0"/>
                <a:cs typeface="Arial" panose="020B0604020202020204" pitchFamily="34" charset="0"/>
                <a:rtl/>
              </a:rPr>
              <a:t>قائد اللياقة البدنية</a:t>
            </a:r>
          </a:p>
        </p:txBody>
      </p:sp>
    </p:spTree>
    <p:extLst>
      <p:ext uri="{BB962C8B-B14F-4D97-AF65-F5344CB8AC3E}">
        <p14:creationId xmlns:p14="http://schemas.microsoft.com/office/powerpoint/2010/main" val="1776153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CB3E4F-24F8-4B0B-AD89-B7D27D57E12C}"/>
              </a:ext>
            </a:extLst>
          </p:cNvPr>
          <p:cNvSpPr>
            <a:spLocks noGrp="1"/>
          </p:cNvSpPr>
          <p:nvPr>
            <p:ph type="body" sz="quarter" idx="10"/>
          </p:nvPr>
        </p:nvSpPr>
        <p:spPr>
          <a:xfrm>
            <a:off x="1967049" y="1196212"/>
            <a:ext cx="9429750" cy="1299337"/>
          </a:xfrm>
        </p:spPr>
        <p:txBody>
          <a:bodyPr rtlCol="1">
            <a:normAutofit lnSpcReduction="10000"/>
          </a:bodyPr>
          <a:lstStyle/>
          <a:p>
            <a:pPr algn="r"/>
            <a:r>
              <a:rPr lang="ar-xm" b="0" dirty="0">
                <a:cs typeface="Arial" panose="020B0604020202020204" pitchFamily="34" charset="0"/>
                <a:rtl/>
              </a:rPr>
              <a:t>الدرس الأول</a:t>
            </a:r>
          </a:p>
          <a:p>
            <a:pPr algn="r"/>
            <a:r>
              <a:rPr lang="ar-xm" dirty="0">
                <a:cs typeface="Arial" panose="020B0604020202020204" pitchFamily="34" charset="0"/>
                <a:rtl/>
              </a:rPr>
              <a:t>نظرة عامة على اللياقة البدنية</a:t>
            </a:r>
          </a:p>
        </p:txBody>
      </p:sp>
      <p:sp>
        <p:nvSpPr>
          <p:cNvPr id="3" name="Text Placeholder 2">
            <a:extLst>
              <a:ext uri="{FF2B5EF4-FFF2-40B4-BE49-F238E27FC236}">
                <a16:creationId xmlns:a16="http://schemas.microsoft.com/office/drawing/2014/main" id="{CAAE3C1A-EA2F-4F02-A563-47F74298C2DC}"/>
              </a:ext>
            </a:extLst>
          </p:cNvPr>
          <p:cNvSpPr>
            <a:spLocks noGrp="1"/>
          </p:cNvSpPr>
          <p:nvPr>
            <p:ph type="body" sz="quarter" idx="11"/>
          </p:nvPr>
        </p:nvSpPr>
        <p:spPr>
          <a:xfrm>
            <a:off x="1986099" y="3105150"/>
            <a:ext cx="9410700" cy="571500"/>
          </a:xfrm>
        </p:spPr>
        <p:txBody>
          <a:bodyPr rtlCol="1"/>
          <a:lstStyle/>
          <a:p>
            <a:pPr algn="r"/>
            <a:r>
              <a:rPr lang="ar-xm" dirty="0">
                <a:cs typeface="Arial" panose="020B0604020202020204" pitchFamily="34" charset="0"/>
                <a:rtl/>
              </a:rPr>
              <a:t>في هذا الدرس، سوف:</a:t>
            </a:r>
          </a:p>
        </p:txBody>
      </p:sp>
      <p:sp>
        <p:nvSpPr>
          <p:cNvPr id="4" name="Text Placeholder 3">
            <a:extLst>
              <a:ext uri="{FF2B5EF4-FFF2-40B4-BE49-F238E27FC236}">
                <a16:creationId xmlns:a16="http://schemas.microsoft.com/office/drawing/2014/main" id="{55598ED0-1757-4FE6-8884-1DAE690AC681}"/>
              </a:ext>
            </a:extLst>
          </p:cNvPr>
          <p:cNvSpPr>
            <a:spLocks noGrp="1"/>
          </p:cNvSpPr>
          <p:nvPr>
            <p:ph type="body" sz="quarter" idx="12"/>
          </p:nvPr>
        </p:nvSpPr>
        <p:spPr>
          <a:xfrm>
            <a:off x="3727602" y="3676650"/>
            <a:ext cx="7669197" cy="1478001"/>
          </a:xfrm>
        </p:spPr>
        <p:txBody>
          <a:bodyPr rtlCol="1">
            <a:normAutofit/>
          </a:bodyPr>
          <a:lstStyle/>
          <a:p>
            <a:pPr algn="r"/>
            <a:r>
              <a:rPr lang="ar-xm" sz="2900" dirty="0">
                <a:cs typeface="Arial" panose="020B0604020202020204" pitchFamily="34" charset="0"/>
                <a:rtl/>
              </a:rPr>
              <a:t>نتعرف على أساسيات النشاط البدني والتغذية وتزويد الجسم بالسوائل وكيف تدعم زملاءك في الفريق</a:t>
            </a:r>
            <a:endParaRPr lang="en-US" sz="2900" dirty="0">
              <a:solidFill>
                <a:schemeClr val="bg1"/>
              </a:solidFill>
              <a:latin typeface="Ubuntu Light" panose="020B0304030602030204" pitchFamily="34" charset="0"/>
              <a:cs typeface="Arial" panose="020B0604020202020204" pitchFamily="34" charset="0"/>
            </a:endParaRPr>
          </a:p>
        </p:txBody>
      </p:sp>
    </p:spTree>
    <p:extLst>
      <p:ext uri="{BB962C8B-B14F-4D97-AF65-F5344CB8AC3E}">
        <p14:creationId xmlns:p14="http://schemas.microsoft.com/office/powerpoint/2010/main" val="3053966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550FAFA-C274-4836-BF79-7BFE38409932}"/>
              </a:ext>
            </a:extLst>
          </p:cNvPr>
          <p:cNvSpPr>
            <a:spLocks noGrp="1"/>
          </p:cNvSpPr>
          <p:nvPr>
            <p:ph type="body" sz="quarter" idx="11"/>
          </p:nvPr>
        </p:nvSpPr>
        <p:spPr>
          <a:xfrm>
            <a:off x="1923743" y="897596"/>
            <a:ext cx="9591675" cy="581025"/>
          </a:xfrm>
        </p:spPr>
        <p:txBody>
          <a:bodyPr rtlCol="1">
            <a:normAutofit/>
          </a:bodyPr>
          <a:lstStyle/>
          <a:p>
            <a:pPr rtl="1"/>
            <a:r>
              <a:rPr lang="ar-xm" dirty="0">
                <a:cs typeface="Arial" panose="020B0604020202020204" pitchFamily="34" charset="0"/>
                <a:rtl/>
              </a:rPr>
              <a:t>ما المقصود باللياقة البدنية؟</a:t>
            </a:r>
          </a:p>
        </p:txBody>
      </p:sp>
      <p:sp>
        <p:nvSpPr>
          <p:cNvPr id="15" name="TextBox 14">
            <a:extLst>
              <a:ext uri="{FF2B5EF4-FFF2-40B4-BE49-F238E27FC236}">
                <a16:creationId xmlns:a16="http://schemas.microsoft.com/office/drawing/2014/main" id="{C62976E9-9626-B6CD-57D3-A714AA58D7C7}"/>
              </a:ext>
            </a:extLst>
          </p:cNvPr>
          <p:cNvSpPr txBox="1"/>
          <p:nvPr/>
        </p:nvSpPr>
        <p:spPr>
          <a:xfrm>
            <a:off x="3041016" y="1798276"/>
            <a:ext cx="6049718" cy="2431435"/>
          </a:xfrm>
          <a:prstGeom prst="rect">
            <a:avLst/>
          </a:prstGeom>
          <a:noFill/>
        </p:spPr>
        <p:txBody>
          <a:bodyPr wrap="square" lIns="91440" tIns="45720" rIns="91440" bIns="45720" rtlCol="1" anchor="t">
            <a:spAutoFit/>
          </a:bodyPr>
          <a:lstStyle/>
          <a:p>
            <a:pPr marL="0" indent="0" algn="ctr" rtl="1">
              <a:lnSpc>
                <a:spcPct val="100000"/>
              </a:lnSpc>
              <a:buNone/>
            </a:pPr>
            <a:r>
              <a:rPr lang="ar-xm" sz="3200" dirty="0">
                <a:ea typeface="+mn-lt"/>
                <a:cs typeface="Arial" panose="020B0604020202020204" pitchFamily="34" charset="0"/>
                <a:rtl/>
              </a:rPr>
              <a:t>أن تحافظ على أفضل صحة وأداء من خلال المحافظة على ممارسة </a:t>
            </a:r>
            <a:r>
              <a:rPr lang="ar-xm" sz="3200" b="1" dirty="0">
                <a:solidFill>
                  <a:srgbClr val="FFC000"/>
                </a:solidFill>
                <a:ea typeface="+mn-lt"/>
                <a:cs typeface="Arial" panose="020B0604020202020204" pitchFamily="34" charset="0"/>
                <a:rtl/>
              </a:rPr>
              <a:t>النشاط </a:t>
            </a:r>
            <a:r>
              <a:rPr lang="ar-xm" sz="3200" b="1">
                <a:solidFill>
                  <a:srgbClr val="FFC000"/>
                </a:solidFill>
                <a:ea typeface="+mn-lt"/>
                <a:cs typeface="Arial" panose="020B0604020202020204" pitchFamily="34" charset="0"/>
                <a:rtl/>
              </a:rPr>
              <a:t>البدني</a:t>
            </a:r>
            <a:r>
              <a:rPr lang="ar-xm" sz="3200">
                <a:ea typeface="+mn-lt"/>
                <a:cs typeface="Arial" panose="020B0604020202020204" pitchFamily="34" charset="0"/>
                <a:rtl/>
              </a:rPr>
              <a:t> و</a:t>
            </a:r>
            <a:r>
              <a:rPr lang="en-US" sz="3200">
                <a:ea typeface="+mn-lt"/>
                <a:cs typeface="Arial" panose="020B0604020202020204" pitchFamily="34" charset="0"/>
                <a:rtl/>
              </a:rPr>
              <a:t> </a:t>
            </a:r>
            <a:r>
              <a:rPr lang="ar-xm" sz="3200" b="1">
                <a:solidFill>
                  <a:srgbClr val="FF33CC"/>
                </a:solidFill>
                <a:ea typeface="+mn-lt"/>
                <a:cs typeface="Arial" panose="020B0604020202020204" pitchFamily="34" charset="0"/>
                <a:rtl/>
              </a:rPr>
              <a:t>التَغذِيَة</a:t>
            </a:r>
            <a:r>
              <a:rPr lang="ar-xm" sz="3200">
                <a:ea typeface="+mn-lt"/>
                <a:cs typeface="Arial" panose="020B0604020202020204" pitchFamily="34" charset="0"/>
                <a:rtl/>
              </a:rPr>
              <a:t> و</a:t>
            </a:r>
            <a:r>
              <a:rPr lang="en-US" sz="3200">
                <a:ea typeface="+mn-lt"/>
                <a:cs typeface="Arial" panose="020B0604020202020204" pitchFamily="34" charset="0"/>
                <a:rtl/>
              </a:rPr>
              <a:t> </a:t>
            </a:r>
            <a:r>
              <a:rPr lang="ar-xm" sz="3200" b="1">
                <a:solidFill>
                  <a:srgbClr val="00B0F0"/>
                </a:solidFill>
                <a:ea typeface="+mn-lt"/>
                <a:cs typeface="Arial" panose="020B0604020202020204" pitchFamily="34" charset="0"/>
                <a:rtl/>
              </a:rPr>
              <a:t>تزويد </a:t>
            </a:r>
            <a:r>
              <a:rPr lang="ar-xm" sz="3200" b="1" dirty="0">
                <a:solidFill>
                  <a:srgbClr val="00B0F0"/>
                </a:solidFill>
                <a:ea typeface="+mn-lt"/>
                <a:cs typeface="Arial" panose="020B0604020202020204" pitchFamily="34" charset="0"/>
                <a:rtl/>
              </a:rPr>
              <a:t>الجسم بالسوائل بشكل سليم</a:t>
            </a:r>
            <a:endParaRPr lang="en-US" sz="3200" b="1" dirty="0">
              <a:solidFill>
                <a:srgbClr val="00B0F0"/>
              </a:solidFill>
              <a:ea typeface="+mn-lt"/>
              <a:cs typeface="Arial" panose="020B0604020202020204" pitchFamily="34" charset="0"/>
            </a:endParaRPr>
          </a:p>
          <a:p>
            <a:pPr marL="0" indent="0" algn="ctr" rtl="1">
              <a:buNone/>
            </a:pPr>
            <a:endParaRPr lang="en-US" sz="3200" dirty="0">
              <a:ea typeface="+mn-lt"/>
              <a:cs typeface="Arial" panose="020B0604020202020204" pitchFamily="34" charset="0"/>
            </a:endParaRPr>
          </a:p>
          <a:p>
            <a:pPr marL="0" indent="0" algn="ctr" rtl="1">
              <a:buNone/>
            </a:pPr>
            <a:endParaRPr lang="en-US" sz="2400" dirty="0">
              <a:cs typeface="Arial" panose="020B0604020202020204" pitchFamily="34" charset="0"/>
            </a:endParaRPr>
          </a:p>
        </p:txBody>
      </p:sp>
      <p:pic>
        <p:nvPicPr>
          <p:cNvPr id="3" name="Picture 2" descr="أيقونة&#10;&#10;تم إنشاء الوصف تلقائيًا">
            <a:extLst>
              <a:ext uri="{FF2B5EF4-FFF2-40B4-BE49-F238E27FC236}">
                <a16:creationId xmlns:a16="http://schemas.microsoft.com/office/drawing/2014/main" id="{558862B0-7D1D-9321-47BC-2DDB0E9C3E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5540" y="3652284"/>
            <a:ext cx="2099931" cy="2099931"/>
          </a:xfrm>
          <a:prstGeom prst="rect">
            <a:avLst/>
          </a:prstGeom>
        </p:spPr>
      </p:pic>
      <p:pic>
        <p:nvPicPr>
          <p:cNvPr id="5" name="Picture 4" descr="أيقونة&#10;&#10;تم إنشاء الوصف تلقائيًا">
            <a:extLst>
              <a:ext uri="{FF2B5EF4-FFF2-40B4-BE49-F238E27FC236}">
                <a16:creationId xmlns:a16="http://schemas.microsoft.com/office/drawing/2014/main" id="{C25E4B69-7BE2-A302-A408-8D84082372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2915" y="3672682"/>
            <a:ext cx="2088094" cy="2099931"/>
          </a:xfrm>
          <a:prstGeom prst="rect">
            <a:avLst/>
          </a:prstGeom>
        </p:spPr>
      </p:pic>
      <p:pic>
        <p:nvPicPr>
          <p:cNvPr id="8" name="Picture 7" descr="أيقونة&#10;&#10;تم إنشاء الوصف تلقائيًا">
            <a:extLst>
              <a:ext uri="{FF2B5EF4-FFF2-40B4-BE49-F238E27FC236}">
                <a16:creationId xmlns:a16="http://schemas.microsoft.com/office/drawing/2014/main" id="{7AAF6D7E-EEA5-296B-1A17-98764652E8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7491" y="3672681"/>
            <a:ext cx="2101682" cy="2099932"/>
          </a:xfrm>
          <a:prstGeom prst="rect">
            <a:avLst/>
          </a:prstGeom>
        </p:spPr>
      </p:pic>
      <p:sp>
        <p:nvSpPr>
          <p:cNvPr id="2" name="TextBox 1">
            <a:extLst>
              <a:ext uri="{FF2B5EF4-FFF2-40B4-BE49-F238E27FC236}">
                <a16:creationId xmlns:a16="http://schemas.microsoft.com/office/drawing/2014/main" id="{7A891BAD-7EB4-48C9-D661-67485F2F21AB}"/>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spTree>
    <p:extLst>
      <p:ext uri="{BB962C8B-B14F-4D97-AF65-F5344CB8AC3E}">
        <p14:creationId xmlns:p14="http://schemas.microsoft.com/office/powerpoint/2010/main" val="2794912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550FAFA-C274-4836-BF79-7BFE38409932}"/>
              </a:ext>
            </a:extLst>
          </p:cNvPr>
          <p:cNvSpPr>
            <a:spLocks noGrp="1"/>
          </p:cNvSpPr>
          <p:nvPr>
            <p:ph type="body" sz="quarter" idx="11"/>
          </p:nvPr>
        </p:nvSpPr>
        <p:spPr>
          <a:xfrm>
            <a:off x="1923743" y="897596"/>
            <a:ext cx="9591675" cy="581025"/>
          </a:xfrm>
        </p:spPr>
        <p:txBody>
          <a:bodyPr rtlCol="1">
            <a:normAutofit/>
          </a:bodyPr>
          <a:lstStyle/>
          <a:p>
            <a:pPr rtl="1"/>
            <a:r>
              <a:rPr lang="ar-xm" dirty="0">
                <a:cs typeface="Arial" panose="020B0604020202020204" pitchFamily="34" charset="0"/>
                <a:rtl/>
              </a:rPr>
              <a:t>لماذا تعتبر اللياقة البدنية مهمة؟</a:t>
            </a:r>
          </a:p>
        </p:txBody>
      </p:sp>
      <p:sp>
        <p:nvSpPr>
          <p:cNvPr id="16" name="TextBox 15">
            <a:extLst>
              <a:ext uri="{FF2B5EF4-FFF2-40B4-BE49-F238E27FC236}">
                <a16:creationId xmlns:a16="http://schemas.microsoft.com/office/drawing/2014/main" id="{F7C1C05F-F418-CF4C-6FDE-02D13BDC0943}"/>
              </a:ext>
            </a:extLst>
          </p:cNvPr>
          <p:cNvSpPr txBox="1"/>
          <p:nvPr/>
        </p:nvSpPr>
        <p:spPr>
          <a:xfrm>
            <a:off x="7683577" y="5324079"/>
            <a:ext cx="2302831" cy="461665"/>
          </a:xfrm>
          <a:prstGeom prst="rect">
            <a:avLst/>
          </a:prstGeom>
          <a:noFill/>
        </p:spPr>
        <p:txBody>
          <a:bodyPr wrap="square" lIns="91440" tIns="45720" rIns="91440" bIns="45720" rtlCol="1" anchor="t">
            <a:spAutoFit/>
          </a:bodyPr>
          <a:lstStyle/>
          <a:p>
            <a:pPr algn="ctr" rtl="1"/>
            <a:r>
              <a:rPr lang="ar-xm" sz="2400" dirty="0">
                <a:cs typeface="Arial" panose="020B0604020202020204" pitchFamily="34" charset="0"/>
                <a:rtl/>
              </a:rPr>
              <a:t>التمتع بوزن صحي</a:t>
            </a:r>
            <a:endParaRPr lang="en-US" sz="2400" dirty="0">
              <a:cs typeface="Arial" panose="020B0604020202020204" pitchFamily="34" charset="0"/>
            </a:endParaRPr>
          </a:p>
        </p:txBody>
      </p:sp>
      <p:sp>
        <p:nvSpPr>
          <p:cNvPr id="18" name="TextBox 17">
            <a:extLst>
              <a:ext uri="{FF2B5EF4-FFF2-40B4-BE49-F238E27FC236}">
                <a16:creationId xmlns:a16="http://schemas.microsoft.com/office/drawing/2014/main" id="{D40D2A47-979E-B480-20FB-91CAC2B8B687}"/>
              </a:ext>
            </a:extLst>
          </p:cNvPr>
          <p:cNvSpPr txBox="1"/>
          <p:nvPr/>
        </p:nvSpPr>
        <p:spPr>
          <a:xfrm>
            <a:off x="4840715" y="5359019"/>
            <a:ext cx="2302831" cy="461665"/>
          </a:xfrm>
          <a:prstGeom prst="rect">
            <a:avLst/>
          </a:prstGeom>
          <a:noFill/>
        </p:spPr>
        <p:txBody>
          <a:bodyPr wrap="square" lIns="91440" tIns="45720" rIns="91440" bIns="45720" rtlCol="1" anchor="t">
            <a:spAutoFit/>
          </a:bodyPr>
          <a:lstStyle/>
          <a:p>
            <a:pPr algn="ctr" rtl="1"/>
            <a:r>
              <a:rPr lang="ar-xm" sz="2400" dirty="0">
                <a:cs typeface="Arial" panose="020B0604020202020204" pitchFamily="34" charset="0"/>
                <a:rtl/>
              </a:rPr>
              <a:t>عيش حياة أطول</a:t>
            </a:r>
          </a:p>
        </p:txBody>
      </p:sp>
      <p:sp>
        <p:nvSpPr>
          <p:cNvPr id="21" name="TextBox 20">
            <a:extLst>
              <a:ext uri="{FF2B5EF4-FFF2-40B4-BE49-F238E27FC236}">
                <a16:creationId xmlns:a16="http://schemas.microsoft.com/office/drawing/2014/main" id="{3AA778EC-D268-4B6E-6F56-0E17202F3495}"/>
              </a:ext>
            </a:extLst>
          </p:cNvPr>
          <p:cNvSpPr txBox="1"/>
          <p:nvPr/>
        </p:nvSpPr>
        <p:spPr>
          <a:xfrm>
            <a:off x="1997853" y="5379577"/>
            <a:ext cx="2302831" cy="461665"/>
          </a:xfrm>
          <a:prstGeom prst="rect">
            <a:avLst/>
          </a:prstGeom>
          <a:noFill/>
        </p:spPr>
        <p:txBody>
          <a:bodyPr wrap="square" lIns="91440" tIns="45720" rIns="91440" bIns="45720" rtlCol="1" anchor="t">
            <a:spAutoFit/>
          </a:bodyPr>
          <a:lstStyle/>
          <a:p>
            <a:pPr algn="ctr" rtl="1"/>
            <a:r>
              <a:rPr lang="ar-xm" sz="2400" dirty="0">
                <a:cs typeface="Arial" panose="020B0604020202020204" pitchFamily="34" charset="0"/>
                <a:rtl/>
              </a:rPr>
              <a:t>تحد من التوتر</a:t>
            </a:r>
          </a:p>
        </p:txBody>
      </p:sp>
      <p:sp>
        <p:nvSpPr>
          <p:cNvPr id="15" name="TextBox 14">
            <a:extLst>
              <a:ext uri="{FF2B5EF4-FFF2-40B4-BE49-F238E27FC236}">
                <a16:creationId xmlns:a16="http://schemas.microsoft.com/office/drawing/2014/main" id="{C62976E9-9626-B6CD-57D3-A714AA58D7C7}"/>
              </a:ext>
            </a:extLst>
          </p:cNvPr>
          <p:cNvSpPr txBox="1"/>
          <p:nvPr/>
        </p:nvSpPr>
        <p:spPr>
          <a:xfrm>
            <a:off x="9007829" y="2986325"/>
            <a:ext cx="2027116" cy="830997"/>
          </a:xfrm>
          <a:prstGeom prst="rect">
            <a:avLst/>
          </a:prstGeom>
          <a:noFill/>
        </p:spPr>
        <p:txBody>
          <a:bodyPr wrap="square" lIns="91440" tIns="45720" rIns="91440" bIns="45720" rtlCol="1" anchor="t">
            <a:spAutoFit/>
          </a:bodyPr>
          <a:lstStyle/>
          <a:p>
            <a:pPr algn="ctr" rtl="1"/>
            <a:r>
              <a:rPr lang="ar-xm" sz="2400" dirty="0">
                <a:cs typeface="Arial" panose="020B0604020202020204" pitchFamily="34" charset="0"/>
                <a:rtl/>
              </a:rPr>
              <a:t>تحسن الأداء الرياضي</a:t>
            </a:r>
            <a:endParaRPr lang="en-US" sz="2400" dirty="0">
              <a:cs typeface="Arial" panose="020B0604020202020204" pitchFamily="34" charset="0"/>
            </a:endParaRPr>
          </a:p>
        </p:txBody>
      </p:sp>
      <p:pic>
        <p:nvPicPr>
          <p:cNvPr id="2" name="Graphic 2" descr="ذرة بتعبئة خالصة">
            <a:extLst>
              <a:ext uri="{FF2B5EF4-FFF2-40B4-BE49-F238E27FC236}">
                <a16:creationId xmlns:a16="http://schemas.microsoft.com/office/drawing/2014/main" id="{EA0B00C5-440C-9860-1214-9C49624D24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66036" y="2069123"/>
            <a:ext cx="914400" cy="914400"/>
          </a:xfrm>
          <a:prstGeom prst="rect">
            <a:avLst/>
          </a:prstGeom>
        </p:spPr>
      </p:pic>
      <p:pic>
        <p:nvPicPr>
          <p:cNvPr id="3" name="Graphic 3" descr="كرة قدم بتعبئة خالصة">
            <a:extLst>
              <a:ext uri="{FF2B5EF4-FFF2-40B4-BE49-F238E27FC236}">
                <a16:creationId xmlns:a16="http://schemas.microsoft.com/office/drawing/2014/main" id="{43E61441-9836-8F13-F930-0107BE26160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15452" y="2069123"/>
            <a:ext cx="914400" cy="914400"/>
          </a:xfrm>
          <a:prstGeom prst="rect">
            <a:avLst/>
          </a:prstGeom>
        </p:spPr>
      </p:pic>
      <p:pic>
        <p:nvPicPr>
          <p:cNvPr id="4" name="Graphic 4" descr="رسم وجه مبتسم بتعبئة خالصة">
            <a:extLst>
              <a:ext uri="{FF2B5EF4-FFF2-40B4-BE49-F238E27FC236}">
                <a16:creationId xmlns:a16="http://schemas.microsoft.com/office/drawing/2014/main" id="{2F22AD4B-3FA3-4709-A913-0D6A04EFC09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69729" y="2069123"/>
            <a:ext cx="914400" cy="914400"/>
          </a:xfrm>
          <a:prstGeom prst="rect">
            <a:avLst/>
          </a:prstGeom>
        </p:spPr>
      </p:pic>
      <p:pic>
        <p:nvPicPr>
          <p:cNvPr id="5" name="Graphic 7" descr="رسم للنوم بتعبئة خالصة">
            <a:extLst>
              <a:ext uri="{FF2B5EF4-FFF2-40B4-BE49-F238E27FC236}">
                <a16:creationId xmlns:a16="http://schemas.microsoft.com/office/drawing/2014/main" id="{0927387C-F42A-EA98-EDB4-7DDF928EAAC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90652" y="2069123"/>
            <a:ext cx="914400" cy="914400"/>
          </a:xfrm>
          <a:prstGeom prst="rect">
            <a:avLst/>
          </a:prstGeom>
        </p:spPr>
      </p:pic>
      <p:sp>
        <p:nvSpPr>
          <p:cNvPr id="9" name="TextBox 8">
            <a:extLst>
              <a:ext uri="{FF2B5EF4-FFF2-40B4-BE49-F238E27FC236}">
                <a16:creationId xmlns:a16="http://schemas.microsoft.com/office/drawing/2014/main" id="{CCDC40D7-A566-DC7E-CA6B-692122F8AC6F}"/>
              </a:ext>
            </a:extLst>
          </p:cNvPr>
          <p:cNvSpPr txBox="1"/>
          <p:nvPr/>
        </p:nvSpPr>
        <p:spPr>
          <a:xfrm>
            <a:off x="6173664" y="2986324"/>
            <a:ext cx="2302831" cy="461665"/>
          </a:xfrm>
          <a:prstGeom prst="rect">
            <a:avLst/>
          </a:prstGeom>
          <a:noFill/>
        </p:spPr>
        <p:txBody>
          <a:bodyPr wrap="square" lIns="91440" tIns="45720" rIns="91440" bIns="45720" rtlCol="1" anchor="t">
            <a:spAutoFit/>
          </a:bodyPr>
          <a:lstStyle/>
          <a:p>
            <a:pPr algn="ctr" rtl="1"/>
            <a:r>
              <a:rPr lang="ar-xm" sz="2400" dirty="0">
                <a:cs typeface="Arial" panose="020B0604020202020204" pitchFamily="34" charset="0"/>
                <a:rtl/>
              </a:rPr>
              <a:t>تزيد من طاقة الجسم</a:t>
            </a:r>
          </a:p>
        </p:txBody>
      </p:sp>
      <p:sp>
        <p:nvSpPr>
          <p:cNvPr id="10" name="TextBox 9">
            <a:extLst>
              <a:ext uri="{FF2B5EF4-FFF2-40B4-BE49-F238E27FC236}">
                <a16:creationId xmlns:a16="http://schemas.microsoft.com/office/drawing/2014/main" id="{0012B2A3-9BF7-98EE-58A3-DE2051385369}"/>
              </a:ext>
            </a:extLst>
          </p:cNvPr>
          <p:cNvSpPr txBox="1"/>
          <p:nvPr/>
        </p:nvSpPr>
        <p:spPr>
          <a:xfrm>
            <a:off x="3477358" y="3031719"/>
            <a:ext cx="2302831" cy="830997"/>
          </a:xfrm>
          <a:prstGeom prst="rect">
            <a:avLst/>
          </a:prstGeom>
          <a:noFill/>
        </p:spPr>
        <p:txBody>
          <a:bodyPr wrap="square" lIns="91440" tIns="45720" rIns="91440" bIns="45720" rtlCol="1" anchor="t">
            <a:spAutoFit/>
          </a:bodyPr>
          <a:lstStyle/>
          <a:p>
            <a:pPr algn="ctr" rtl="1"/>
            <a:r>
              <a:rPr lang="ar-xm" sz="2400" dirty="0">
                <a:cs typeface="Arial" panose="020B0604020202020204" pitchFamily="34" charset="0"/>
                <a:rtl/>
              </a:rPr>
              <a:t>تشعرك بأنك أكثر سعادة</a:t>
            </a:r>
          </a:p>
        </p:txBody>
      </p:sp>
      <p:sp>
        <p:nvSpPr>
          <p:cNvPr id="11" name="TextBox 10">
            <a:extLst>
              <a:ext uri="{FF2B5EF4-FFF2-40B4-BE49-F238E27FC236}">
                <a16:creationId xmlns:a16="http://schemas.microsoft.com/office/drawing/2014/main" id="{195EC09D-F324-D2AB-EDE4-20B44BF9B20C}"/>
              </a:ext>
            </a:extLst>
          </p:cNvPr>
          <p:cNvSpPr txBox="1"/>
          <p:nvPr/>
        </p:nvSpPr>
        <p:spPr>
          <a:xfrm>
            <a:off x="898281" y="3068384"/>
            <a:ext cx="2302831" cy="461665"/>
          </a:xfrm>
          <a:prstGeom prst="rect">
            <a:avLst/>
          </a:prstGeom>
          <a:noFill/>
        </p:spPr>
        <p:txBody>
          <a:bodyPr wrap="square" lIns="91440" tIns="45720" rIns="91440" bIns="45720" rtlCol="1" anchor="t">
            <a:spAutoFit/>
          </a:bodyPr>
          <a:lstStyle/>
          <a:p>
            <a:pPr algn="ctr" rtl="1"/>
            <a:r>
              <a:rPr lang="ar-xm" sz="2400" dirty="0">
                <a:cs typeface="Arial" panose="020B0604020202020204" pitchFamily="34" charset="0"/>
                <a:rtl/>
              </a:rPr>
              <a:t>تُحسِّن النوم</a:t>
            </a:r>
            <a:endParaRPr lang="en-US" dirty="0">
              <a:cs typeface="Arial" panose="020B0604020202020204" pitchFamily="34" charset="0"/>
            </a:endParaRPr>
          </a:p>
        </p:txBody>
      </p:sp>
      <p:pic>
        <p:nvPicPr>
          <p:cNvPr id="20" name="Picture 19" descr="أيقونة&#10;&#10;تم إنشاء الوصف تلقائيًا">
            <a:extLst>
              <a:ext uri="{FF2B5EF4-FFF2-40B4-BE49-F238E27FC236}">
                <a16:creationId xmlns:a16="http://schemas.microsoft.com/office/drawing/2014/main" id="{3318553B-5E43-3FDB-F9E3-A6D12BEC9B82}"/>
              </a:ext>
            </a:extLst>
          </p:cNvPr>
          <p:cNvPicPr>
            <a:picLocks noChangeAspect="1"/>
          </p:cNvPicPr>
          <p:nvPr/>
        </p:nvPicPr>
        <p:blipFill rotWithShape="1">
          <a:blip r:embed="rId12">
            <a:duotone>
              <a:schemeClr val="accent1">
                <a:shade val="45000"/>
                <a:satMod val="135000"/>
              </a:schemeClr>
              <a:prstClr val="white"/>
            </a:duotone>
            <a:extLst>
              <a:ext uri="{28A0092B-C50C-407E-A947-70E740481C1C}">
                <a14:useLocalDpi xmlns:a14="http://schemas.microsoft.com/office/drawing/2010/main" val="0"/>
              </a:ext>
            </a:extLst>
          </a:blip>
          <a:srcRect b="8333"/>
          <a:stretch/>
        </p:blipFill>
        <p:spPr>
          <a:xfrm>
            <a:off x="2552384" y="4134674"/>
            <a:ext cx="1297457" cy="1284481"/>
          </a:xfrm>
          <a:prstGeom prst="rect">
            <a:avLst/>
          </a:prstGeom>
          <a:solidFill>
            <a:srgbClr val="FF0000"/>
          </a:solidFill>
        </p:spPr>
      </p:pic>
      <p:pic>
        <p:nvPicPr>
          <p:cNvPr id="12" name="Graphic 11" descr="قلب ينبض بتعبئة خالصة">
            <a:extLst>
              <a:ext uri="{FF2B5EF4-FFF2-40B4-BE49-F238E27FC236}">
                <a16:creationId xmlns:a16="http://schemas.microsoft.com/office/drawing/2014/main" id="{16BC5F2D-C603-9B16-DB58-7130E59C16B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484810" y="4118321"/>
            <a:ext cx="1297457" cy="1297457"/>
          </a:xfrm>
          <a:prstGeom prst="rect">
            <a:avLst/>
          </a:prstGeom>
        </p:spPr>
      </p:pic>
      <p:pic>
        <p:nvPicPr>
          <p:cNvPr id="19" name="Graphic 18" descr="زيادة الوزن بتعبئة خالصة">
            <a:extLst>
              <a:ext uri="{FF2B5EF4-FFF2-40B4-BE49-F238E27FC236}">
                <a16:creationId xmlns:a16="http://schemas.microsoft.com/office/drawing/2014/main" id="{186B7D4F-517C-3C80-0AA5-9EF59568D71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218098" y="4160020"/>
            <a:ext cx="1233790" cy="1233790"/>
          </a:xfrm>
          <a:prstGeom prst="rect">
            <a:avLst/>
          </a:prstGeom>
        </p:spPr>
      </p:pic>
      <p:sp>
        <p:nvSpPr>
          <p:cNvPr id="7" name="TextBox 6">
            <a:extLst>
              <a:ext uri="{FF2B5EF4-FFF2-40B4-BE49-F238E27FC236}">
                <a16:creationId xmlns:a16="http://schemas.microsoft.com/office/drawing/2014/main" id="{8CBB6229-301B-4954-FB96-E0A913E609C3}"/>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spTree>
    <p:extLst>
      <p:ext uri="{BB962C8B-B14F-4D97-AF65-F5344CB8AC3E}">
        <p14:creationId xmlns:p14="http://schemas.microsoft.com/office/powerpoint/2010/main" val="524732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descr="شخص يجلس على كرسي حديقة&#10;&#10;تم إنشاء الوصف تلقائيًا بثقة منخفضة">
            <a:extLst>
              <a:ext uri="{FF2B5EF4-FFF2-40B4-BE49-F238E27FC236}">
                <a16:creationId xmlns:a16="http://schemas.microsoft.com/office/drawing/2014/main" id="{64197BFA-8B09-C009-4E78-929C0A1C6651}"/>
              </a:ext>
            </a:extLst>
          </p:cNvPr>
          <p:cNvPicPr>
            <a:picLocks noChangeAspect="1"/>
          </p:cNvPicPr>
          <p:nvPr/>
        </p:nvPicPr>
        <p:blipFill rotWithShape="1">
          <a:blip r:embed="rId4">
            <a:extLst>
              <a:ext uri="{28A0092B-C50C-407E-A947-70E740481C1C}">
                <a14:useLocalDpi xmlns:a14="http://schemas.microsoft.com/office/drawing/2010/main" val="0"/>
              </a:ext>
            </a:extLst>
          </a:blip>
          <a:srcRect l="-529" t="17836" r="529" b="5774"/>
          <a:stretch/>
        </p:blipFill>
        <p:spPr>
          <a:xfrm>
            <a:off x="-54790" y="982549"/>
            <a:ext cx="9607551" cy="4892788"/>
          </a:xfrm>
          <a:prstGeom prst="rect">
            <a:avLst/>
          </a:prstGeom>
        </p:spPr>
      </p:pic>
      <p:grpSp>
        <p:nvGrpSpPr>
          <p:cNvPr id="11" name="Group 10">
            <a:extLst>
              <a:ext uri="{FF2B5EF4-FFF2-40B4-BE49-F238E27FC236}">
                <a16:creationId xmlns:a16="http://schemas.microsoft.com/office/drawing/2014/main" id="{FF50A39B-8252-F2FC-259E-D87325FD872A}"/>
              </a:ext>
            </a:extLst>
          </p:cNvPr>
          <p:cNvGrpSpPr/>
          <p:nvPr/>
        </p:nvGrpSpPr>
        <p:grpSpPr>
          <a:xfrm flipH="1">
            <a:off x="7351466" y="982662"/>
            <a:ext cx="4892788" cy="4892788"/>
            <a:chOff x="-165099" y="1638300"/>
            <a:chExt cx="4892788" cy="4892788"/>
          </a:xfrm>
          <a:solidFill>
            <a:schemeClr val="accent5"/>
          </a:solidFill>
        </p:grpSpPr>
        <p:sp>
          <p:nvSpPr>
            <p:cNvPr id="13" name="Rectangle 12">
              <a:extLst>
                <a:ext uri="{FF2B5EF4-FFF2-40B4-BE49-F238E27FC236}">
                  <a16:creationId xmlns:a16="http://schemas.microsoft.com/office/drawing/2014/main" id="{7DC7C656-87AC-4CE6-745A-90AB429F890E}"/>
                </a:ext>
              </a:extLst>
            </p:cNvPr>
            <p:cNvSpPr/>
            <p:nvPr userDrawn="1"/>
          </p:nvSpPr>
          <p:spPr>
            <a:xfrm>
              <a:off x="-165099" y="1638300"/>
              <a:ext cx="2441574" cy="4892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14" name="Oval 13">
              <a:extLst>
                <a:ext uri="{FF2B5EF4-FFF2-40B4-BE49-F238E27FC236}">
                  <a16:creationId xmlns:a16="http://schemas.microsoft.com/office/drawing/2014/main" id="{CA71B517-4397-851D-2D25-229B50C6611E}"/>
                </a:ext>
              </a:extLst>
            </p:cNvPr>
            <p:cNvSpPr/>
            <p:nvPr userDrawn="1"/>
          </p:nvSpPr>
          <p:spPr>
            <a:xfrm>
              <a:off x="-165099" y="1638300"/>
              <a:ext cx="4892788" cy="48927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grpSp>
      <p:pic>
        <p:nvPicPr>
          <p:cNvPr id="15" name="Picture 14" descr="أيقونة&#10;&#10;تم إنشاء الوصف تلقائيًا">
            <a:extLst>
              <a:ext uri="{FF2B5EF4-FFF2-40B4-BE49-F238E27FC236}">
                <a16:creationId xmlns:a16="http://schemas.microsoft.com/office/drawing/2014/main" id="{F8156022-C449-A44C-1203-980692C4AF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2335" y="1142999"/>
            <a:ext cx="4572000" cy="4572000"/>
          </a:xfrm>
          <a:prstGeom prst="rect">
            <a:avLst/>
          </a:prstGeom>
        </p:spPr>
      </p:pic>
      <p:sp>
        <p:nvSpPr>
          <p:cNvPr id="5" name="TextBox 4">
            <a:extLst>
              <a:ext uri="{FF2B5EF4-FFF2-40B4-BE49-F238E27FC236}">
                <a16:creationId xmlns:a16="http://schemas.microsoft.com/office/drawing/2014/main" id="{C7BAD757-2033-BE8E-A65B-909A7C4243A8}"/>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spTree>
    <p:extLst>
      <p:ext uri="{BB962C8B-B14F-4D97-AF65-F5344CB8AC3E}">
        <p14:creationId xmlns:p14="http://schemas.microsoft.com/office/powerpoint/2010/main" val="233850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pic>
        <p:nvPicPr>
          <p:cNvPr id="13" name="Picture 12" descr="أيقونة&#10;&#10;تم إنشاء الوصف تلقائيًا">
            <a:extLst>
              <a:ext uri="{FF2B5EF4-FFF2-40B4-BE49-F238E27FC236}">
                <a16:creationId xmlns:a16="http://schemas.microsoft.com/office/drawing/2014/main" id="{7ED5C19C-7CE0-ECF8-48D3-CBA60C6CC8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509" y="290702"/>
            <a:ext cx="1566739" cy="1566739"/>
          </a:xfrm>
          <a:prstGeom prst="rect">
            <a:avLst/>
          </a:prstGeom>
        </p:spPr>
      </p:pic>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1904693" y="507071"/>
            <a:ext cx="9610725" cy="581025"/>
          </a:xfrm>
        </p:spPr>
        <p:txBody>
          <a:bodyPr rtlCol="1"/>
          <a:lstStyle/>
          <a:p>
            <a:pPr rtl="1"/>
            <a:r>
              <a:rPr lang="ar-SA">
                <a:cs typeface="Arial" panose="020B0604020202020204" pitchFamily="34" charset="0"/>
                <a:rtl/>
              </a:rPr>
              <a:t>النشاط البدني مقارنةً بالتمرين الرياضي</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1923743" y="1088096"/>
            <a:ext cx="9591675" cy="581025"/>
          </a:xfrm>
        </p:spPr>
        <p:txBody>
          <a:bodyPr rtlCol="1">
            <a:normAutofit/>
          </a:bodyPr>
          <a:lstStyle/>
          <a:p>
            <a:pPr rtl="1"/>
            <a:r>
              <a:rPr lang="ar-xm">
                <a:cs typeface="Arial" panose="020B0604020202020204" pitchFamily="34" charset="0"/>
                <a:rtl/>
              </a:rPr>
              <a:t>النشاط البدني</a:t>
            </a:r>
            <a:endParaRPr lang="ar-xm" dirty="0">
              <a:cs typeface="Arial" panose="020B0604020202020204" pitchFamily="34" charset="0"/>
              <a:rtl/>
            </a:endParaRPr>
          </a:p>
        </p:txBody>
      </p:sp>
      <p:sp>
        <p:nvSpPr>
          <p:cNvPr id="4" name="TextBox 3">
            <a:extLst>
              <a:ext uri="{FF2B5EF4-FFF2-40B4-BE49-F238E27FC236}">
                <a16:creationId xmlns:a16="http://schemas.microsoft.com/office/drawing/2014/main" id="{BCB7A94F-F015-D13C-8C49-DA523CF676A1}"/>
              </a:ext>
            </a:extLst>
          </p:cNvPr>
          <p:cNvSpPr txBox="1"/>
          <p:nvPr/>
        </p:nvSpPr>
        <p:spPr>
          <a:xfrm>
            <a:off x="579380" y="2040984"/>
            <a:ext cx="11791507" cy="1077218"/>
          </a:xfrm>
          <a:prstGeom prst="rect">
            <a:avLst/>
          </a:prstGeom>
          <a:noFill/>
        </p:spPr>
        <p:txBody>
          <a:bodyPr wrap="square" lIns="91440" tIns="45720" rIns="91440" bIns="45720" rtlCol="1" anchor="t">
            <a:spAutoFit/>
          </a:bodyPr>
          <a:lstStyle/>
          <a:p>
            <a:pPr marL="0" indent="0" algn="ctr" rtl="1">
              <a:lnSpc>
                <a:spcPct val="100000"/>
              </a:lnSpc>
              <a:buNone/>
            </a:pPr>
            <a:r>
              <a:rPr lang="ar-SA" sz="3200" b="1">
                <a:ea typeface="+mn-lt"/>
                <a:cs typeface="Arial" panose="020B0604020202020204" pitchFamily="34" charset="0"/>
                <a:rtl/>
              </a:rPr>
              <a:t>النشاط البدني</a:t>
            </a:r>
          </a:p>
          <a:p>
            <a:pPr marL="0" indent="0" algn="ctr" rtl="1">
              <a:lnSpc>
                <a:spcPct val="100000"/>
              </a:lnSpc>
              <a:buNone/>
            </a:pPr>
            <a:r>
              <a:rPr lang="ar-SA" sz="3200">
                <a:ea typeface="+mn-lt"/>
                <a:cs typeface="Arial" panose="020B0604020202020204" pitchFamily="34" charset="0"/>
                <a:rtl/>
              </a:rPr>
              <a:t>هو أي حركة تقوم بها أجسادنا. تنتجه عضلاتنا ويستهلك طاقة.</a:t>
            </a:r>
            <a:endParaRPr lang="ar-SA" sz="2400">
              <a:cs typeface="Arial" panose="020B0604020202020204" pitchFamily="34" charset="0"/>
            </a:endParaRPr>
          </a:p>
        </p:txBody>
      </p:sp>
      <p:pic>
        <p:nvPicPr>
          <p:cNvPr id="6" name="Picture 5" descr="صورة تتضمن حذاءً وشخصًا وملابس ورسومًا متحركة&#10;&#10;وصف تم إنشاؤه تلقائيًا">
            <a:extLst>
              <a:ext uri="{FF2B5EF4-FFF2-40B4-BE49-F238E27FC236}">
                <a16:creationId xmlns:a16="http://schemas.microsoft.com/office/drawing/2014/main" id="{D5513924-D8FD-9D37-039D-EBF2D9CFBCE3}"/>
              </a:ext>
            </a:extLst>
          </p:cNvPr>
          <p:cNvPicPr>
            <a:picLocks noChangeAspect="1"/>
          </p:cNvPicPr>
          <p:nvPr/>
        </p:nvPicPr>
        <p:blipFill rotWithShape="1">
          <a:blip r:embed="rId5">
            <a:extLst>
              <a:ext uri="{28A0092B-C50C-407E-A947-70E740481C1C}">
                <a14:useLocalDpi xmlns:a14="http://schemas.microsoft.com/office/drawing/2010/main" val="0"/>
              </a:ext>
            </a:extLst>
          </a:blip>
          <a:srcRect t="27869" r="6147" b="28068"/>
          <a:stretch/>
        </p:blipFill>
        <p:spPr>
          <a:xfrm>
            <a:off x="686384" y="3490065"/>
            <a:ext cx="9720025" cy="2566986"/>
          </a:xfrm>
          <a:prstGeom prst="rect">
            <a:avLst/>
          </a:prstGeom>
        </p:spPr>
      </p:pic>
      <p:sp>
        <p:nvSpPr>
          <p:cNvPr id="5" name="TextBox 4">
            <a:extLst>
              <a:ext uri="{FF2B5EF4-FFF2-40B4-BE49-F238E27FC236}">
                <a16:creationId xmlns:a16="http://schemas.microsoft.com/office/drawing/2014/main" id="{92454080-699C-BA8A-899F-88A5C9D8B3A7}"/>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a:t>
            </a:r>
            <a:r>
              <a:rPr lang="ar-xm" sz="1400">
                <a:solidFill>
                  <a:schemeClr val="tx1">
                    <a:lumMod val="50000"/>
                    <a:lumOff val="50000"/>
                  </a:schemeClr>
                </a:solidFill>
                <a:latin typeface="+mj-lt"/>
                <a:cs typeface="Arial" panose="020B0604020202020204" pitchFamily="34" charset="0"/>
                <a:rtl/>
              </a:rPr>
              <a:t>اللياقة </a:t>
            </a:r>
            <a:r>
              <a:rPr lang="ar-xm" sz="1400" dirty="0">
                <a:solidFill>
                  <a:schemeClr val="tx1">
                    <a:lumMod val="50000"/>
                    <a:lumOff val="50000"/>
                  </a:schemeClr>
                </a:solidFill>
                <a:latin typeface="+mj-lt"/>
                <a:cs typeface="Arial" panose="020B0604020202020204" pitchFamily="34" charset="0"/>
                <a:rtl/>
              </a:rPr>
              <a:t>البدنية </a:t>
            </a:r>
            <a:r>
              <a:rPr lang="ar-xm" sz="1400">
                <a:solidFill>
                  <a:schemeClr val="tx1">
                    <a:lumMod val="50000"/>
                    <a:lumOff val="50000"/>
                  </a:schemeClr>
                </a:solidFill>
                <a:latin typeface="+mj-lt"/>
                <a:cs typeface="Arial" panose="020B0604020202020204" pitchFamily="34" charset="0"/>
                <a:rtl/>
              </a:rPr>
              <a:t>|</a:t>
            </a:r>
            <a:r>
              <a:rPr lang="ar-SA" sz="140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الدرس </a:t>
            </a:r>
            <a:r>
              <a:rPr lang="ar-xm" sz="1400">
                <a:solidFill>
                  <a:schemeClr val="tx1">
                    <a:lumMod val="50000"/>
                    <a:lumOff val="50000"/>
                  </a:schemeClr>
                </a:solidFill>
                <a:latin typeface="+mj-lt"/>
                <a:cs typeface="Arial" panose="020B0604020202020204" pitchFamily="34" charset="0"/>
                <a:rtl/>
              </a:rPr>
              <a:t>الثاني:</a:t>
            </a:r>
            <a:r>
              <a:rPr lang="ar-SA" sz="140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a:t>
            </a:r>
            <a:r>
              <a:rPr lang="ar-xm" sz="1400">
                <a:solidFill>
                  <a:schemeClr val="tx1">
                    <a:lumMod val="50000"/>
                    <a:lumOff val="50000"/>
                  </a:schemeClr>
                </a:solidFill>
                <a:latin typeface="+mj-lt"/>
                <a:cs typeface="Arial" panose="020B0604020202020204" pitchFamily="34" charset="0"/>
                <a:rtl/>
              </a:rPr>
              <a:t>الإحماء والتهدئة</a:t>
            </a:r>
            <a:endParaRPr lang="ar-xm" sz="1400" dirty="0">
              <a:solidFill>
                <a:schemeClr val="tx1">
                  <a:lumMod val="50000"/>
                  <a:lumOff val="50000"/>
                </a:schemeClr>
              </a:solidFill>
              <a:latin typeface="+mj-lt"/>
              <a:cs typeface="Arial" panose="020B0604020202020204" pitchFamily="34" charset="0"/>
              <a:rtl/>
            </a:endParaRPr>
          </a:p>
        </p:txBody>
      </p:sp>
    </p:spTree>
    <p:extLst>
      <p:ext uri="{BB962C8B-B14F-4D97-AF65-F5344CB8AC3E}">
        <p14:creationId xmlns:p14="http://schemas.microsoft.com/office/powerpoint/2010/main" val="325366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1904693" y="507071"/>
            <a:ext cx="9610725" cy="581025"/>
          </a:xfrm>
        </p:spPr>
        <p:txBody>
          <a:bodyPr rtlCol="1"/>
          <a:lstStyle/>
          <a:p>
            <a:pPr rtl="1"/>
            <a:r>
              <a:rPr lang="ar-xm" dirty="0">
                <a:cs typeface="Arial" panose="020B0604020202020204" pitchFamily="34" charset="0"/>
                <a:rtl/>
              </a:rPr>
              <a:t>النشاط البدني مقارنةً بالتمرين الرياضي</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1923743" y="1088096"/>
            <a:ext cx="9591675" cy="581025"/>
          </a:xfrm>
        </p:spPr>
        <p:txBody>
          <a:bodyPr rtlCol="1">
            <a:normAutofit/>
          </a:bodyPr>
          <a:lstStyle/>
          <a:p>
            <a:pPr rtl="1"/>
            <a:r>
              <a:rPr lang="ar-xm" dirty="0">
                <a:cs typeface="Arial" panose="020B0604020202020204" pitchFamily="34" charset="0"/>
                <a:rtl/>
              </a:rPr>
              <a:t>النشاط البدني</a:t>
            </a:r>
          </a:p>
        </p:txBody>
      </p:sp>
      <p:pic>
        <p:nvPicPr>
          <p:cNvPr id="15" name="Content Placeholder 3">
            <a:extLst>
              <a:ext uri="{FF2B5EF4-FFF2-40B4-BE49-F238E27FC236}">
                <a16:creationId xmlns:a16="http://schemas.microsoft.com/office/drawing/2014/main" id="{19789EEE-F876-6D8B-737B-F1827213306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923732" y="3378134"/>
            <a:ext cx="6626996" cy="2600024"/>
          </a:xfrm>
          <a:prstGeom prst="rect">
            <a:avLst/>
          </a:prstGeom>
        </p:spPr>
      </p:pic>
      <p:sp>
        <p:nvSpPr>
          <p:cNvPr id="4" name="TextBox 3">
            <a:extLst>
              <a:ext uri="{FF2B5EF4-FFF2-40B4-BE49-F238E27FC236}">
                <a16:creationId xmlns:a16="http://schemas.microsoft.com/office/drawing/2014/main" id="{0623D1B5-12A6-D419-37CF-FAED683447AF}"/>
              </a:ext>
            </a:extLst>
          </p:cNvPr>
          <p:cNvSpPr txBox="1"/>
          <p:nvPr/>
        </p:nvSpPr>
        <p:spPr>
          <a:xfrm>
            <a:off x="1398647" y="1798276"/>
            <a:ext cx="9334456" cy="1569660"/>
          </a:xfrm>
          <a:prstGeom prst="rect">
            <a:avLst/>
          </a:prstGeom>
          <a:noFill/>
        </p:spPr>
        <p:txBody>
          <a:bodyPr wrap="square" lIns="91440" tIns="45720" rIns="91440" bIns="45720" rtlCol="1" anchor="t">
            <a:spAutoFit/>
          </a:bodyPr>
          <a:lstStyle/>
          <a:p>
            <a:pPr marL="0" indent="0" algn="ctr" rtl="1">
              <a:lnSpc>
                <a:spcPct val="100000"/>
              </a:lnSpc>
              <a:buNone/>
            </a:pPr>
            <a:r>
              <a:rPr lang="ar-xm" sz="3200" b="1" dirty="0">
                <a:ea typeface="+mn-lt"/>
                <a:cs typeface="Arial" panose="020B0604020202020204" pitchFamily="34" charset="0"/>
                <a:rtl/>
              </a:rPr>
              <a:t>التمرين</a:t>
            </a:r>
          </a:p>
          <a:p>
            <a:pPr marL="0" indent="0" algn="ctr" rtl="1">
              <a:lnSpc>
                <a:spcPct val="100000"/>
              </a:lnSpc>
              <a:buNone/>
            </a:pPr>
            <a:r>
              <a:rPr lang="ar-xm" sz="3200" dirty="0">
                <a:ea typeface="+mn-lt"/>
                <a:cs typeface="Arial" panose="020B0604020202020204" pitchFamily="34" charset="0"/>
                <a:rtl/>
              </a:rPr>
              <a:t>يكون مخططًا ومنظمًا ومتكررًا ويركز على الحفاظ على عنصر أو أكثر من عناصر اللياقة البدنية أو تحسينها.</a:t>
            </a:r>
            <a:endParaRPr lang="en-US" sz="2400" dirty="0">
              <a:cs typeface="Arial" panose="020B0604020202020204" pitchFamily="34" charset="0"/>
            </a:endParaRPr>
          </a:p>
        </p:txBody>
      </p:sp>
      <p:pic>
        <p:nvPicPr>
          <p:cNvPr id="6" name="Picture 5" descr="أيقونة&#10;&#10;تم إنشاء الوصف تلقائيًا">
            <a:extLst>
              <a:ext uri="{FF2B5EF4-FFF2-40B4-BE49-F238E27FC236}">
                <a16:creationId xmlns:a16="http://schemas.microsoft.com/office/drawing/2014/main" id="{168E1723-FB11-8B7F-290F-6B6694BFE5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509" y="290702"/>
            <a:ext cx="1566739" cy="1566739"/>
          </a:xfrm>
          <a:prstGeom prst="rect">
            <a:avLst/>
          </a:prstGeom>
        </p:spPr>
      </p:pic>
      <p:sp>
        <p:nvSpPr>
          <p:cNvPr id="5" name="TextBox 4">
            <a:extLst>
              <a:ext uri="{FF2B5EF4-FFF2-40B4-BE49-F238E27FC236}">
                <a16:creationId xmlns:a16="http://schemas.microsoft.com/office/drawing/2014/main" id="{0685F8C7-9D1E-EE97-0EC6-0E01B34B78D8}"/>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spTree>
    <p:extLst>
      <p:ext uri="{BB962C8B-B14F-4D97-AF65-F5344CB8AC3E}">
        <p14:creationId xmlns:p14="http://schemas.microsoft.com/office/powerpoint/2010/main" val="18268236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2CF45B-6887-E2A9-137A-A9FBC12991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723" y="1088096"/>
            <a:ext cx="2141978" cy="4951456"/>
          </a:xfrm>
          <a:prstGeom prst="rect">
            <a:avLst/>
          </a:prstGeom>
        </p:spPr>
      </p:pic>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1907034" y="507071"/>
            <a:ext cx="9610725" cy="581025"/>
          </a:xfrm>
        </p:spPr>
        <p:txBody>
          <a:bodyPr rtlCol="1"/>
          <a:lstStyle/>
          <a:p>
            <a:pPr rtl="1"/>
            <a:r>
              <a:rPr lang="ar-xm" dirty="0">
                <a:cs typeface="Arial" panose="020B0604020202020204" pitchFamily="34" charset="0"/>
                <a:rtl/>
              </a:rPr>
              <a:t>التحمُّل</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1926084" y="1088096"/>
            <a:ext cx="9591675" cy="581025"/>
          </a:xfrm>
        </p:spPr>
        <p:txBody>
          <a:bodyPr rtlCol="1">
            <a:normAutofit/>
          </a:bodyPr>
          <a:lstStyle/>
          <a:p>
            <a:pPr rtl="1"/>
            <a:r>
              <a:rPr lang="ar-xm" dirty="0">
                <a:cs typeface="Arial" panose="020B0604020202020204" pitchFamily="34" charset="0"/>
                <a:rtl/>
              </a:rPr>
              <a:t>النشاط البدني</a:t>
            </a:r>
          </a:p>
        </p:txBody>
      </p:sp>
      <p:sp>
        <p:nvSpPr>
          <p:cNvPr id="4" name="Text Placeholder 3">
            <a:extLst>
              <a:ext uri="{FF2B5EF4-FFF2-40B4-BE49-F238E27FC236}">
                <a16:creationId xmlns:a16="http://schemas.microsoft.com/office/drawing/2014/main" id="{603AE68C-E3CD-4350-B628-931F605DA5AE}"/>
              </a:ext>
            </a:extLst>
          </p:cNvPr>
          <p:cNvSpPr>
            <a:spLocks noGrp="1"/>
          </p:cNvSpPr>
          <p:nvPr>
            <p:ph type="body" sz="quarter" idx="12"/>
          </p:nvPr>
        </p:nvSpPr>
        <p:spPr>
          <a:xfrm>
            <a:off x="4554584" y="2632319"/>
            <a:ext cx="6963176" cy="2908056"/>
          </a:xfrm>
        </p:spPr>
        <p:txBody>
          <a:bodyPr vert="horz" lIns="91440" tIns="45720" rIns="91440" bIns="45720" rtlCol="1" anchor="t">
            <a:noAutofit/>
          </a:bodyPr>
          <a:lstStyle/>
          <a:p>
            <a:pPr marL="457200" indent="-457200" rtl="1">
              <a:buFont typeface="Ubuntu Light" panose="020B0604020202020204" pitchFamily="34" charset="0"/>
              <a:buChar char="•"/>
            </a:pPr>
            <a:r>
              <a:rPr lang="ar-SA" sz="2600" b="1">
                <a:cs typeface="Arial" panose="020B0604020202020204" pitchFamily="34" charset="0"/>
                <a:rtl/>
              </a:rPr>
              <a:t>التحمُّل</a:t>
            </a:r>
            <a:r>
              <a:rPr lang="ar-SA" sz="2600" b="1">
                <a:solidFill>
                  <a:srgbClr val="00695E"/>
                </a:solidFill>
                <a:cs typeface="Arial" panose="020B0604020202020204" pitchFamily="34" charset="0"/>
                <a:rtl/>
              </a:rPr>
              <a:t> </a:t>
            </a:r>
            <a:r>
              <a:rPr lang="ar-SA" sz="2600" b="1">
                <a:solidFill>
                  <a:srgbClr val="179984"/>
                </a:solidFill>
                <a:cs typeface="Arial" panose="020B0604020202020204" pitchFamily="34" charset="0"/>
                <a:rtl/>
              </a:rPr>
              <a:t>يمثل القدرة على إبقاء جسمك في حالة حركة لفترات </a:t>
            </a:r>
            <a:br>
              <a:rPr lang="ar-SA" sz="2600" b="1">
                <a:solidFill>
                  <a:srgbClr val="179984"/>
                </a:solidFill>
                <a:cs typeface="Arial" panose="020B0604020202020204" pitchFamily="34" charset="0"/>
                <a:rtl/>
              </a:rPr>
            </a:br>
            <a:r>
              <a:rPr lang="ar-SA" sz="2600" b="1">
                <a:solidFill>
                  <a:srgbClr val="179984"/>
                </a:solidFill>
                <a:cs typeface="Arial" panose="020B0604020202020204" pitchFamily="34" charset="0"/>
                <a:rtl/>
              </a:rPr>
              <a:t>طويلة من الزمن </a:t>
            </a:r>
            <a:endParaRPr lang="ar-SA" sz="2600" b="1">
              <a:cs typeface="Arial" panose="020B0604020202020204" pitchFamily="34" charset="0"/>
            </a:endParaRPr>
          </a:p>
          <a:p>
            <a:pPr marL="1143000" lvl="1" indent="-457200" rtl="1"/>
            <a:r>
              <a:rPr lang="ar-SA">
                <a:cs typeface="Arial" panose="020B0604020202020204" pitchFamily="34" charset="0"/>
                <a:rtl/>
              </a:rPr>
              <a:t>قد يسمى أيضًا: تمارين الأيروبيك للياقة البدنية، تمارين لياقة القلب والأوعية الدموية، تمارين الكارديو</a:t>
            </a:r>
          </a:p>
          <a:p>
            <a:pPr marL="457200" indent="-457200" rtl="1">
              <a:buFont typeface="Ubuntu Light" panose="020B0604020202020204" pitchFamily="34" charset="0"/>
              <a:buChar char="•"/>
            </a:pPr>
            <a:endParaRPr lang="ar-SA" sz="2600">
              <a:cs typeface="Arial" panose="020B0604020202020204" pitchFamily="34" charset="0"/>
            </a:endParaRPr>
          </a:p>
          <a:p>
            <a:pPr marL="457200" indent="-457200" rtl="1">
              <a:buFont typeface="Ubuntu Light" panose="020B0604020202020204" pitchFamily="34" charset="0"/>
              <a:buChar char="•"/>
            </a:pPr>
            <a:r>
              <a:rPr lang="ar-SA" sz="2600">
                <a:cs typeface="Arial" panose="020B0604020202020204" pitchFamily="34" charset="0"/>
                <a:rtl/>
              </a:rPr>
              <a:t>الهدف هو ممارسة أحد تمارين التحمُّل لمدة </a:t>
            </a:r>
            <a:r>
              <a:rPr lang="en-US" sz="2600">
                <a:cs typeface="Arial" panose="020B0604020202020204" pitchFamily="34" charset="0"/>
                <a:rtl val="0"/>
              </a:rPr>
              <a:t>30</a:t>
            </a:r>
            <a:r>
              <a:rPr lang="ar-SA" sz="2600">
                <a:cs typeface="Arial" panose="020B0604020202020204" pitchFamily="34" charset="0"/>
                <a:rtl/>
              </a:rPr>
              <a:t> دقيقة على الأقل في اليوم في </a:t>
            </a:r>
            <a:r>
              <a:rPr lang="en-US" sz="2600">
                <a:cs typeface="Arial" panose="020B0604020202020204" pitchFamily="34" charset="0"/>
                <a:rtl val="0"/>
              </a:rPr>
              <a:t>5</a:t>
            </a:r>
            <a:r>
              <a:rPr lang="ar-SA" sz="2600">
                <a:cs typeface="Arial" panose="020B0604020202020204" pitchFamily="34" charset="0"/>
                <a:rtl/>
              </a:rPr>
              <a:t> أيام من الأسبوع</a:t>
            </a:r>
          </a:p>
          <a:p>
            <a:pPr marL="457200" indent="-457200" rtl="1"/>
            <a:endParaRPr lang="ar-SA" sz="2600">
              <a:solidFill>
                <a:schemeClr val="tx2"/>
              </a:solidFill>
              <a:cs typeface="Arial" panose="020B0604020202020204" pitchFamily="34" charset="0"/>
            </a:endParaRPr>
          </a:p>
        </p:txBody>
      </p:sp>
      <p:pic>
        <p:nvPicPr>
          <p:cNvPr id="6" name="Picture 5" descr="أيقونة&#10;&#10;تم إنشاء الوصف تلقائيًا">
            <a:extLst>
              <a:ext uri="{FF2B5EF4-FFF2-40B4-BE49-F238E27FC236}">
                <a16:creationId xmlns:a16="http://schemas.microsoft.com/office/drawing/2014/main" id="{09B79476-7A82-29D3-B071-FBEB7E1C42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509" y="290702"/>
            <a:ext cx="1566739" cy="1566739"/>
          </a:xfrm>
          <a:prstGeom prst="rect">
            <a:avLst/>
          </a:prstGeom>
        </p:spPr>
      </p:pic>
      <p:sp>
        <p:nvSpPr>
          <p:cNvPr id="5" name="TextBox 4">
            <a:extLst>
              <a:ext uri="{FF2B5EF4-FFF2-40B4-BE49-F238E27FC236}">
                <a16:creationId xmlns:a16="http://schemas.microsoft.com/office/drawing/2014/main" id="{DA7133E6-CC57-CAE0-5C09-1714D59AB1B2}"/>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spTree>
    <p:extLst>
      <p:ext uri="{BB962C8B-B14F-4D97-AF65-F5344CB8AC3E}">
        <p14:creationId xmlns:p14="http://schemas.microsoft.com/office/powerpoint/2010/main" val="3214684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1904693" y="507071"/>
            <a:ext cx="9610725" cy="581025"/>
          </a:xfrm>
        </p:spPr>
        <p:txBody>
          <a:bodyPr rtlCol="1"/>
          <a:lstStyle/>
          <a:p>
            <a:pPr rtl="1"/>
            <a:r>
              <a:rPr lang="ar-xm" dirty="0">
                <a:rtl/>
              </a:rPr>
              <a:t>التحمُّل</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1923743" y="1088096"/>
            <a:ext cx="9591675" cy="581025"/>
          </a:xfrm>
        </p:spPr>
        <p:txBody>
          <a:bodyPr rtlCol="1">
            <a:normAutofit/>
          </a:bodyPr>
          <a:lstStyle/>
          <a:p>
            <a:pPr rtl="1"/>
            <a:r>
              <a:rPr lang="ar-xm" dirty="0">
                <a:rtl/>
              </a:rPr>
              <a:t>النشاط البدني</a:t>
            </a:r>
          </a:p>
        </p:txBody>
      </p:sp>
      <p:pic>
        <p:nvPicPr>
          <p:cNvPr id="5" name="Picture 4" descr="أيقونة&#10;&#10;تم إنشاء الوصف تلقائيًا">
            <a:extLst>
              <a:ext uri="{FF2B5EF4-FFF2-40B4-BE49-F238E27FC236}">
                <a16:creationId xmlns:a16="http://schemas.microsoft.com/office/drawing/2014/main" id="{EB50DAA4-BCBD-D001-5B17-C729017B43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509" y="290702"/>
            <a:ext cx="1566739" cy="1566739"/>
          </a:xfrm>
          <a:prstGeom prst="rect">
            <a:avLst/>
          </a:prstGeom>
        </p:spPr>
      </p:pic>
      <p:sp>
        <p:nvSpPr>
          <p:cNvPr id="4" name="TextBox 3">
            <a:extLst>
              <a:ext uri="{FF2B5EF4-FFF2-40B4-BE49-F238E27FC236}">
                <a16:creationId xmlns:a16="http://schemas.microsoft.com/office/drawing/2014/main" id="{EAB4675D-9396-957F-64E7-840679B4B81D}"/>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pic>
        <p:nvPicPr>
          <p:cNvPr id="7" name="Picture 6">
            <a:extLst>
              <a:ext uri="{FF2B5EF4-FFF2-40B4-BE49-F238E27FC236}">
                <a16:creationId xmlns:a16="http://schemas.microsoft.com/office/drawing/2014/main" id="{8F427B9A-D2C4-E6A6-E4CC-CCA6996CE297}"/>
              </a:ext>
            </a:extLst>
          </p:cNvPr>
          <p:cNvPicPr>
            <a:picLocks noChangeAspect="1"/>
          </p:cNvPicPr>
          <p:nvPr/>
        </p:nvPicPr>
        <p:blipFill rotWithShape="1">
          <a:blip r:embed="rId5"/>
          <a:srcRect l="53670" t="43058" r="20114" b="26972"/>
          <a:stretch/>
        </p:blipFill>
        <p:spPr>
          <a:xfrm>
            <a:off x="2547457" y="1681407"/>
            <a:ext cx="7097086" cy="4563745"/>
          </a:xfrm>
          <a:prstGeom prst="rect">
            <a:avLst/>
          </a:prstGeom>
        </p:spPr>
      </p:pic>
    </p:spTree>
    <p:extLst>
      <p:ext uri="{BB962C8B-B14F-4D97-AF65-F5344CB8AC3E}">
        <p14:creationId xmlns:p14="http://schemas.microsoft.com/office/powerpoint/2010/main" val="1352164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9A3AC4-2783-56B4-5326-2235720918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1929" y="976219"/>
            <a:ext cx="2372752" cy="5016636"/>
          </a:xfrm>
          <a:prstGeom prst="rect">
            <a:avLst/>
          </a:prstGeom>
        </p:spPr>
      </p:pic>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1904693" y="507071"/>
            <a:ext cx="9610725" cy="581025"/>
          </a:xfrm>
        </p:spPr>
        <p:txBody>
          <a:bodyPr rtlCol="1"/>
          <a:lstStyle/>
          <a:p>
            <a:pPr rtl="1"/>
            <a:r>
              <a:rPr lang="ar-xm" dirty="0">
                <a:cs typeface="Arial" panose="020B0604020202020204" pitchFamily="34" charset="0"/>
                <a:rtl/>
              </a:rPr>
              <a:t>القوة</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1923743" y="1088096"/>
            <a:ext cx="9591675" cy="581025"/>
          </a:xfrm>
        </p:spPr>
        <p:txBody>
          <a:bodyPr rtlCol="1">
            <a:normAutofit/>
          </a:bodyPr>
          <a:lstStyle/>
          <a:p>
            <a:pPr rtl="1"/>
            <a:r>
              <a:rPr lang="ar-xm" dirty="0">
                <a:cs typeface="Arial" panose="020B0604020202020204" pitchFamily="34" charset="0"/>
                <a:rtl/>
              </a:rPr>
              <a:t>النشاط البدني</a:t>
            </a:r>
          </a:p>
        </p:txBody>
      </p:sp>
      <p:sp>
        <p:nvSpPr>
          <p:cNvPr id="4" name="Text Placeholder 3">
            <a:extLst>
              <a:ext uri="{FF2B5EF4-FFF2-40B4-BE49-F238E27FC236}">
                <a16:creationId xmlns:a16="http://schemas.microsoft.com/office/drawing/2014/main" id="{603AE68C-E3CD-4350-B628-931F605DA5AE}"/>
              </a:ext>
            </a:extLst>
          </p:cNvPr>
          <p:cNvSpPr>
            <a:spLocks noGrp="1"/>
          </p:cNvSpPr>
          <p:nvPr>
            <p:ph type="body" sz="quarter" idx="12"/>
          </p:nvPr>
        </p:nvSpPr>
        <p:spPr>
          <a:xfrm>
            <a:off x="5477691" y="2984011"/>
            <a:ext cx="5977832" cy="2556364"/>
          </a:xfrm>
        </p:spPr>
        <p:txBody>
          <a:bodyPr vert="horz" lIns="91440" tIns="45720" rIns="91440" bIns="45720" rtlCol="1" anchor="t">
            <a:normAutofit/>
          </a:bodyPr>
          <a:lstStyle/>
          <a:p>
            <a:pPr marL="457200" indent="-457200" rtl="1">
              <a:buFont typeface="Ubuntu Light" panose="020B0604020202020204" pitchFamily="34" charset="0"/>
              <a:buChar char="•"/>
            </a:pPr>
            <a:r>
              <a:rPr lang="ar-xm" b="1" dirty="0">
                <a:cs typeface="Arial" panose="020B0604020202020204" pitchFamily="34" charset="0"/>
                <a:rtl/>
              </a:rPr>
              <a:t>القوة</a:t>
            </a:r>
            <a:r>
              <a:rPr lang="ar-xm" b="1" dirty="0">
                <a:solidFill>
                  <a:srgbClr val="00695E"/>
                </a:solidFill>
                <a:cs typeface="Arial" panose="020B0604020202020204" pitchFamily="34" charset="0"/>
                <a:rtl/>
              </a:rPr>
              <a:t> </a:t>
            </a:r>
            <a:r>
              <a:rPr lang="ar-xm" b="1" dirty="0">
                <a:solidFill>
                  <a:srgbClr val="179984"/>
                </a:solidFill>
                <a:cs typeface="Arial" panose="020B0604020202020204" pitchFamily="34" charset="0"/>
                <a:rtl/>
              </a:rPr>
              <a:t>هي قدرة الجسم على أداء العمل</a:t>
            </a:r>
          </a:p>
          <a:p>
            <a:pPr marL="457200" indent="-457200" rtl="1">
              <a:buFont typeface="Ubuntu Light" panose="020B0604020202020204" pitchFamily="34" charset="0"/>
              <a:buChar char="•"/>
            </a:pPr>
            <a:endParaRPr lang="en-US" b="1" dirty="0">
              <a:solidFill>
                <a:srgbClr val="179984"/>
              </a:solidFill>
              <a:cs typeface="Arial" panose="020B0604020202020204" pitchFamily="34" charset="0"/>
            </a:endParaRPr>
          </a:p>
          <a:p>
            <a:pPr marL="457200" indent="-457200" rtl="1">
              <a:buFont typeface="Ubuntu Light" panose="020B0604020202020204" pitchFamily="34" charset="0"/>
              <a:buChar char="•"/>
            </a:pPr>
            <a:r>
              <a:rPr lang="ar-xm" dirty="0">
                <a:cs typeface="Arial" panose="020B0604020202020204" pitchFamily="34" charset="0"/>
                <a:rtl/>
              </a:rPr>
              <a:t>حاول ممارسة تمارين القوة في يومين إلى ثلاثة أيام من كل أسبوع لمدة </a:t>
            </a:r>
            <a:r>
              <a:rPr lang="ar-xm">
                <a:cs typeface="Arial" panose="020B0604020202020204" pitchFamily="34" charset="0"/>
                <a:rtl/>
              </a:rPr>
              <a:t>تصل إلى </a:t>
            </a:r>
            <a:r>
              <a:rPr lang="">
                <a:cs typeface="Arial" panose="020B0604020202020204" pitchFamily="34" charset="0"/>
                <a:rtl val="0"/>
              </a:rPr>
              <a:t>30</a:t>
            </a:r>
            <a:r>
              <a:rPr lang="ar-SA">
                <a:cs typeface="Arial" panose="020B0604020202020204" pitchFamily="34" charset="0"/>
                <a:rtl/>
              </a:rPr>
              <a:t> </a:t>
            </a:r>
            <a:r>
              <a:rPr lang="ar-xm">
                <a:cs typeface="Arial" panose="020B0604020202020204" pitchFamily="34" charset="0"/>
                <a:rtl/>
              </a:rPr>
              <a:t>دقيقة</a:t>
            </a:r>
            <a:endParaRPr lang="ar-xm" dirty="0">
              <a:cs typeface="Arial" panose="020B0604020202020204" pitchFamily="34" charset="0"/>
              <a:rtl/>
            </a:endParaRPr>
          </a:p>
          <a:p>
            <a:pPr marL="457200" indent="-457200" rtl="1">
              <a:buFont typeface="Ubuntu Light" panose="020B0604020202020204" pitchFamily="34" charset="0"/>
              <a:buChar char="•"/>
            </a:pPr>
            <a:endParaRPr lang="en-US" dirty="0">
              <a:cs typeface="Arial" panose="020B0604020202020204" pitchFamily="34" charset="0"/>
            </a:endParaRPr>
          </a:p>
          <a:p>
            <a:pPr rtl="1"/>
            <a:endParaRPr lang="en-US" dirty="0">
              <a:cs typeface="Arial" panose="020B0604020202020204" pitchFamily="34" charset="0"/>
            </a:endParaRPr>
          </a:p>
          <a:p>
            <a:pPr marL="457200" indent="-457200" rtl="1">
              <a:buFont typeface="Ubuntu Light" panose="020B0604020202020204" pitchFamily="34" charset="0"/>
              <a:buChar char="•"/>
            </a:pPr>
            <a:endParaRPr lang="en-US" dirty="0">
              <a:cs typeface="Arial" panose="020B0604020202020204" pitchFamily="34" charset="0"/>
            </a:endParaRPr>
          </a:p>
          <a:p>
            <a:pPr marL="457200" indent="-457200" rtl="1"/>
            <a:endParaRPr lang="en-US" dirty="0">
              <a:solidFill>
                <a:schemeClr val="tx2"/>
              </a:solidFill>
              <a:cs typeface="Arial" panose="020B0604020202020204" pitchFamily="34" charset="0"/>
            </a:endParaRPr>
          </a:p>
          <a:p>
            <a:pPr marL="0" indent="0" rtl="1">
              <a:buNone/>
            </a:pPr>
            <a:endParaRPr lang="en-US" dirty="0">
              <a:cs typeface="Arial" panose="020B0604020202020204" pitchFamily="34" charset="0"/>
            </a:endParaRPr>
          </a:p>
        </p:txBody>
      </p:sp>
      <p:pic>
        <p:nvPicPr>
          <p:cNvPr id="6" name="Picture 5" descr="أيقونة&#10;&#10;تم إنشاء الوصف تلقائيًا">
            <a:extLst>
              <a:ext uri="{FF2B5EF4-FFF2-40B4-BE49-F238E27FC236}">
                <a16:creationId xmlns:a16="http://schemas.microsoft.com/office/drawing/2014/main" id="{5150CE5B-D4A8-9848-35B9-91B4797B3A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509" y="290702"/>
            <a:ext cx="1566739" cy="1566739"/>
          </a:xfrm>
          <a:prstGeom prst="rect">
            <a:avLst/>
          </a:prstGeom>
        </p:spPr>
      </p:pic>
      <p:sp>
        <p:nvSpPr>
          <p:cNvPr id="5" name="TextBox 4">
            <a:extLst>
              <a:ext uri="{FF2B5EF4-FFF2-40B4-BE49-F238E27FC236}">
                <a16:creationId xmlns:a16="http://schemas.microsoft.com/office/drawing/2014/main" id="{69B01E83-F3DA-1AB8-711F-0597C3441F13}"/>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spTree>
    <p:extLst>
      <p:ext uri="{BB962C8B-B14F-4D97-AF65-F5344CB8AC3E}">
        <p14:creationId xmlns:p14="http://schemas.microsoft.com/office/powerpoint/2010/main" val="23184175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1904693" y="507071"/>
            <a:ext cx="9610725" cy="581025"/>
          </a:xfrm>
        </p:spPr>
        <p:txBody>
          <a:bodyPr rtlCol="1"/>
          <a:lstStyle/>
          <a:p>
            <a:pPr rtl="1"/>
            <a:r>
              <a:rPr lang="ar-xm" cap="all" dirty="0">
                <a:cs typeface="Arial" panose="020B0604020202020204" pitchFamily="34" charset="0"/>
                <a:rtl/>
              </a:rPr>
              <a:t>القوة</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1923743" y="1088096"/>
            <a:ext cx="9591675" cy="581025"/>
          </a:xfrm>
        </p:spPr>
        <p:txBody>
          <a:bodyPr rtlCol="1">
            <a:normAutofit/>
          </a:bodyPr>
          <a:lstStyle/>
          <a:p>
            <a:pPr rtl="1"/>
            <a:r>
              <a:rPr lang="ar-xm" cap="all" dirty="0">
                <a:cs typeface="Arial" panose="020B0604020202020204" pitchFamily="34" charset="0"/>
                <a:rtl/>
              </a:rPr>
              <a:t>النشاط البدني</a:t>
            </a:r>
          </a:p>
        </p:txBody>
      </p:sp>
      <p:sp>
        <p:nvSpPr>
          <p:cNvPr id="4" name="Text Placeholder 3">
            <a:extLst>
              <a:ext uri="{FF2B5EF4-FFF2-40B4-BE49-F238E27FC236}">
                <a16:creationId xmlns:a16="http://schemas.microsoft.com/office/drawing/2014/main" id="{672651DB-B8D8-B053-AD3E-0BE46DD2C674}"/>
              </a:ext>
            </a:extLst>
          </p:cNvPr>
          <p:cNvSpPr>
            <a:spLocks noGrp="1"/>
          </p:cNvSpPr>
          <p:nvPr>
            <p:ph type="body" sz="quarter" idx="12"/>
          </p:nvPr>
        </p:nvSpPr>
        <p:spPr>
          <a:xfrm>
            <a:off x="5235005" y="5937375"/>
            <a:ext cx="6437168" cy="307777"/>
          </a:xfrm>
        </p:spPr>
        <p:txBody>
          <a:bodyPr vert="horz" lIns="91440" tIns="45720" rIns="91440" bIns="45720" rtlCol="1" anchor="t">
            <a:normAutofit/>
          </a:bodyPr>
          <a:lstStyle/>
          <a:p>
            <a:pPr rtl="1"/>
            <a:r>
              <a:rPr lang="ar-xm" sz="1200" i="1" cap="all" dirty="0">
                <a:cs typeface="Arial" panose="020B0604020202020204" pitchFamily="34" charset="0"/>
                <a:rtl/>
              </a:rPr>
              <a:t>*يجب على اللاعبين استخدام هذه المعدات تحت إشراف أحد المتخصصين المؤهلين.</a:t>
            </a:r>
          </a:p>
        </p:txBody>
      </p:sp>
      <p:pic>
        <p:nvPicPr>
          <p:cNvPr id="6" name="Picture 5" descr="أيقونة&#10;&#10;تم إنشاء الوصف تلقائيًا">
            <a:extLst>
              <a:ext uri="{FF2B5EF4-FFF2-40B4-BE49-F238E27FC236}">
                <a16:creationId xmlns:a16="http://schemas.microsoft.com/office/drawing/2014/main" id="{F8EC0B1A-917A-1A3F-5A71-E8797A43C8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509" y="290702"/>
            <a:ext cx="1566739" cy="1566739"/>
          </a:xfrm>
          <a:prstGeom prst="rect">
            <a:avLst/>
          </a:prstGeom>
        </p:spPr>
      </p:pic>
      <p:sp>
        <p:nvSpPr>
          <p:cNvPr id="5" name="TextBox 4">
            <a:extLst>
              <a:ext uri="{FF2B5EF4-FFF2-40B4-BE49-F238E27FC236}">
                <a16:creationId xmlns:a16="http://schemas.microsoft.com/office/drawing/2014/main" id="{26D07144-BC15-8A1C-9661-328CE1BE452A}"/>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pic>
        <p:nvPicPr>
          <p:cNvPr id="8" name="Picture 7">
            <a:extLst>
              <a:ext uri="{FF2B5EF4-FFF2-40B4-BE49-F238E27FC236}">
                <a16:creationId xmlns:a16="http://schemas.microsoft.com/office/drawing/2014/main" id="{0185037F-81D2-4347-5334-138B08D6933A}"/>
              </a:ext>
            </a:extLst>
          </p:cNvPr>
          <p:cNvPicPr>
            <a:picLocks noChangeAspect="1"/>
          </p:cNvPicPr>
          <p:nvPr/>
        </p:nvPicPr>
        <p:blipFill rotWithShape="1">
          <a:blip r:embed="rId5"/>
          <a:srcRect l="53738" t="41346" r="21353" b="29908"/>
          <a:stretch/>
        </p:blipFill>
        <p:spPr>
          <a:xfrm>
            <a:off x="2824293" y="1689577"/>
            <a:ext cx="6543413" cy="4247798"/>
          </a:xfrm>
          <a:prstGeom prst="rect">
            <a:avLst/>
          </a:prstGeom>
        </p:spPr>
      </p:pic>
    </p:spTree>
    <p:extLst>
      <p:ext uri="{BB962C8B-B14F-4D97-AF65-F5344CB8AC3E}">
        <p14:creationId xmlns:p14="http://schemas.microsoft.com/office/powerpoint/2010/main" val="2457176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4" name="Google Shape;93;p2">
            <a:extLst>
              <a:ext uri="{FF2B5EF4-FFF2-40B4-BE49-F238E27FC236}">
                <a16:creationId xmlns:a16="http://schemas.microsoft.com/office/drawing/2014/main" id="{206399DC-9366-44AB-AE36-C8B28A0FB088}"/>
              </a:ext>
            </a:extLst>
          </p:cNvPr>
          <p:cNvSpPr txBox="1">
            <a:spLocks/>
          </p:cNvSpPr>
          <p:nvPr/>
        </p:nvSpPr>
        <p:spPr>
          <a:xfrm>
            <a:off x="838200" y="365125"/>
            <a:ext cx="10515600" cy="1325563"/>
          </a:xfrm>
          <a:prstGeom prst="rect">
            <a:avLst/>
          </a:prstGeom>
          <a:noFill/>
          <a:ln>
            <a:noFill/>
          </a:ln>
        </p:spPr>
        <p:txBody>
          <a:bodyPr spcFirstLastPara="1" wrap="square" lIns="91425" tIns="45700" rIns="91425" bIns="45700" rtlCol="1"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spcBef>
                <a:spcPts val="0"/>
              </a:spcBef>
              <a:buClr>
                <a:schemeClr val="dk1"/>
              </a:buClr>
              <a:buSzPts val="4400"/>
              <a:buFont typeface="Ubuntu"/>
              <a:buNone/>
            </a:pPr>
            <a:r>
              <a:rPr lang="ar-xm" sz="3600" dirty="0">
                <a:latin typeface="Ubuntu" panose="020B0504030602030204" pitchFamily="34" charset="0"/>
                <a:cs typeface="Arial" panose="020B0604020202020204" pitchFamily="34" charset="0"/>
                <a:rtl/>
              </a:rPr>
              <a:t>مقدمة</a:t>
            </a:r>
          </a:p>
        </p:txBody>
      </p:sp>
      <p:sp>
        <p:nvSpPr>
          <p:cNvPr id="5" name="Google Shape;94;p2">
            <a:extLst>
              <a:ext uri="{FF2B5EF4-FFF2-40B4-BE49-F238E27FC236}">
                <a16:creationId xmlns:a16="http://schemas.microsoft.com/office/drawing/2014/main" id="{C25E7E39-1AAC-4898-B58E-A7A7B2EEA319}"/>
              </a:ext>
            </a:extLst>
          </p:cNvPr>
          <p:cNvSpPr txBox="1">
            <a:spLocks/>
          </p:cNvSpPr>
          <p:nvPr/>
        </p:nvSpPr>
        <p:spPr>
          <a:xfrm>
            <a:off x="838200" y="1825625"/>
            <a:ext cx="10515600" cy="4351338"/>
          </a:xfrm>
          <a:prstGeom prst="rect">
            <a:avLst/>
          </a:prstGeom>
          <a:noFill/>
          <a:ln>
            <a:noFill/>
          </a:ln>
        </p:spPr>
        <p:txBody>
          <a:bodyPr spcFirstLastPara="1" wrap="square" lIns="91425" tIns="45700" rIns="91425" bIns="45700" rtlCol="1" anchor="t" anchorCtr="0">
            <a:normAutofit/>
          </a:bodyPr>
          <a:lstStyle>
            <a:lvl1pPr marL="228600" indent="-228600" algn="l" defTabSz="914400" rtl="0" eaLnBrk="1" latinLnBrk="0" hangingPunct="1">
              <a:lnSpc>
                <a:spcPct val="90000"/>
              </a:lnSpc>
              <a:spcBef>
                <a:spcPts val="1000"/>
              </a:spcBef>
              <a:buFont typeface="Ubuntu Light"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marL="0" indent="0" algn="r" rtl="1">
              <a:lnSpc>
                <a:spcPct val="150000"/>
              </a:lnSpc>
              <a:spcBef>
                <a:spcPts val="0"/>
              </a:spcBef>
              <a:buClr>
                <a:schemeClr val="dk1"/>
              </a:buClr>
              <a:buSzPts val="2800"/>
              <a:buNone/>
            </a:pPr>
            <a:r>
              <a:rPr lang="ar-xm" dirty="0">
                <a:latin typeface="Ubuntu" panose="020B0504030602030204" pitchFamily="34" charset="0"/>
                <a:cs typeface="Arial" panose="020B0604020202020204" pitchFamily="34" charset="0"/>
                <a:rtl/>
              </a:rPr>
              <a:t>عرّفنا بنفسك! </a:t>
            </a:r>
          </a:p>
          <a:p>
            <a:pPr lvl="1" algn="r" rtl="1">
              <a:lnSpc>
                <a:spcPct val="150000"/>
              </a:lnSpc>
              <a:buClr>
                <a:schemeClr val="dk1"/>
              </a:buClr>
              <a:buSzPts val="2400"/>
            </a:pPr>
            <a:r>
              <a:rPr lang="ar-xm" dirty="0">
                <a:latin typeface="Ubuntu" panose="020B0504030602030204" pitchFamily="34" charset="0"/>
                <a:cs typeface="Arial" panose="020B0604020202020204" pitchFamily="34" charset="0"/>
                <a:rtl/>
              </a:rPr>
              <a:t>الاسم</a:t>
            </a:r>
          </a:p>
          <a:p>
            <a:pPr lvl="1" algn="r" rtl="1">
              <a:lnSpc>
                <a:spcPct val="150000"/>
              </a:lnSpc>
              <a:buClr>
                <a:schemeClr val="dk1"/>
              </a:buClr>
              <a:buSzPts val="2400"/>
            </a:pPr>
            <a:r>
              <a:rPr lang="ar-xm" dirty="0">
                <a:latin typeface="Ubuntu" panose="020B0504030602030204" pitchFamily="34" charset="0"/>
                <a:cs typeface="Arial" panose="020B0604020202020204" pitchFamily="34" charset="0"/>
                <a:rtl/>
              </a:rPr>
              <a:t>الألعاب الرياضية المفضلة</a:t>
            </a:r>
          </a:p>
          <a:p>
            <a:pPr lvl="1" algn="r" rtl="1">
              <a:lnSpc>
                <a:spcPct val="150000"/>
              </a:lnSpc>
              <a:buClr>
                <a:schemeClr val="dk1"/>
              </a:buClr>
              <a:buSzPts val="2400"/>
            </a:pPr>
            <a:r>
              <a:rPr lang="ar-xm" dirty="0">
                <a:latin typeface="Ubuntu" panose="020B0504030602030204" pitchFamily="34" charset="0"/>
                <a:cs typeface="Arial" panose="020B0604020202020204" pitchFamily="34" charset="0"/>
                <a:rtl/>
              </a:rPr>
              <a:t>لماذا تريد أن تكون قائدًا للياقة البدنية</a:t>
            </a:r>
          </a:p>
        </p:txBody>
      </p:sp>
    </p:spTree>
    <p:extLst>
      <p:ext uri="{BB962C8B-B14F-4D97-AF65-F5344CB8AC3E}">
        <p14:creationId xmlns:p14="http://schemas.microsoft.com/office/powerpoint/2010/main" val="2301142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D644AA8-597B-9A34-AF4F-5D55AC945D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515" y="1562813"/>
            <a:ext cx="3591225" cy="4682339"/>
          </a:xfrm>
          <a:prstGeom prst="rect">
            <a:avLst/>
          </a:prstGeom>
        </p:spPr>
      </p:pic>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1904693" y="507071"/>
            <a:ext cx="9610725" cy="581025"/>
          </a:xfrm>
        </p:spPr>
        <p:txBody>
          <a:bodyPr rtlCol="1"/>
          <a:lstStyle/>
          <a:p>
            <a:pPr rtl="1"/>
            <a:r>
              <a:rPr lang="ar-xm" dirty="0">
                <a:cs typeface="Arial" panose="020B0604020202020204" pitchFamily="34" charset="0"/>
                <a:rtl/>
              </a:rPr>
              <a:t>المرونة</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1923743" y="1088096"/>
            <a:ext cx="9591675" cy="581025"/>
          </a:xfrm>
        </p:spPr>
        <p:txBody>
          <a:bodyPr rtlCol="1">
            <a:normAutofit/>
          </a:bodyPr>
          <a:lstStyle/>
          <a:p>
            <a:pPr rtl="1"/>
            <a:r>
              <a:rPr lang="ar-xm" dirty="0">
                <a:cs typeface="Arial" panose="020B0604020202020204" pitchFamily="34" charset="0"/>
                <a:rtl/>
              </a:rPr>
              <a:t>النشاط البدني</a:t>
            </a:r>
          </a:p>
        </p:txBody>
      </p:sp>
      <p:sp>
        <p:nvSpPr>
          <p:cNvPr id="4" name="Text Placeholder 3">
            <a:extLst>
              <a:ext uri="{FF2B5EF4-FFF2-40B4-BE49-F238E27FC236}">
                <a16:creationId xmlns:a16="http://schemas.microsoft.com/office/drawing/2014/main" id="{603AE68C-E3CD-4350-B628-931F605DA5AE}"/>
              </a:ext>
            </a:extLst>
          </p:cNvPr>
          <p:cNvSpPr>
            <a:spLocks noGrp="1"/>
          </p:cNvSpPr>
          <p:nvPr>
            <p:ph type="body" sz="quarter" idx="12"/>
          </p:nvPr>
        </p:nvSpPr>
        <p:spPr>
          <a:xfrm>
            <a:off x="4537923" y="2139950"/>
            <a:ext cx="6977495" cy="4105202"/>
          </a:xfrm>
        </p:spPr>
        <p:txBody>
          <a:bodyPr vert="horz" lIns="91440" tIns="45720" rIns="91440" bIns="45720" rtlCol="1" anchor="t">
            <a:noAutofit/>
          </a:bodyPr>
          <a:lstStyle/>
          <a:p>
            <a:pPr marL="457200" indent="-457200" rtl="1">
              <a:buFont typeface="Ubuntu Light" panose="020B0604020202020204" pitchFamily="34" charset="0"/>
              <a:buChar char="•"/>
            </a:pPr>
            <a:r>
              <a:rPr lang="ar-xm" b="1" dirty="0">
                <a:cs typeface="Arial" panose="020B0604020202020204" pitchFamily="34" charset="0"/>
                <a:rtl/>
              </a:rPr>
              <a:t>المرونة </a:t>
            </a:r>
            <a:r>
              <a:rPr lang="ar-xm" b="1" dirty="0">
                <a:solidFill>
                  <a:srgbClr val="179984"/>
                </a:solidFill>
                <a:cs typeface="Arial" panose="020B0604020202020204" pitchFamily="34" charset="0"/>
                <a:rtl/>
              </a:rPr>
              <a:t>هي القدرة على تحريك الجسم بسهولة في </a:t>
            </a:r>
            <a:br>
              <a:rPr lang="en-US" b="1" dirty="0">
                <a:solidFill>
                  <a:srgbClr val="179984"/>
                </a:solidFill>
                <a:cs typeface="Arial" panose="020B0604020202020204" pitchFamily="34" charset="0"/>
                <a:rtl/>
              </a:rPr>
            </a:br>
            <a:r>
              <a:rPr lang="ar-xm" b="1" dirty="0">
                <a:solidFill>
                  <a:srgbClr val="179984"/>
                </a:solidFill>
                <a:cs typeface="Arial" panose="020B0604020202020204" pitchFamily="34" charset="0"/>
                <a:rtl/>
              </a:rPr>
              <a:t>جميع الاتجاهات</a:t>
            </a:r>
          </a:p>
          <a:p>
            <a:pPr rtl="1"/>
            <a:endParaRPr lang="en-US" dirty="0">
              <a:cs typeface="Arial" panose="020B0604020202020204" pitchFamily="34" charset="0"/>
            </a:endParaRPr>
          </a:p>
          <a:p>
            <a:pPr marL="457200" indent="-457200" rtl="1">
              <a:buFont typeface="Ubuntu Light" panose="020B0604020202020204" pitchFamily="34" charset="0"/>
              <a:buChar char="•"/>
            </a:pPr>
            <a:r>
              <a:rPr lang="ar-xm" dirty="0">
                <a:cs typeface="Arial" panose="020B0604020202020204" pitchFamily="34" charset="0"/>
                <a:rtl/>
              </a:rPr>
              <a:t>أفضل طريقة لتحقيق المرونة هي ممارسة تمارين الإطالة!</a:t>
            </a:r>
          </a:p>
          <a:p>
            <a:pPr marL="844550" lvl="2" indent="-342900" rtl="1"/>
            <a:r>
              <a:rPr lang="ar-xm" sz="2400" dirty="0">
                <a:cs typeface="Arial" panose="020B0604020202020204" pitchFamily="34" charset="0"/>
                <a:rtl/>
              </a:rPr>
              <a:t>قبل جلسة التمرين أو الرياضة أو المنافسة وبعدها</a:t>
            </a:r>
          </a:p>
          <a:p>
            <a:pPr marL="844550" lvl="2" indent="-342900" rtl="1"/>
            <a:r>
              <a:rPr lang="ar-xm" sz="2400" dirty="0">
                <a:cs typeface="Arial" panose="020B0604020202020204" pitchFamily="34" charset="0"/>
                <a:rtl/>
              </a:rPr>
              <a:t>كل يوم</a:t>
            </a:r>
          </a:p>
        </p:txBody>
      </p:sp>
      <p:pic>
        <p:nvPicPr>
          <p:cNvPr id="6" name="Picture 5" descr="أيقونة&#10;&#10;تم إنشاء الوصف تلقائيًا">
            <a:extLst>
              <a:ext uri="{FF2B5EF4-FFF2-40B4-BE49-F238E27FC236}">
                <a16:creationId xmlns:a16="http://schemas.microsoft.com/office/drawing/2014/main" id="{B84A7D8A-BCF3-FB6A-AD24-5701902547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509" y="290702"/>
            <a:ext cx="1566739" cy="1566739"/>
          </a:xfrm>
          <a:prstGeom prst="rect">
            <a:avLst/>
          </a:prstGeom>
        </p:spPr>
      </p:pic>
      <p:sp>
        <p:nvSpPr>
          <p:cNvPr id="5" name="TextBox 4">
            <a:extLst>
              <a:ext uri="{FF2B5EF4-FFF2-40B4-BE49-F238E27FC236}">
                <a16:creationId xmlns:a16="http://schemas.microsoft.com/office/drawing/2014/main" id="{405AF6D8-F586-D434-F0A1-B9FDD5D1BD68}"/>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spTree>
    <p:extLst>
      <p:ext uri="{BB962C8B-B14F-4D97-AF65-F5344CB8AC3E}">
        <p14:creationId xmlns:p14="http://schemas.microsoft.com/office/powerpoint/2010/main" val="3919689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1904693" y="507071"/>
            <a:ext cx="9610725" cy="581025"/>
          </a:xfrm>
        </p:spPr>
        <p:txBody>
          <a:bodyPr rtlCol="1"/>
          <a:lstStyle/>
          <a:p>
            <a:pPr rtl="1"/>
            <a:r>
              <a:rPr lang="ar-xm" dirty="0">
                <a:cs typeface="Arial" panose="020B0604020202020204" pitchFamily="34" charset="0"/>
                <a:rtl/>
              </a:rPr>
              <a:t>المرونة</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1923743" y="1088096"/>
            <a:ext cx="9591675" cy="581025"/>
          </a:xfrm>
        </p:spPr>
        <p:txBody>
          <a:bodyPr rtlCol="1">
            <a:normAutofit/>
          </a:bodyPr>
          <a:lstStyle/>
          <a:p>
            <a:pPr rtl="1"/>
            <a:r>
              <a:rPr lang="ar-xm" dirty="0">
                <a:cs typeface="Arial" panose="020B0604020202020204" pitchFamily="34" charset="0"/>
                <a:rtl/>
              </a:rPr>
              <a:t>النشاط البدني</a:t>
            </a:r>
          </a:p>
        </p:txBody>
      </p:sp>
      <p:pic>
        <p:nvPicPr>
          <p:cNvPr id="5" name="Picture 4" descr="أيقونة&#10;&#10;تم إنشاء الوصف تلقائيًا">
            <a:extLst>
              <a:ext uri="{FF2B5EF4-FFF2-40B4-BE49-F238E27FC236}">
                <a16:creationId xmlns:a16="http://schemas.microsoft.com/office/drawing/2014/main" id="{1A3969B4-7537-66F8-7E2E-7735DDE2C3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509" y="290702"/>
            <a:ext cx="1566739" cy="1566739"/>
          </a:xfrm>
          <a:prstGeom prst="rect">
            <a:avLst/>
          </a:prstGeom>
        </p:spPr>
      </p:pic>
      <p:sp>
        <p:nvSpPr>
          <p:cNvPr id="4" name="TextBox 3">
            <a:extLst>
              <a:ext uri="{FF2B5EF4-FFF2-40B4-BE49-F238E27FC236}">
                <a16:creationId xmlns:a16="http://schemas.microsoft.com/office/drawing/2014/main" id="{9A70153F-3EA2-AD73-A730-4962550CF53A}"/>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pic>
        <p:nvPicPr>
          <p:cNvPr id="7" name="Picture 6">
            <a:extLst>
              <a:ext uri="{FF2B5EF4-FFF2-40B4-BE49-F238E27FC236}">
                <a16:creationId xmlns:a16="http://schemas.microsoft.com/office/drawing/2014/main" id="{48C05B16-9EA5-B594-7BA2-B724923240DD}"/>
              </a:ext>
            </a:extLst>
          </p:cNvPr>
          <p:cNvPicPr>
            <a:picLocks noChangeAspect="1"/>
          </p:cNvPicPr>
          <p:nvPr/>
        </p:nvPicPr>
        <p:blipFill rotWithShape="1">
          <a:blip r:embed="rId5"/>
          <a:srcRect l="53807" t="47584" r="20390" b="36024"/>
          <a:stretch/>
        </p:blipFill>
        <p:spPr>
          <a:xfrm>
            <a:off x="1872615" y="2447979"/>
            <a:ext cx="8446769" cy="3018315"/>
          </a:xfrm>
          <a:prstGeom prst="rect">
            <a:avLst/>
          </a:prstGeom>
        </p:spPr>
      </p:pic>
    </p:spTree>
    <p:extLst>
      <p:ext uri="{BB962C8B-B14F-4D97-AF65-F5344CB8AC3E}">
        <p14:creationId xmlns:p14="http://schemas.microsoft.com/office/powerpoint/2010/main" val="3009387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738E0B-AAC4-3227-F47E-EC410290E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861" y="1304465"/>
            <a:ext cx="4130306" cy="4571216"/>
          </a:xfrm>
          <a:prstGeom prst="rect">
            <a:avLst/>
          </a:prstGeom>
        </p:spPr>
      </p:pic>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1904693" y="507071"/>
            <a:ext cx="9610725" cy="581025"/>
          </a:xfrm>
        </p:spPr>
        <p:txBody>
          <a:bodyPr rtlCol="1"/>
          <a:lstStyle/>
          <a:p>
            <a:pPr rtl="1"/>
            <a:r>
              <a:rPr lang="ar-xm" dirty="0">
                <a:cs typeface="Arial" panose="020B0604020202020204" pitchFamily="34" charset="0"/>
                <a:rtl/>
              </a:rPr>
              <a:t>التوازن</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1923743" y="1088096"/>
            <a:ext cx="9591675" cy="581025"/>
          </a:xfrm>
        </p:spPr>
        <p:txBody>
          <a:bodyPr rtlCol="1">
            <a:normAutofit/>
          </a:bodyPr>
          <a:lstStyle/>
          <a:p>
            <a:pPr rtl="1"/>
            <a:r>
              <a:rPr lang="ar-xm" dirty="0">
                <a:cs typeface="Arial" panose="020B0604020202020204" pitchFamily="34" charset="0"/>
                <a:rtl/>
              </a:rPr>
              <a:t>النشاط البدني</a:t>
            </a:r>
          </a:p>
        </p:txBody>
      </p:sp>
      <p:sp>
        <p:nvSpPr>
          <p:cNvPr id="4" name="Text Placeholder 3">
            <a:extLst>
              <a:ext uri="{FF2B5EF4-FFF2-40B4-BE49-F238E27FC236}">
                <a16:creationId xmlns:a16="http://schemas.microsoft.com/office/drawing/2014/main" id="{603AE68C-E3CD-4350-B628-931F605DA5AE}"/>
              </a:ext>
            </a:extLst>
          </p:cNvPr>
          <p:cNvSpPr>
            <a:spLocks noGrp="1"/>
          </p:cNvSpPr>
          <p:nvPr>
            <p:ph type="body" sz="quarter" idx="12"/>
          </p:nvPr>
        </p:nvSpPr>
        <p:spPr>
          <a:xfrm>
            <a:off x="5373188" y="2843334"/>
            <a:ext cx="6142229" cy="3401818"/>
          </a:xfrm>
        </p:spPr>
        <p:txBody>
          <a:bodyPr vert="horz" lIns="91440" tIns="45720" rIns="91440" bIns="45720" rtlCol="1" anchor="t">
            <a:normAutofit/>
          </a:bodyPr>
          <a:lstStyle/>
          <a:p>
            <a:pPr marL="457200" indent="-457200" rtl="1">
              <a:buFont typeface="Ubuntu Light" panose="020B0604020202020204" pitchFamily="34" charset="0"/>
              <a:buChar char="•"/>
            </a:pPr>
            <a:r>
              <a:rPr lang="ar-SA" b="1">
                <a:cs typeface="Arial" panose="020B0604020202020204" pitchFamily="34" charset="0"/>
                <a:rtl/>
              </a:rPr>
              <a:t>التوازن هو </a:t>
            </a:r>
            <a:r>
              <a:rPr lang="ar-SA" b="1">
                <a:solidFill>
                  <a:srgbClr val="009A79"/>
                </a:solidFill>
                <a:cs typeface="Arial" panose="020B0604020202020204" pitchFamily="34" charset="0"/>
                <a:rtl/>
              </a:rPr>
              <a:t>قدرة جسمك على البقاء منتصبًا أو مسيطرًا على حركاتك</a:t>
            </a:r>
          </a:p>
          <a:p>
            <a:pPr rtl="1"/>
            <a:endParaRPr lang="ar-SA" b="1">
              <a:solidFill>
                <a:srgbClr val="009A79"/>
              </a:solidFill>
              <a:cs typeface="Arial" panose="020B0604020202020204" pitchFamily="34" charset="0"/>
            </a:endParaRPr>
          </a:p>
          <a:p>
            <a:pPr marL="457200" indent="-457200" rtl="1">
              <a:buFont typeface="Ubuntu Light" panose="020B0604020202020204" pitchFamily="34" charset="0"/>
              <a:buChar char="•"/>
            </a:pPr>
            <a:r>
              <a:rPr lang="ar-SA">
                <a:cs typeface="Arial" panose="020B0604020202020204" pitchFamily="34" charset="0"/>
                <a:rtl/>
              </a:rPr>
              <a:t>حاول ممارسة تمارين التوازن في يومين إلى ثلاثة أيام من كل أسبوع لمدة تصل إلى </a:t>
            </a:r>
            <a:r>
              <a:rPr lang="en-US">
                <a:cs typeface="Arial" panose="020B0604020202020204" pitchFamily="34" charset="0"/>
                <a:rtl val="0"/>
              </a:rPr>
              <a:t>15</a:t>
            </a:r>
            <a:r>
              <a:rPr lang="ar-SA">
                <a:cs typeface="Arial" panose="020B0604020202020204" pitchFamily="34" charset="0"/>
                <a:rtl/>
              </a:rPr>
              <a:t> دقيقة</a:t>
            </a:r>
          </a:p>
          <a:p>
            <a:pPr rtl="1"/>
            <a:endParaRPr lang="ar-SA" b="1">
              <a:cs typeface="Arial" panose="020B0604020202020204" pitchFamily="34" charset="0"/>
            </a:endParaRPr>
          </a:p>
          <a:p>
            <a:pPr marL="457200" indent="-457200" rtl="1">
              <a:buFont typeface="Ubuntu Light" panose="020B0604020202020204" pitchFamily="34" charset="0"/>
              <a:buChar char="•"/>
            </a:pPr>
            <a:endParaRPr lang="ar-SA">
              <a:cs typeface="Arial" panose="020B0604020202020204" pitchFamily="34" charset="0"/>
            </a:endParaRPr>
          </a:p>
          <a:p>
            <a:pPr marL="0" indent="0" rtl="1">
              <a:buNone/>
            </a:pPr>
            <a:endParaRPr lang="ar-SA" sz="2400">
              <a:cs typeface="Arial" panose="020B0604020202020204" pitchFamily="34" charset="0"/>
            </a:endParaRPr>
          </a:p>
          <a:p>
            <a:pPr marL="800100" lvl="1" indent="-342900" rtl="1"/>
            <a:endParaRPr lang="ar-SA">
              <a:cs typeface="Arial" panose="020B0604020202020204" pitchFamily="34" charset="0"/>
            </a:endParaRPr>
          </a:p>
          <a:p>
            <a:pPr marL="457200" indent="-457200" rtl="1"/>
            <a:endParaRPr lang="ar-SA">
              <a:solidFill>
                <a:schemeClr val="tx2"/>
              </a:solidFill>
              <a:cs typeface="Arial" panose="020B0604020202020204" pitchFamily="34" charset="0"/>
            </a:endParaRPr>
          </a:p>
          <a:p>
            <a:pPr rtl="1"/>
            <a:endParaRPr lang="ar-SA">
              <a:cs typeface="Arial" panose="020B0604020202020204" pitchFamily="34" charset="0"/>
            </a:endParaRPr>
          </a:p>
        </p:txBody>
      </p:sp>
      <p:pic>
        <p:nvPicPr>
          <p:cNvPr id="6" name="Picture 5" descr="أيقونة&#10;&#10;تم إنشاء الوصف تلقائيًا">
            <a:extLst>
              <a:ext uri="{FF2B5EF4-FFF2-40B4-BE49-F238E27FC236}">
                <a16:creationId xmlns:a16="http://schemas.microsoft.com/office/drawing/2014/main" id="{82EDBE57-4B77-388D-1A1D-DD64D6E4B6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509" y="290702"/>
            <a:ext cx="1566739" cy="1566739"/>
          </a:xfrm>
          <a:prstGeom prst="rect">
            <a:avLst/>
          </a:prstGeom>
        </p:spPr>
      </p:pic>
      <p:sp>
        <p:nvSpPr>
          <p:cNvPr id="5" name="TextBox 4">
            <a:extLst>
              <a:ext uri="{FF2B5EF4-FFF2-40B4-BE49-F238E27FC236}">
                <a16:creationId xmlns:a16="http://schemas.microsoft.com/office/drawing/2014/main" id="{61884219-0DF7-2029-1B3C-998D63C4BD53}"/>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spTree>
    <p:extLst>
      <p:ext uri="{BB962C8B-B14F-4D97-AF65-F5344CB8AC3E}">
        <p14:creationId xmlns:p14="http://schemas.microsoft.com/office/powerpoint/2010/main" val="12694506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1904693" y="507071"/>
            <a:ext cx="9610725" cy="581025"/>
          </a:xfrm>
        </p:spPr>
        <p:txBody>
          <a:bodyPr rtlCol="1"/>
          <a:lstStyle/>
          <a:p>
            <a:pPr rtl="1"/>
            <a:r>
              <a:rPr lang="ar-xm" dirty="0">
                <a:cs typeface="Arial" panose="020B0604020202020204" pitchFamily="34" charset="0"/>
                <a:rtl/>
              </a:rPr>
              <a:t>التوازن</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1923743" y="1088096"/>
            <a:ext cx="9591675" cy="581025"/>
          </a:xfrm>
        </p:spPr>
        <p:txBody>
          <a:bodyPr rtlCol="1">
            <a:normAutofit/>
          </a:bodyPr>
          <a:lstStyle/>
          <a:p>
            <a:pPr rtl="1"/>
            <a:r>
              <a:rPr lang="ar-xm" dirty="0">
                <a:cs typeface="Arial" panose="020B0604020202020204" pitchFamily="34" charset="0"/>
                <a:rtl/>
              </a:rPr>
              <a:t>النشاط البدني</a:t>
            </a:r>
          </a:p>
        </p:txBody>
      </p:sp>
      <p:pic>
        <p:nvPicPr>
          <p:cNvPr id="4" name="Picture 3" descr="أيقونة&#10;&#10;تم إنشاء الوصف تلقائيًا">
            <a:extLst>
              <a:ext uri="{FF2B5EF4-FFF2-40B4-BE49-F238E27FC236}">
                <a16:creationId xmlns:a16="http://schemas.microsoft.com/office/drawing/2014/main" id="{120C085F-F4C1-3116-8F6C-081D8EA6E0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509" y="290702"/>
            <a:ext cx="1566739" cy="1566739"/>
          </a:xfrm>
          <a:prstGeom prst="rect">
            <a:avLst/>
          </a:prstGeom>
        </p:spPr>
      </p:pic>
      <p:sp>
        <p:nvSpPr>
          <p:cNvPr id="5" name="TextBox 4">
            <a:extLst>
              <a:ext uri="{FF2B5EF4-FFF2-40B4-BE49-F238E27FC236}">
                <a16:creationId xmlns:a16="http://schemas.microsoft.com/office/drawing/2014/main" id="{A93B6F15-9B19-9656-73D8-F73C31F40F53}"/>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pic>
        <p:nvPicPr>
          <p:cNvPr id="7" name="Picture 6">
            <a:extLst>
              <a:ext uri="{FF2B5EF4-FFF2-40B4-BE49-F238E27FC236}">
                <a16:creationId xmlns:a16="http://schemas.microsoft.com/office/drawing/2014/main" id="{32A446DB-2EA9-0693-B993-6CDCC0394600}"/>
              </a:ext>
            </a:extLst>
          </p:cNvPr>
          <p:cNvPicPr>
            <a:picLocks noChangeAspect="1"/>
          </p:cNvPicPr>
          <p:nvPr/>
        </p:nvPicPr>
        <p:blipFill rotWithShape="1">
          <a:blip r:embed="rId5"/>
          <a:srcRect l="53257" t="37798" r="20872" b="45933"/>
          <a:stretch/>
        </p:blipFill>
        <p:spPr>
          <a:xfrm>
            <a:off x="2304242" y="2652930"/>
            <a:ext cx="7583515" cy="2682467"/>
          </a:xfrm>
          <a:prstGeom prst="rect">
            <a:avLst/>
          </a:prstGeom>
        </p:spPr>
      </p:pic>
    </p:spTree>
    <p:extLst>
      <p:ext uri="{BB962C8B-B14F-4D97-AF65-F5344CB8AC3E}">
        <p14:creationId xmlns:p14="http://schemas.microsoft.com/office/powerpoint/2010/main" val="5459817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1904693" y="507071"/>
            <a:ext cx="9610725" cy="581025"/>
          </a:xfrm>
        </p:spPr>
        <p:txBody>
          <a:bodyPr rtlCol="1"/>
          <a:lstStyle/>
          <a:p>
            <a:pPr rtl="1"/>
            <a:r>
              <a:rPr lang="ar-xm" dirty="0">
                <a:cs typeface="Arial" panose="020B0604020202020204" pitchFamily="34" charset="0"/>
                <a:rtl/>
              </a:rPr>
              <a:t>بطاقات اللياقة البدنية </a:t>
            </a:r>
            <a:r>
              <a:rPr lang="" dirty="0">
                <a:cs typeface="Arial" panose="020B0604020202020204" pitchFamily="34" charset="0"/>
                <a:rtl val="0"/>
              </a:rPr>
              <a:t>Fit 5</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1923743" y="1088096"/>
            <a:ext cx="9591675" cy="581025"/>
          </a:xfrm>
        </p:spPr>
        <p:txBody>
          <a:bodyPr rtlCol="1">
            <a:normAutofit/>
          </a:bodyPr>
          <a:lstStyle/>
          <a:p>
            <a:pPr rtl="1"/>
            <a:r>
              <a:rPr lang="ar-xm" dirty="0">
                <a:cs typeface="Arial" panose="020B0604020202020204" pitchFamily="34" charset="0"/>
                <a:rtl/>
              </a:rPr>
              <a:t>النشاط البدني</a:t>
            </a:r>
          </a:p>
        </p:txBody>
      </p:sp>
      <p:pic>
        <p:nvPicPr>
          <p:cNvPr id="4" name="Picture 3" descr="أيقونة&#10;&#10;تم إنشاء الوصف تلقائيًا">
            <a:extLst>
              <a:ext uri="{FF2B5EF4-FFF2-40B4-BE49-F238E27FC236}">
                <a16:creationId xmlns:a16="http://schemas.microsoft.com/office/drawing/2014/main" id="{2E1802CA-9D14-F2DE-0AD3-609A2B83E6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509" y="290702"/>
            <a:ext cx="1566739" cy="1566739"/>
          </a:xfrm>
          <a:prstGeom prst="rect">
            <a:avLst/>
          </a:prstGeom>
        </p:spPr>
      </p:pic>
      <p:sp>
        <p:nvSpPr>
          <p:cNvPr id="9" name="TextBox 8">
            <a:extLst>
              <a:ext uri="{FF2B5EF4-FFF2-40B4-BE49-F238E27FC236}">
                <a16:creationId xmlns:a16="http://schemas.microsoft.com/office/drawing/2014/main" id="{ECD9AB2C-AA8B-4188-81DD-60806418B2EE}"/>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pic>
        <p:nvPicPr>
          <p:cNvPr id="6" name="Picture 5">
            <a:extLst>
              <a:ext uri="{FF2B5EF4-FFF2-40B4-BE49-F238E27FC236}">
                <a16:creationId xmlns:a16="http://schemas.microsoft.com/office/drawing/2014/main" id="{C6B62740-5FCD-766B-204F-8E535FF756AC}"/>
              </a:ext>
            </a:extLst>
          </p:cNvPr>
          <p:cNvPicPr>
            <a:picLocks noChangeAspect="1"/>
          </p:cNvPicPr>
          <p:nvPr/>
        </p:nvPicPr>
        <p:blipFill rotWithShape="1">
          <a:blip r:embed="rId5"/>
          <a:srcRect l="44059" t="12722" r="29449" b="12049"/>
          <a:stretch/>
        </p:blipFill>
        <p:spPr>
          <a:xfrm>
            <a:off x="6096000" y="1857441"/>
            <a:ext cx="2699155" cy="4311635"/>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2ACFEBF9-582C-F9B1-DFD9-218FDFE7C568}"/>
              </a:ext>
            </a:extLst>
          </p:cNvPr>
          <p:cNvPicPr>
            <a:picLocks noChangeAspect="1"/>
          </p:cNvPicPr>
          <p:nvPr/>
        </p:nvPicPr>
        <p:blipFill rotWithShape="1">
          <a:blip r:embed="rId6"/>
          <a:srcRect l="43692" t="12819" r="28991" b="12538"/>
          <a:stretch/>
        </p:blipFill>
        <p:spPr>
          <a:xfrm>
            <a:off x="2599536" y="1857440"/>
            <a:ext cx="2805148" cy="431163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24816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910CF1-BC27-C8E0-252B-AACF2CAB3D26}"/>
              </a:ext>
            </a:extLst>
          </p:cNvPr>
          <p:cNvPicPr>
            <a:picLocks noChangeAspect="1"/>
          </p:cNvPicPr>
          <p:nvPr/>
        </p:nvPicPr>
        <p:blipFill rotWithShape="1">
          <a:blip r:embed="rId3"/>
          <a:srcRect l="67013" t="50000" r="2110" b="18871"/>
          <a:stretch/>
        </p:blipFill>
        <p:spPr>
          <a:xfrm>
            <a:off x="-19955" y="953363"/>
            <a:ext cx="9607553" cy="4897449"/>
          </a:xfrm>
          <a:prstGeom prst="rect">
            <a:avLst/>
          </a:prstGeom>
        </p:spPr>
      </p:pic>
      <p:grpSp>
        <p:nvGrpSpPr>
          <p:cNvPr id="11" name="Group 10">
            <a:extLst>
              <a:ext uri="{FF2B5EF4-FFF2-40B4-BE49-F238E27FC236}">
                <a16:creationId xmlns:a16="http://schemas.microsoft.com/office/drawing/2014/main" id="{FF50A39B-8252-F2FC-259E-D87325FD872A}"/>
              </a:ext>
            </a:extLst>
          </p:cNvPr>
          <p:cNvGrpSpPr/>
          <p:nvPr/>
        </p:nvGrpSpPr>
        <p:grpSpPr>
          <a:xfrm flipH="1">
            <a:off x="7342758" y="982662"/>
            <a:ext cx="4892788" cy="4892788"/>
            <a:chOff x="-165099" y="1638300"/>
            <a:chExt cx="4892788" cy="4892788"/>
          </a:xfrm>
          <a:solidFill>
            <a:schemeClr val="accent5"/>
          </a:solidFill>
        </p:grpSpPr>
        <p:sp>
          <p:nvSpPr>
            <p:cNvPr id="13" name="Rectangle 12">
              <a:extLst>
                <a:ext uri="{FF2B5EF4-FFF2-40B4-BE49-F238E27FC236}">
                  <a16:creationId xmlns:a16="http://schemas.microsoft.com/office/drawing/2014/main" id="{7DC7C656-87AC-4CE6-745A-90AB429F890E}"/>
                </a:ext>
              </a:extLst>
            </p:cNvPr>
            <p:cNvSpPr/>
            <p:nvPr userDrawn="1"/>
          </p:nvSpPr>
          <p:spPr>
            <a:xfrm>
              <a:off x="-165099" y="1638300"/>
              <a:ext cx="2441574" cy="4892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dirty="0">
                <a:cs typeface="Arial" panose="020B0604020202020204" pitchFamily="34" charset="0"/>
              </a:endParaRPr>
            </a:p>
          </p:txBody>
        </p:sp>
        <p:sp>
          <p:nvSpPr>
            <p:cNvPr id="14" name="Oval 13">
              <a:extLst>
                <a:ext uri="{FF2B5EF4-FFF2-40B4-BE49-F238E27FC236}">
                  <a16:creationId xmlns:a16="http://schemas.microsoft.com/office/drawing/2014/main" id="{CA71B517-4397-851D-2D25-229B50C6611E}"/>
                </a:ext>
              </a:extLst>
            </p:cNvPr>
            <p:cNvSpPr/>
            <p:nvPr userDrawn="1"/>
          </p:nvSpPr>
          <p:spPr>
            <a:xfrm>
              <a:off x="-165099" y="1638300"/>
              <a:ext cx="4892788" cy="48927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cs typeface="Arial" panose="020B0604020202020204" pitchFamily="34" charset="0"/>
              </a:endParaRPr>
            </a:p>
          </p:txBody>
        </p:sp>
      </p:grpSp>
      <p:pic>
        <p:nvPicPr>
          <p:cNvPr id="16" name="Picture 15" descr="أيقونة&#10;&#10;تم إنشاء الوصف تلقائيًا">
            <a:extLst>
              <a:ext uri="{FF2B5EF4-FFF2-40B4-BE49-F238E27FC236}">
                <a16:creationId xmlns:a16="http://schemas.microsoft.com/office/drawing/2014/main" id="{CE0667BB-0AE4-0C0F-4D29-63EA863886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7171" y="1142999"/>
            <a:ext cx="4572001" cy="4597918"/>
          </a:xfrm>
          <a:prstGeom prst="rect">
            <a:avLst/>
          </a:prstGeom>
        </p:spPr>
      </p:pic>
      <p:sp>
        <p:nvSpPr>
          <p:cNvPr id="3" name="AutoShape 2">
            <a:extLst>
              <a:ext uri="{FF2B5EF4-FFF2-40B4-BE49-F238E27FC236}">
                <a16:creationId xmlns:a16="http://schemas.microsoft.com/office/drawing/2014/main" id="{91D7E070-2D7A-321A-EB52-34A702F372E1}"/>
              </a:ext>
            </a:extLst>
          </p:cNvPr>
          <p:cNvSpPr>
            <a:spLocks noChangeAspect="1" noChangeArrowheads="1"/>
          </p:cNvSpPr>
          <p:nvPr/>
        </p:nvSpPr>
        <p:spPr bwMode="auto">
          <a:xfrm flipH="1">
            <a:off x="5923646"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1" anchor="t" anchorCtr="0" compatLnSpc="1">
            <a:prstTxWarp prst="textNoShape">
              <a:avLst/>
            </a:prstTxWarp>
          </a:bodyPr>
          <a:lstStyle/>
          <a:p>
            <a:pPr algn="r" rtl="1"/>
            <a:endParaRPr lang="en-US">
              <a:cs typeface="Arial" panose="020B0604020202020204" pitchFamily="34" charset="0"/>
            </a:endParaRPr>
          </a:p>
        </p:txBody>
      </p:sp>
      <p:sp>
        <p:nvSpPr>
          <p:cNvPr id="6" name="TextBox 5">
            <a:extLst>
              <a:ext uri="{FF2B5EF4-FFF2-40B4-BE49-F238E27FC236}">
                <a16:creationId xmlns:a16="http://schemas.microsoft.com/office/drawing/2014/main" id="{0219D127-280F-8C70-59FB-BF5F6B98B0D1}"/>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spTree>
    <p:extLst>
      <p:ext uri="{BB962C8B-B14F-4D97-AF65-F5344CB8AC3E}">
        <p14:creationId xmlns:p14="http://schemas.microsoft.com/office/powerpoint/2010/main" val="4885226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pic>
        <p:nvPicPr>
          <p:cNvPr id="7" name="Picture 6" descr="أيقونة&#10;&#10;تم إنشاء الوصف تلقائيًا">
            <a:extLst>
              <a:ext uri="{FF2B5EF4-FFF2-40B4-BE49-F238E27FC236}">
                <a16:creationId xmlns:a16="http://schemas.microsoft.com/office/drawing/2014/main" id="{945AFB02-18B4-B38D-0EAC-1554CE3E59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133" y="296231"/>
            <a:ext cx="1557908" cy="1566739"/>
          </a:xfrm>
          <a:prstGeom prst="rect">
            <a:avLst/>
          </a:prstGeom>
        </p:spPr>
      </p:pic>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1904693" y="507071"/>
            <a:ext cx="9610725" cy="581025"/>
          </a:xfrm>
        </p:spPr>
        <p:txBody>
          <a:bodyPr rtlCol="1"/>
          <a:lstStyle/>
          <a:p>
            <a:pPr rtl="1"/>
            <a:r>
              <a:rPr lang="ar-xm" dirty="0">
                <a:cs typeface="Arial" panose="020B0604020202020204" pitchFamily="34" charset="0"/>
                <a:rtl/>
              </a:rPr>
              <a:t>ما المقصود بالأكل الصحي؟</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1923743" y="1088096"/>
            <a:ext cx="9591675" cy="581025"/>
          </a:xfrm>
        </p:spPr>
        <p:txBody>
          <a:bodyPr rtlCol="1">
            <a:normAutofit/>
          </a:bodyPr>
          <a:lstStyle/>
          <a:p>
            <a:pPr rtl="1"/>
            <a:r>
              <a:rPr lang="ar-xm" dirty="0">
                <a:cs typeface="Arial" panose="020B0604020202020204" pitchFamily="34" charset="0"/>
                <a:rtl/>
              </a:rPr>
              <a:t>التغذية</a:t>
            </a:r>
          </a:p>
        </p:txBody>
      </p:sp>
      <p:sp>
        <p:nvSpPr>
          <p:cNvPr id="4" name="Text Placeholder 3">
            <a:extLst>
              <a:ext uri="{FF2B5EF4-FFF2-40B4-BE49-F238E27FC236}">
                <a16:creationId xmlns:a16="http://schemas.microsoft.com/office/drawing/2014/main" id="{603AE68C-E3CD-4350-B628-931F605DA5AE}"/>
              </a:ext>
            </a:extLst>
          </p:cNvPr>
          <p:cNvSpPr>
            <a:spLocks noGrp="1"/>
          </p:cNvSpPr>
          <p:nvPr>
            <p:ph type="body" sz="quarter" idx="12"/>
          </p:nvPr>
        </p:nvSpPr>
        <p:spPr>
          <a:xfrm>
            <a:off x="1659048" y="2139951"/>
            <a:ext cx="8397040" cy="1020500"/>
          </a:xfrm>
        </p:spPr>
        <p:txBody>
          <a:bodyPr rtlCol="1"/>
          <a:lstStyle/>
          <a:p>
            <a:pPr marL="0" indent="0" algn="ctr" rtl="1">
              <a:buNone/>
            </a:pPr>
            <a:r>
              <a:rPr lang="ar-xm" dirty="0">
                <a:cs typeface="Arial" panose="020B0604020202020204" pitchFamily="34" charset="0"/>
                <a:rtl/>
              </a:rPr>
              <a:t>تناول مجموعة متنوعة من الأطعمة التي توفر لك العناصر الغذائية التي تحتاج إليها لتغذية جسمك تغذية صحيحة</a:t>
            </a:r>
            <a:endParaRPr lang="en-US" dirty="0">
              <a:cs typeface="Arial" panose="020B0604020202020204" pitchFamily="34" charset="0"/>
            </a:endParaRPr>
          </a:p>
        </p:txBody>
      </p:sp>
      <p:pic>
        <p:nvPicPr>
          <p:cNvPr id="11" name="Picture 10">
            <a:extLst>
              <a:ext uri="{FF2B5EF4-FFF2-40B4-BE49-F238E27FC236}">
                <a16:creationId xmlns:a16="http://schemas.microsoft.com/office/drawing/2014/main" id="{900B187F-FAF5-86A5-B02B-6FF2813B1C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493" b="89914" l="3566" r="94610">
                        <a14:foregroundMark x1="9287" y1="51009" x2="9038" y2="60231"/>
                        <a14:foregroundMark x1="4063" y1="58501" x2="4063" y2="58501"/>
                        <a14:foregroundMark x1="23134" y1="22190" x2="23134" y2="22190"/>
                        <a14:foregroundMark x1="46103" y1="51009" x2="46103" y2="51009"/>
                        <a14:foregroundMark x1="59701" y1="43804" x2="59701" y2="43804"/>
                        <a14:foregroundMark x1="77695" y1="65130" x2="77695" y2="65130"/>
                        <a14:foregroundMark x1="77695" y1="64841" x2="77612" y2="50720"/>
                        <a14:foregroundMark x1="91542" y1="59366" x2="91542" y2="59366"/>
                        <a14:foregroundMark x1="94030" y1="77810" x2="94030" y2="77810"/>
                        <a14:foregroundMark x1="94776" y1="85014" x2="94776" y2="85014"/>
                        <a14:foregroundMark x1="93698" y1="72046" x2="93698" y2="72046"/>
                        <a14:foregroundMark x1="91459" y1="62824" x2="91459" y2="62824"/>
                        <a14:foregroundMark x1="90464" y1="82997" x2="90464" y2="82997"/>
                        <a14:foregroundMark x1="90713" y1="64265" x2="91045" y2="58213"/>
                        <a14:foregroundMark x1="89469" y1="39193" x2="89469" y2="39193"/>
                        <a14:foregroundMark x1="86484" y1="37176" x2="86484" y2="37176"/>
                        <a14:foregroundMark x1="41211" y1="30259" x2="41211" y2="30259"/>
                        <a14:foregroundMark x1="3566" y1="59366" x2="3566" y2="59366"/>
                        <a14:foregroundMark x1="38308" y1="7493" x2="38308" y2="7493"/>
                        <a14:foregroundMark x1="67330" y1="74640" x2="67330" y2="74640"/>
                      </a14:backgroundRemoval>
                    </a14:imgEffect>
                  </a14:imgLayer>
                </a14:imgProps>
              </a:ext>
              <a:ext uri="{28A0092B-C50C-407E-A947-70E740481C1C}">
                <a14:useLocalDpi xmlns:a14="http://schemas.microsoft.com/office/drawing/2010/main" val="0"/>
              </a:ext>
            </a:extLst>
          </a:blip>
          <a:stretch>
            <a:fillRect/>
          </a:stretch>
        </p:blipFill>
        <p:spPr>
          <a:xfrm>
            <a:off x="2478505" y="3582418"/>
            <a:ext cx="7234990" cy="2081709"/>
          </a:xfrm>
          <a:prstGeom prst="rect">
            <a:avLst/>
          </a:prstGeom>
        </p:spPr>
      </p:pic>
      <p:sp>
        <p:nvSpPr>
          <p:cNvPr id="5" name="TextBox 4">
            <a:extLst>
              <a:ext uri="{FF2B5EF4-FFF2-40B4-BE49-F238E27FC236}">
                <a16:creationId xmlns:a16="http://schemas.microsoft.com/office/drawing/2014/main" id="{088C400A-41EF-E024-C0ED-CDAD801316CE}"/>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spTree>
    <p:extLst>
      <p:ext uri="{BB962C8B-B14F-4D97-AF65-F5344CB8AC3E}">
        <p14:creationId xmlns:p14="http://schemas.microsoft.com/office/powerpoint/2010/main" val="36326913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1904693" y="507071"/>
            <a:ext cx="9610725" cy="581025"/>
          </a:xfrm>
        </p:spPr>
        <p:txBody>
          <a:bodyPr rtlCol="1"/>
          <a:lstStyle/>
          <a:p>
            <a:pPr rtl="1"/>
            <a:r>
              <a:rPr lang="ar-xm" dirty="0">
                <a:cs typeface="Arial" panose="020B0604020202020204" pitchFamily="34" charset="0"/>
                <a:rtl/>
              </a:rPr>
              <a:t>الأكل الصحي</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1923743" y="1088096"/>
            <a:ext cx="9591675" cy="581025"/>
          </a:xfrm>
        </p:spPr>
        <p:txBody>
          <a:bodyPr rtlCol="1">
            <a:normAutofit/>
          </a:bodyPr>
          <a:lstStyle/>
          <a:p>
            <a:pPr rtl="1"/>
            <a:r>
              <a:rPr lang="ar-xm" dirty="0">
                <a:cs typeface="Arial" panose="020B0604020202020204" pitchFamily="34" charset="0"/>
                <a:rtl/>
              </a:rPr>
              <a:t>التغذية</a:t>
            </a:r>
          </a:p>
        </p:txBody>
      </p:sp>
      <p:sp>
        <p:nvSpPr>
          <p:cNvPr id="4" name="Text Placeholder 3">
            <a:extLst>
              <a:ext uri="{FF2B5EF4-FFF2-40B4-BE49-F238E27FC236}">
                <a16:creationId xmlns:a16="http://schemas.microsoft.com/office/drawing/2014/main" id="{603AE68C-E3CD-4350-B628-931F605DA5AE}"/>
              </a:ext>
            </a:extLst>
          </p:cNvPr>
          <p:cNvSpPr>
            <a:spLocks noGrp="1"/>
          </p:cNvSpPr>
          <p:nvPr>
            <p:ph type="body" sz="quarter" idx="12"/>
          </p:nvPr>
        </p:nvSpPr>
        <p:spPr>
          <a:xfrm>
            <a:off x="1521091" y="2349500"/>
            <a:ext cx="6817014" cy="3314627"/>
          </a:xfrm>
        </p:spPr>
        <p:txBody>
          <a:bodyPr rtlCol="1">
            <a:normAutofit/>
          </a:bodyPr>
          <a:lstStyle/>
          <a:p>
            <a:pPr marL="457200" indent="-457200" rtl="1">
              <a:buFont typeface="Ubuntu Light" panose="020B0604020202020204" pitchFamily="34" charset="0"/>
              <a:buChar char="•"/>
            </a:pPr>
            <a:r>
              <a:rPr lang="ar-xm" dirty="0">
                <a:cs typeface="Arial" panose="020B0604020202020204" pitchFamily="34" charset="0"/>
                <a:rtl/>
              </a:rPr>
              <a:t>إن الأكل الصحي مهم لكل من </a:t>
            </a:r>
            <a:r>
              <a:rPr lang="ar-xm" b="1" dirty="0">
                <a:solidFill>
                  <a:srgbClr val="179984"/>
                </a:solidFill>
                <a:cs typeface="Arial" panose="020B0604020202020204" pitchFamily="34" charset="0"/>
                <a:rtl/>
              </a:rPr>
              <a:t>صحتك</a:t>
            </a:r>
            <a:r>
              <a:rPr lang="ar-xm" b="1" dirty="0">
                <a:cs typeface="Arial" panose="020B0604020202020204" pitchFamily="34" charset="0"/>
                <a:rtl/>
              </a:rPr>
              <a:t> </a:t>
            </a:r>
            <a:r>
              <a:rPr lang="ar-xm" dirty="0">
                <a:cs typeface="Arial" panose="020B0604020202020204" pitchFamily="34" charset="0"/>
                <a:rtl/>
              </a:rPr>
              <a:t>ولياقتك </a:t>
            </a:r>
            <a:r>
              <a:rPr lang="ar-xm" b="1" dirty="0">
                <a:solidFill>
                  <a:srgbClr val="179984"/>
                </a:solidFill>
                <a:cs typeface="Arial" panose="020B0604020202020204" pitchFamily="34" charset="0"/>
                <a:rtl/>
              </a:rPr>
              <a:t>البدنية</a:t>
            </a:r>
            <a:endParaRPr lang="en-US" b="1" dirty="0">
              <a:cs typeface="Arial" panose="020B0604020202020204" pitchFamily="34" charset="0"/>
            </a:endParaRPr>
          </a:p>
          <a:p>
            <a:pPr rtl="1"/>
            <a:endParaRPr lang="en-US" dirty="0">
              <a:cs typeface="Arial" panose="020B0604020202020204" pitchFamily="34" charset="0"/>
            </a:endParaRPr>
          </a:p>
          <a:p>
            <a:pPr marL="457200" indent="-457200" rtl="1">
              <a:buFont typeface="Ubuntu Light" panose="020B0604020202020204" pitchFamily="34" charset="0"/>
              <a:buChar char="•"/>
            </a:pPr>
            <a:r>
              <a:rPr lang="ar-xm" dirty="0">
                <a:cs typeface="Arial" panose="020B0604020202020204" pitchFamily="34" charset="0"/>
                <a:rtl/>
              </a:rPr>
              <a:t>من السهل القيام بالخيارات الصائبة نظرًا لوجود العديد من الأطعمة الصحية اللذيذة!</a:t>
            </a:r>
          </a:p>
        </p:txBody>
      </p:sp>
      <p:pic>
        <p:nvPicPr>
          <p:cNvPr id="9" name="Picture 8" descr="صورة تتضمن شخصًا وطعامًا وديكورات داخلية وطبقًا&#10;&#10;وصف تم إنشاؤه تلقائيًا">
            <a:extLst>
              <a:ext uri="{FF2B5EF4-FFF2-40B4-BE49-F238E27FC236}">
                <a16:creationId xmlns:a16="http://schemas.microsoft.com/office/drawing/2014/main" id="{57160B70-7D76-7B8D-ACF6-5752C11A62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8160" y="1965632"/>
            <a:ext cx="2987258" cy="3983010"/>
          </a:xfrm>
          <a:prstGeom prst="rect">
            <a:avLst/>
          </a:prstGeom>
        </p:spPr>
      </p:pic>
      <p:pic>
        <p:nvPicPr>
          <p:cNvPr id="5" name="Picture 4" descr="أيقونة&#10;&#10;تم إنشاء الوصف تلقائيًا">
            <a:extLst>
              <a:ext uri="{FF2B5EF4-FFF2-40B4-BE49-F238E27FC236}">
                <a16:creationId xmlns:a16="http://schemas.microsoft.com/office/drawing/2014/main" id="{A91E964C-9AB2-FA70-66E2-8EF78B4540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133" y="296231"/>
            <a:ext cx="1557908" cy="1566739"/>
          </a:xfrm>
          <a:prstGeom prst="rect">
            <a:avLst/>
          </a:prstGeom>
        </p:spPr>
      </p:pic>
      <p:sp>
        <p:nvSpPr>
          <p:cNvPr id="6" name="TextBox 5">
            <a:extLst>
              <a:ext uri="{FF2B5EF4-FFF2-40B4-BE49-F238E27FC236}">
                <a16:creationId xmlns:a16="http://schemas.microsoft.com/office/drawing/2014/main" id="{69AFB89A-F764-848F-7126-97BFA8BCBE4D}"/>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spTree>
    <p:extLst>
      <p:ext uri="{BB962C8B-B14F-4D97-AF65-F5344CB8AC3E}">
        <p14:creationId xmlns:p14="http://schemas.microsoft.com/office/powerpoint/2010/main" val="3939944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flipH="1">
            <a:off x="1904693" y="507071"/>
            <a:ext cx="9610725" cy="581025"/>
          </a:xfrm>
        </p:spPr>
        <p:txBody>
          <a:bodyPr rtlCol="1"/>
          <a:lstStyle/>
          <a:p>
            <a:pPr rtl="1"/>
            <a:r>
              <a:rPr lang="ar-xm" dirty="0">
                <a:cs typeface="Arial" panose="020B0604020202020204" pitchFamily="34" charset="0"/>
                <a:rtl/>
              </a:rPr>
              <a:t>الأطعمة الصحية</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flipH="1">
            <a:off x="1923743" y="1088096"/>
            <a:ext cx="9591675" cy="581025"/>
          </a:xfrm>
        </p:spPr>
        <p:txBody>
          <a:bodyPr rtlCol="1">
            <a:normAutofit/>
          </a:bodyPr>
          <a:lstStyle/>
          <a:p>
            <a:pPr rtl="1"/>
            <a:r>
              <a:rPr lang="ar-xm" dirty="0">
                <a:cs typeface="Arial" panose="020B0604020202020204" pitchFamily="34" charset="0"/>
                <a:rtl/>
              </a:rPr>
              <a:t>التغذية</a:t>
            </a:r>
          </a:p>
        </p:txBody>
      </p:sp>
      <p:pic>
        <p:nvPicPr>
          <p:cNvPr id="4" name="Picture 3" descr="أيقونة&#10;&#10;تم إنشاء الوصف تلقائيًا">
            <a:extLst>
              <a:ext uri="{FF2B5EF4-FFF2-40B4-BE49-F238E27FC236}">
                <a16:creationId xmlns:a16="http://schemas.microsoft.com/office/drawing/2014/main" id="{35B08CAB-6622-26C4-58D1-1B467A206F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133" y="296231"/>
            <a:ext cx="1557908" cy="1566739"/>
          </a:xfrm>
          <a:prstGeom prst="rect">
            <a:avLst/>
          </a:prstGeom>
        </p:spPr>
      </p:pic>
      <p:sp>
        <p:nvSpPr>
          <p:cNvPr id="5" name="TextBox 4">
            <a:extLst>
              <a:ext uri="{FF2B5EF4-FFF2-40B4-BE49-F238E27FC236}">
                <a16:creationId xmlns:a16="http://schemas.microsoft.com/office/drawing/2014/main" id="{A68BE2E0-A683-F70B-4360-9CD46C4E3957}"/>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pic>
        <p:nvPicPr>
          <p:cNvPr id="7" name="Picture 6">
            <a:extLst>
              <a:ext uri="{FF2B5EF4-FFF2-40B4-BE49-F238E27FC236}">
                <a16:creationId xmlns:a16="http://schemas.microsoft.com/office/drawing/2014/main" id="{9C8DFA8F-12F3-52E1-3B81-06946FE64FC5}"/>
              </a:ext>
            </a:extLst>
          </p:cNvPr>
          <p:cNvPicPr>
            <a:picLocks noChangeAspect="1"/>
          </p:cNvPicPr>
          <p:nvPr/>
        </p:nvPicPr>
        <p:blipFill rotWithShape="1">
          <a:blip r:embed="rId5"/>
          <a:srcRect l="35436" t="32810" r="42339" b="27462"/>
          <a:stretch/>
        </p:blipFill>
        <p:spPr>
          <a:xfrm>
            <a:off x="3742189" y="1590398"/>
            <a:ext cx="4707622" cy="4733477"/>
          </a:xfrm>
          <a:prstGeom prst="rect">
            <a:avLst/>
          </a:prstGeom>
        </p:spPr>
      </p:pic>
    </p:spTree>
    <p:extLst>
      <p:ext uri="{BB962C8B-B14F-4D97-AF65-F5344CB8AC3E}">
        <p14:creationId xmlns:p14="http://schemas.microsoft.com/office/powerpoint/2010/main" val="40486618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1904693" y="507071"/>
            <a:ext cx="9610725" cy="581025"/>
          </a:xfrm>
        </p:spPr>
        <p:txBody>
          <a:bodyPr rtlCol="1"/>
          <a:lstStyle/>
          <a:p>
            <a:pPr rtl="1"/>
            <a:r>
              <a:rPr lang="ar-xm" dirty="0">
                <a:cs typeface="Arial" panose="020B0604020202020204" pitchFamily="34" charset="0"/>
                <a:rtl/>
              </a:rPr>
              <a:t>الفاكهة والخضروات</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1923743" y="1088096"/>
            <a:ext cx="9591675" cy="581025"/>
          </a:xfrm>
        </p:spPr>
        <p:txBody>
          <a:bodyPr rtlCol="1">
            <a:normAutofit/>
          </a:bodyPr>
          <a:lstStyle/>
          <a:p>
            <a:pPr rtl="1"/>
            <a:r>
              <a:rPr lang="ar-xm" dirty="0">
                <a:cs typeface="Arial" panose="020B0604020202020204" pitchFamily="34" charset="0"/>
                <a:rtl/>
              </a:rPr>
              <a:t>التغذية</a:t>
            </a:r>
          </a:p>
        </p:txBody>
      </p:sp>
      <p:sp>
        <p:nvSpPr>
          <p:cNvPr id="9" name="Text Placeholder 3">
            <a:extLst>
              <a:ext uri="{FF2B5EF4-FFF2-40B4-BE49-F238E27FC236}">
                <a16:creationId xmlns:a16="http://schemas.microsoft.com/office/drawing/2014/main" id="{46916C4D-D524-91B1-7673-CC8A39B5E991}"/>
              </a:ext>
            </a:extLst>
          </p:cNvPr>
          <p:cNvSpPr>
            <a:spLocks noGrp="1"/>
          </p:cNvSpPr>
          <p:nvPr>
            <p:ph type="body" sz="quarter" idx="12"/>
          </p:nvPr>
        </p:nvSpPr>
        <p:spPr>
          <a:xfrm>
            <a:off x="6783977" y="2009553"/>
            <a:ext cx="4731441" cy="3930528"/>
          </a:xfrm>
        </p:spPr>
        <p:txBody>
          <a:bodyPr rtlCol="1">
            <a:normAutofit/>
          </a:bodyPr>
          <a:lstStyle/>
          <a:p>
            <a:pPr marL="457200" indent="-457200" rtl="1">
              <a:buFont typeface="Ubuntu Light" panose="020B0604020202020204" pitchFamily="34" charset="0"/>
              <a:buChar char="•"/>
            </a:pPr>
            <a:r>
              <a:rPr lang="ar-xm" dirty="0">
                <a:cs typeface="Arial" panose="020B0604020202020204" pitchFamily="34" charset="0"/>
                <a:rtl/>
              </a:rPr>
              <a:t>توفر الفاكهة والخضروات </a:t>
            </a:r>
            <a:r>
              <a:rPr lang="ar-xm" b="1" dirty="0">
                <a:solidFill>
                  <a:srgbClr val="179984"/>
                </a:solidFill>
                <a:cs typeface="Arial" panose="020B0604020202020204" pitchFamily="34" charset="0"/>
                <a:rtl/>
              </a:rPr>
              <a:t>لجسمك الفيتامينات والمعادن المهمة </a:t>
            </a:r>
            <a:r>
              <a:rPr lang="ar-xm" b="1">
                <a:solidFill>
                  <a:srgbClr val="179984"/>
                </a:solidFill>
                <a:cs typeface="Arial" panose="020B0604020202020204" pitchFamily="34" charset="0"/>
                <a:rtl/>
              </a:rPr>
              <a:t>والطاقة</a:t>
            </a:r>
            <a:r>
              <a:rPr lang="ar-xm">
                <a:solidFill>
                  <a:srgbClr val="179984"/>
                </a:solidFill>
                <a:cs typeface="Arial" panose="020B0604020202020204" pitchFamily="34" charset="0"/>
                <a:rtl/>
              </a:rPr>
              <a:t> </a:t>
            </a:r>
            <a:r>
              <a:rPr lang="ar-xm">
                <a:cs typeface="Arial" panose="020B0604020202020204" pitchFamily="34" charset="0"/>
                <a:rtl/>
              </a:rPr>
              <a:t>اللازمة </a:t>
            </a:r>
            <a:r>
              <a:rPr lang="ar-xm" dirty="0">
                <a:cs typeface="Arial" panose="020B0604020202020204" pitchFamily="34" charset="0"/>
                <a:rtl/>
              </a:rPr>
              <a:t>للحفاظ على صحة جيدة وأداء رياضي ممتاز</a:t>
            </a:r>
          </a:p>
          <a:p>
            <a:pPr rtl="1"/>
            <a:endParaRPr lang="en-US" dirty="0">
              <a:cs typeface="Arial" panose="020B0604020202020204" pitchFamily="34" charset="0"/>
            </a:endParaRPr>
          </a:p>
        </p:txBody>
      </p:sp>
      <p:pic>
        <p:nvPicPr>
          <p:cNvPr id="17" name="Picture 16" descr="مجموعة من الخضروات مختلفة الألوان&#10;&#10;تم إنشاء الوصف تلقائيًا بثقة منخفضة">
            <a:extLst>
              <a:ext uri="{FF2B5EF4-FFF2-40B4-BE49-F238E27FC236}">
                <a16:creationId xmlns:a16="http://schemas.microsoft.com/office/drawing/2014/main" id="{DCAB66D2-5AFA-DB1C-BFAA-2263DA8B59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111" y="2168041"/>
            <a:ext cx="5890889" cy="2935915"/>
          </a:xfrm>
          <a:prstGeom prst="rect">
            <a:avLst/>
          </a:prstGeom>
        </p:spPr>
      </p:pic>
      <p:pic>
        <p:nvPicPr>
          <p:cNvPr id="4" name="Picture 3" descr="أيقونة&#10;&#10;تم إنشاء الوصف تلقائيًا">
            <a:extLst>
              <a:ext uri="{FF2B5EF4-FFF2-40B4-BE49-F238E27FC236}">
                <a16:creationId xmlns:a16="http://schemas.microsoft.com/office/drawing/2014/main" id="{442EC08A-A28C-FA52-A30C-3C635A795C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133" y="296231"/>
            <a:ext cx="1557908" cy="1566739"/>
          </a:xfrm>
          <a:prstGeom prst="rect">
            <a:avLst/>
          </a:prstGeom>
        </p:spPr>
      </p:pic>
      <p:sp>
        <p:nvSpPr>
          <p:cNvPr id="5" name="TextBox 4">
            <a:extLst>
              <a:ext uri="{FF2B5EF4-FFF2-40B4-BE49-F238E27FC236}">
                <a16:creationId xmlns:a16="http://schemas.microsoft.com/office/drawing/2014/main" id="{D3C20272-6A72-F28A-4D2A-39CE35917E61}"/>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spTree>
    <p:extLst>
      <p:ext uri="{BB962C8B-B14F-4D97-AF65-F5344CB8AC3E}">
        <p14:creationId xmlns:p14="http://schemas.microsoft.com/office/powerpoint/2010/main" val="3802962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F54C68-D023-422A-A7C7-624CB35DA5E6}"/>
              </a:ext>
            </a:extLst>
          </p:cNvPr>
          <p:cNvSpPr>
            <a:spLocks noGrp="1"/>
          </p:cNvSpPr>
          <p:nvPr>
            <p:ph type="body" sz="quarter" idx="10"/>
          </p:nvPr>
        </p:nvSpPr>
        <p:spPr>
          <a:xfrm>
            <a:off x="4790804" y="1493952"/>
            <a:ext cx="6572250" cy="687426"/>
          </a:xfrm>
        </p:spPr>
        <p:txBody>
          <a:bodyPr rtlCol="1">
            <a:normAutofit lnSpcReduction="10000"/>
          </a:bodyPr>
          <a:lstStyle/>
          <a:p>
            <a:r>
              <a:rPr lang="ar-xm" b="1" dirty="0">
                <a:cs typeface="Arial" panose="020B0604020202020204" pitchFamily="34" charset="0"/>
                <a:rtl/>
              </a:rPr>
              <a:t>تدريب قادة اللياقة البدنية</a:t>
            </a:r>
          </a:p>
        </p:txBody>
      </p:sp>
      <p:sp>
        <p:nvSpPr>
          <p:cNvPr id="3" name="Text Placeholder 2">
            <a:extLst>
              <a:ext uri="{FF2B5EF4-FFF2-40B4-BE49-F238E27FC236}">
                <a16:creationId xmlns:a16="http://schemas.microsoft.com/office/drawing/2014/main" id="{9468A2A8-AC76-4192-B3EF-8EF0A81E8771}"/>
              </a:ext>
            </a:extLst>
          </p:cNvPr>
          <p:cNvSpPr>
            <a:spLocks noGrp="1"/>
          </p:cNvSpPr>
          <p:nvPr>
            <p:ph type="body" sz="quarter" idx="11"/>
          </p:nvPr>
        </p:nvSpPr>
        <p:spPr>
          <a:xfrm>
            <a:off x="3038203" y="2667881"/>
            <a:ext cx="8324851" cy="388828"/>
          </a:xfrm>
        </p:spPr>
        <p:txBody>
          <a:bodyPr rtlCol="1">
            <a:normAutofit fontScale="92500" lnSpcReduction="20000"/>
          </a:bodyPr>
          <a:lstStyle/>
          <a:p>
            <a:r>
              <a:rPr lang="ar-xm" b="0" dirty="0">
                <a:cs typeface="Arial" panose="020B0604020202020204" pitchFamily="34" charset="0"/>
                <a:rtl/>
              </a:rPr>
              <a:t>الغرض من تدريب قادة اللياقة البدنية:</a:t>
            </a:r>
          </a:p>
        </p:txBody>
      </p:sp>
      <p:sp>
        <p:nvSpPr>
          <p:cNvPr id="4" name="Text Placeholder 3">
            <a:extLst>
              <a:ext uri="{FF2B5EF4-FFF2-40B4-BE49-F238E27FC236}">
                <a16:creationId xmlns:a16="http://schemas.microsoft.com/office/drawing/2014/main" id="{79DCA7BC-23AB-42AA-AEAB-5D48731BE3E9}"/>
              </a:ext>
            </a:extLst>
          </p:cNvPr>
          <p:cNvSpPr>
            <a:spLocks noGrp="1"/>
          </p:cNvSpPr>
          <p:nvPr>
            <p:ph type="body" sz="quarter" idx="12"/>
          </p:nvPr>
        </p:nvSpPr>
        <p:spPr>
          <a:xfrm>
            <a:off x="3951308" y="3231699"/>
            <a:ext cx="7411746" cy="1772102"/>
          </a:xfrm>
        </p:spPr>
        <p:txBody>
          <a:bodyPr vert="horz" lIns="91440" tIns="45720" rIns="91440" bIns="45720" rtlCol="1" anchor="t">
            <a:normAutofit/>
          </a:bodyPr>
          <a:lstStyle/>
          <a:p>
            <a:pPr>
              <a:lnSpc>
                <a:spcPct val="120000"/>
              </a:lnSpc>
            </a:pPr>
            <a:r>
              <a:rPr lang="ar-xm" sz="2900" dirty="0">
                <a:effectLst/>
                <a:ea typeface="Calibri" panose="020F0502020204030204" pitchFamily="34" charset="0"/>
                <a:cs typeface="Arial" panose="020B0604020202020204" pitchFamily="34" charset="0"/>
                <a:rtl/>
              </a:rPr>
              <a:t>تزويد اللاعبين </a:t>
            </a:r>
            <a:r>
              <a:rPr lang="ar-xm" sz="2900" dirty="0">
                <a:ea typeface="Calibri" panose="020F0502020204030204" pitchFamily="34" charset="0"/>
                <a:cs typeface="Arial" panose="020B0604020202020204" pitchFamily="34" charset="0"/>
                <a:rtl/>
              </a:rPr>
              <a:t>بالمعرفة والمهارات </a:t>
            </a:r>
            <a:r>
              <a:rPr lang="ar-xm" sz="2900" dirty="0">
                <a:effectLst/>
                <a:ea typeface="Calibri" panose="020F0502020204030204" pitchFamily="34" charset="0"/>
                <a:cs typeface="Arial" panose="020B0604020202020204" pitchFamily="34" charset="0"/>
                <a:rtl/>
              </a:rPr>
              <a:t>لتعزيز لياقتهم البدنية من خلال ممارسة الرياضة والمشاركة في المنافسات.</a:t>
            </a:r>
            <a:r>
              <a:rPr lang="ar-xm" sz="2900" dirty="0">
                <a:ea typeface="Calibri" panose="020F0502020204030204" pitchFamily="34" charset="0"/>
                <a:cs typeface="Arial" panose="020B0604020202020204" pitchFamily="34" charset="0"/>
                <a:rtl/>
              </a:rPr>
              <a:t> </a:t>
            </a:r>
            <a:endParaRPr lang="en-US" sz="2900" dirty="0">
              <a:cs typeface="Arial" panose="020B0604020202020204" pitchFamily="34" charset="0"/>
            </a:endParaRPr>
          </a:p>
        </p:txBody>
      </p:sp>
    </p:spTree>
    <p:extLst>
      <p:ext uri="{BB962C8B-B14F-4D97-AF65-F5344CB8AC3E}">
        <p14:creationId xmlns:p14="http://schemas.microsoft.com/office/powerpoint/2010/main" val="40219107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1903713" y="507071"/>
            <a:ext cx="9610725" cy="581025"/>
          </a:xfrm>
        </p:spPr>
        <p:txBody>
          <a:bodyPr rtlCol="1"/>
          <a:lstStyle/>
          <a:p>
            <a:pPr rtl="1"/>
            <a:r>
              <a:rPr lang="ar-xm" dirty="0">
                <a:cs typeface="Arial" panose="020B0604020202020204" pitchFamily="34" charset="0"/>
                <a:rtl/>
              </a:rPr>
              <a:t>منتجات الألبان</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1922763" y="1088096"/>
            <a:ext cx="9591675" cy="581025"/>
          </a:xfrm>
        </p:spPr>
        <p:txBody>
          <a:bodyPr rtlCol="1">
            <a:normAutofit/>
          </a:bodyPr>
          <a:lstStyle/>
          <a:p>
            <a:pPr rtl="1"/>
            <a:r>
              <a:rPr lang="ar-xm" dirty="0">
                <a:cs typeface="Arial" panose="020B0604020202020204" pitchFamily="34" charset="0"/>
                <a:rtl/>
              </a:rPr>
              <a:t>التغذية</a:t>
            </a:r>
          </a:p>
        </p:txBody>
      </p:sp>
      <p:sp>
        <p:nvSpPr>
          <p:cNvPr id="9" name="Text Placeholder 3">
            <a:extLst>
              <a:ext uri="{FF2B5EF4-FFF2-40B4-BE49-F238E27FC236}">
                <a16:creationId xmlns:a16="http://schemas.microsoft.com/office/drawing/2014/main" id="{46916C4D-D524-91B1-7673-CC8A39B5E991}"/>
              </a:ext>
            </a:extLst>
          </p:cNvPr>
          <p:cNvSpPr>
            <a:spLocks noGrp="1"/>
          </p:cNvSpPr>
          <p:nvPr>
            <p:ph type="body" sz="quarter" idx="12"/>
          </p:nvPr>
        </p:nvSpPr>
        <p:spPr>
          <a:xfrm>
            <a:off x="5721024" y="2551814"/>
            <a:ext cx="5793414" cy="3388267"/>
          </a:xfrm>
        </p:spPr>
        <p:txBody>
          <a:bodyPr rtlCol="1">
            <a:normAutofit/>
          </a:bodyPr>
          <a:lstStyle/>
          <a:p>
            <a:pPr marL="457200" indent="-457200" rtl="1">
              <a:buFont typeface="Ubuntu Light" panose="020B0604020202020204" pitchFamily="34" charset="0"/>
              <a:buChar char="•"/>
            </a:pPr>
            <a:r>
              <a:rPr lang="ar-xm" dirty="0">
                <a:cs typeface="Arial" panose="020B0604020202020204" pitchFamily="34" charset="0"/>
                <a:rtl/>
              </a:rPr>
              <a:t>تساعد أغذية منتجات الألبان </a:t>
            </a:r>
            <a:r>
              <a:rPr lang="ar-xm" b="1" dirty="0">
                <a:solidFill>
                  <a:srgbClr val="179984"/>
                </a:solidFill>
                <a:cs typeface="Arial" panose="020B0604020202020204" pitchFamily="34" charset="0"/>
                <a:rtl/>
              </a:rPr>
              <a:t>على الحفاظ على قوة عظامك.</a:t>
            </a:r>
            <a:r>
              <a:rPr lang="ar-SA" b="1" dirty="0">
                <a:solidFill>
                  <a:srgbClr val="179984"/>
                </a:solidFill>
                <a:cs typeface="Arial" panose="020B0604020202020204" pitchFamily="34" charset="0"/>
                <a:rtl/>
              </a:rPr>
              <a:t> </a:t>
            </a:r>
            <a:r>
              <a:rPr lang="ar-xm" dirty="0">
                <a:cs typeface="Arial" panose="020B0604020202020204" pitchFamily="34" charset="0"/>
                <a:rtl/>
              </a:rPr>
              <a:t>وبإمكانها أن تحميك من كسور العظام، وكذلك آلام العضلات وضعفها</a:t>
            </a:r>
          </a:p>
          <a:p>
            <a:pPr marL="457200" indent="-457200" rtl="1">
              <a:buFont typeface="Ubuntu Light" panose="020B0604020202020204" pitchFamily="34" charset="0"/>
              <a:buChar char="•"/>
            </a:pPr>
            <a:endParaRPr lang="en-US" dirty="0">
              <a:cs typeface="Arial" panose="020B0604020202020204" pitchFamily="34" charset="0"/>
            </a:endParaRPr>
          </a:p>
          <a:p>
            <a:pPr marL="457200" indent="-457200" rtl="1">
              <a:buFont typeface="Ubuntu Light" panose="020B0604020202020204" pitchFamily="34" charset="0"/>
              <a:buChar char="•"/>
            </a:pPr>
            <a:endParaRPr lang="en-US" dirty="0">
              <a:cs typeface="Arial" panose="020B0604020202020204" pitchFamily="34" charset="0"/>
            </a:endParaRPr>
          </a:p>
          <a:p>
            <a:pPr marL="457200" indent="-457200" rtl="1">
              <a:buFont typeface="Ubuntu Light" panose="020B0604020202020204" pitchFamily="34" charset="0"/>
              <a:buChar char="•"/>
            </a:pPr>
            <a:endParaRPr lang="en-US" dirty="0">
              <a:cs typeface="Arial" panose="020B0604020202020204" pitchFamily="34" charset="0"/>
            </a:endParaRPr>
          </a:p>
        </p:txBody>
      </p:sp>
      <p:pic>
        <p:nvPicPr>
          <p:cNvPr id="17" name="Picture 16" descr="صورة تحتوي على طاولة وفنجان وطبق ومشروب&#10;&#10;تم إنشاء الوصف تلقائيًا">
            <a:extLst>
              <a:ext uri="{FF2B5EF4-FFF2-40B4-BE49-F238E27FC236}">
                <a16:creationId xmlns:a16="http://schemas.microsoft.com/office/drawing/2014/main" id="{0EFEA710-9DBD-564D-12CF-4D33C57E9B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115" y="1970789"/>
            <a:ext cx="4820380" cy="3591183"/>
          </a:xfrm>
          <a:prstGeom prst="rect">
            <a:avLst/>
          </a:prstGeom>
        </p:spPr>
      </p:pic>
      <p:pic>
        <p:nvPicPr>
          <p:cNvPr id="4" name="Picture 3" descr="أيقونة&#10;&#10;تم إنشاء الوصف تلقائيًا">
            <a:extLst>
              <a:ext uri="{FF2B5EF4-FFF2-40B4-BE49-F238E27FC236}">
                <a16:creationId xmlns:a16="http://schemas.microsoft.com/office/drawing/2014/main" id="{FF20392E-897B-8897-51E5-CE10A5FFE7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133" y="296231"/>
            <a:ext cx="1557908" cy="1566739"/>
          </a:xfrm>
          <a:prstGeom prst="rect">
            <a:avLst/>
          </a:prstGeom>
        </p:spPr>
      </p:pic>
      <p:sp>
        <p:nvSpPr>
          <p:cNvPr id="5" name="TextBox 4">
            <a:extLst>
              <a:ext uri="{FF2B5EF4-FFF2-40B4-BE49-F238E27FC236}">
                <a16:creationId xmlns:a16="http://schemas.microsoft.com/office/drawing/2014/main" id="{EB5BDB73-30EC-5DB2-4FB8-9E614785D73A}"/>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spTree>
    <p:extLst>
      <p:ext uri="{BB962C8B-B14F-4D97-AF65-F5344CB8AC3E}">
        <p14:creationId xmlns:p14="http://schemas.microsoft.com/office/powerpoint/2010/main" val="15665055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1906206" y="507071"/>
            <a:ext cx="9610725" cy="581025"/>
          </a:xfrm>
        </p:spPr>
        <p:txBody>
          <a:bodyPr rtlCol="1"/>
          <a:lstStyle/>
          <a:p>
            <a:pPr rtl="1"/>
            <a:r>
              <a:rPr lang="ar-xm" dirty="0">
                <a:cs typeface="Arial" panose="020B0604020202020204" pitchFamily="34" charset="0"/>
                <a:rtl/>
              </a:rPr>
              <a:t>الحبوب</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1925256" y="1088096"/>
            <a:ext cx="9591675" cy="581025"/>
          </a:xfrm>
        </p:spPr>
        <p:txBody>
          <a:bodyPr rtlCol="1">
            <a:normAutofit/>
          </a:bodyPr>
          <a:lstStyle/>
          <a:p>
            <a:pPr rtl="1"/>
            <a:r>
              <a:rPr lang="ar-xm" dirty="0">
                <a:cs typeface="Arial" panose="020B0604020202020204" pitchFamily="34" charset="0"/>
                <a:rtl/>
              </a:rPr>
              <a:t>التغذية</a:t>
            </a:r>
          </a:p>
        </p:txBody>
      </p:sp>
      <p:sp>
        <p:nvSpPr>
          <p:cNvPr id="9" name="Text Placeholder 3">
            <a:extLst>
              <a:ext uri="{FF2B5EF4-FFF2-40B4-BE49-F238E27FC236}">
                <a16:creationId xmlns:a16="http://schemas.microsoft.com/office/drawing/2014/main" id="{46916C4D-D524-91B1-7673-CC8A39B5E991}"/>
              </a:ext>
            </a:extLst>
          </p:cNvPr>
          <p:cNvSpPr>
            <a:spLocks noGrp="1"/>
          </p:cNvSpPr>
          <p:nvPr>
            <p:ph type="body" sz="quarter" idx="12"/>
          </p:nvPr>
        </p:nvSpPr>
        <p:spPr>
          <a:xfrm>
            <a:off x="6606019" y="2551814"/>
            <a:ext cx="4910912" cy="3388267"/>
          </a:xfrm>
        </p:spPr>
        <p:txBody>
          <a:bodyPr rtlCol="1">
            <a:normAutofit/>
          </a:bodyPr>
          <a:lstStyle/>
          <a:p>
            <a:pPr marL="457200" indent="-457200" rtl="1">
              <a:buFont typeface="Ubuntu Light" panose="020B0604020202020204" pitchFamily="34" charset="0"/>
              <a:buChar char="•"/>
            </a:pPr>
            <a:r>
              <a:rPr lang="ar-xm" dirty="0">
                <a:cs typeface="Arial" panose="020B0604020202020204" pitchFamily="34" charset="0"/>
                <a:rtl/>
              </a:rPr>
              <a:t>تحتوي الحبوب على نسبة عالية من الألياف بشكل طبيعي، ويساعدك ذلك على الشعور بالامتلاء </a:t>
            </a:r>
            <a:r>
              <a:rPr lang="ar-xm">
                <a:cs typeface="Arial" panose="020B0604020202020204" pitchFamily="34" charset="0"/>
                <a:rtl/>
              </a:rPr>
              <a:t>والشبع —</a:t>
            </a:r>
            <a:r>
              <a:rPr lang="ar-SA">
                <a:cs typeface="Arial" panose="020B0604020202020204" pitchFamily="34" charset="0"/>
                <a:rtl/>
              </a:rPr>
              <a:t> </a:t>
            </a:r>
            <a:br>
              <a:rPr lang="en-US">
                <a:cs typeface="Arial" panose="020B0604020202020204" pitchFamily="34" charset="0"/>
                <a:rtl/>
              </a:rPr>
            </a:br>
            <a:r>
              <a:rPr lang="ar-xm">
                <a:cs typeface="Arial" panose="020B0604020202020204" pitchFamily="34" charset="0"/>
                <a:rtl/>
              </a:rPr>
              <a:t>مما </a:t>
            </a:r>
            <a:r>
              <a:rPr lang="ar-xm" dirty="0">
                <a:cs typeface="Arial" panose="020B0604020202020204" pitchFamily="34" charset="0"/>
                <a:rtl/>
              </a:rPr>
              <a:t>يسهل من </a:t>
            </a:r>
            <a:r>
              <a:rPr lang="ar-xm" b="1" dirty="0">
                <a:solidFill>
                  <a:srgbClr val="009A79"/>
                </a:solidFill>
                <a:cs typeface="Arial" panose="020B0604020202020204" pitchFamily="34" charset="0"/>
                <a:rtl/>
              </a:rPr>
              <a:t>الحفاظ على </a:t>
            </a:r>
            <a:r>
              <a:rPr lang="ar-xm" b="1">
                <a:solidFill>
                  <a:srgbClr val="009A79"/>
                </a:solidFill>
                <a:cs typeface="Arial" panose="020B0604020202020204" pitchFamily="34" charset="0"/>
                <a:rtl/>
              </a:rPr>
              <a:t>وزن </a:t>
            </a:r>
            <a:br>
              <a:rPr lang="en-US" b="1">
                <a:solidFill>
                  <a:srgbClr val="009A79"/>
                </a:solidFill>
                <a:cs typeface="Arial" panose="020B0604020202020204" pitchFamily="34" charset="0"/>
                <a:rtl/>
              </a:rPr>
            </a:br>
            <a:r>
              <a:rPr lang="ar-xm" b="1">
                <a:solidFill>
                  <a:srgbClr val="009A79"/>
                </a:solidFill>
                <a:cs typeface="Arial" panose="020B0604020202020204" pitchFamily="34" charset="0"/>
                <a:rtl/>
              </a:rPr>
              <a:t>صحي </a:t>
            </a:r>
            <a:r>
              <a:rPr lang="ar-xm" b="1" dirty="0">
                <a:solidFill>
                  <a:srgbClr val="009A79"/>
                </a:solidFill>
                <a:cs typeface="Arial" panose="020B0604020202020204" pitchFamily="34" charset="0"/>
                <a:rtl/>
              </a:rPr>
              <a:t>للجسم!</a:t>
            </a:r>
            <a:endParaRPr lang="en-US" b="1" dirty="0">
              <a:solidFill>
                <a:srgbClr val="009A79"/>
              </a:solidFill>
              <a:cs typeface="Arial" panose="020B0604020202020204" pitchFamily="34" charset="0"/>
            </a:endParaRPr>
          </a:p>
        </p:txBody>
      </p:sp>
      <p:pic>
        <p:nvPicPr>
          <p:cNvPr id="5" name="Picture 4" descr="صورة تحتوي على فاكهة ومكسرات وخضراوات&#10;&#10;تم إنشاء الوصف تلقائيًا">
            <a:extLst>
              <a:ext uri="{FF2B5EF4-FFF2-40B4-BE49-F238E27FC236}">
                <a16:creationId xmlns:a16="http://schemas.microsoft.com/office/drawing/2014/main" id="{691D2503-9DF9-159A-817E-37F7E6857F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133" y="1931938"/>
            <a:ext cx="5793414" cy="3656836"/>
          </a:xfrm>
          <a:prstGeom prst="rect">
            <a:avLst/>
          </a:prstGeom>
        </p:spPr>
      </p:pic>
      <p:pic>
        <p:nvPicPr>
          <p:cNvPr id="4" name="Picture 3" descr="أيقونة&#10;&#10;تم إنشاء الوصف تلقائيًا">
            <a:extLst>
              <a:ext uri="{FF2B5EF4-FFF2-40B4-BE49-F238E27FC236}">
                <a16:creationId xmlns:a16="http://schemas.microsoft.com/office/drawing/2014/main" id="{3BA84CB5-0558-137A-8F30-AE8568F9E0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133" y="296231"/>
            <a:ext cx="1557908" cy="1566739"/>
          </a:xfrm>
          <a:prstGeom prst="rect">
            <a:avLst/>
          </a:prstGeom>
        </p:spPr>
      </p:pic>
      <p:sp>
        <p:nvSpPr>
          <p:cNvPr id="6" name="TextBox 5">
            <a:extLst>
              <a:ext uri="{FF2B5EF4-FFF2-40B4-BE49-F238E27FC236}">
                <a16:creationId xmlns:a16="http://schemas.microsoft.com/office/drawing/2014/main" id="{240A6BCF-DB1D-626F-5777-D1A3D8F59C61}"/>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spTree>
    <p:extLst>
      <p:ext uri="{BB962C8B-B14F-4D97-AF65-F5344CB8AC3E}">
        <p14:creationId xmlns:p14="http://schemas.microsoft.com/office/powerpoint/2010/main" val="34294830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1903847" y="507071"/>
            <a:ext cx="9610725" cy="581025"/>
          </a:xfrm>
        </p:spPr>
        <p:txBody>
          <a:bodyPr rtlCol="1"/>
          <a:lstStyle/>
          <a:p>
            <a:pPr rtl="1"/>
            <a:r>
              <a:rPr lang="ar-xm" dirty="0">
                <a:cs typeface="Arial" panose="020B0604020202020204" pitchFamily="34" charset="0"/>
                <a:rtl/>
              </a:rPr>
              <a:t>البروتينات</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1922897" y="1088096"/>
            <a:ext cx="9591675" cy="581025"/>
          </a:xfrm>
        </p:spPr>
        <p:txBody>
          <a:bodyPr rtlCol="1">
            <a:normAutofit/>
          </a:bodyPr>
          <a:lstStyle/>
          <a:p>
            <a:pPr rtl="1"/>
            <a:r>
              <a:rPr lang="ar-xm" dirty="0">
                <a:cs typeface="Arial" panose="020B0604020202020204" pitchFamily="34" charset="0"/>
                <a:rtl/>
              </a:rPr>
              <a:t>التغذية</a:t>
            </a:r>
          </a:p>
        </p:txBody>
      </p:sp>
      <p:sp>
        <p:nvSpPr>
          <p:cNvPr id="9" name="Text Placeholder 3">
            <a:extLst>
              <a:ext uri="{FF2B5EF4-FFF2-40B4-BE49-F238E27FC236}">
                <a16:creationId xmlns:a16="http://schemas.microsoft.com/office/drawing/2014/main" id="{46916C4D-D524-91B1-7673-CC8A39B5E991}"/>
              </a:ext>
            </a:extLst>
          </p:cNvPr>
          <p:cNvSpPr>
            <a:spLocks noGrp="1"/>
          </p:cNvSpPr>
          <p:nvPr>
            <p:ph type="body" sz="quarter" idx="12"/>
          </p:nvPr>
        </p:nvSpPr>
        <p:spPr>
          <a:xfrm>
            <a:off x="6952742" y="2498651"/>
            <a:ext cx="4561830" cy="3441430"/>
          </a:xfrm>
        </p:spPr>
        <p:txBody>
          <a:bodyPr rtlCol="1">
            <a:normAutofit/>
          </a:bodyPr>
          <a:lstStyle/>
          <a:p>
            <a:pPr marL="457200" indent="-457200" rtl="1">
              <a:buFont typeface="Ubuntu Light" panose="020B0604020202020204" pitchFamily="34" charset="0"/>
              <a:buChar char="•"/>
            </a:pPr>
            <a:r>
              <a:rPr lang="ar-xm" dirty="0">
                <a:cs typeface="Arial" panose="020B0604020202020204" pitchFamily="34" charset="0"/>
                <a:rtl/>
              </a:rPr>
              <a:t>تساعد البروتينات على </a:t>
            </a:r>
            <a:r>
              <a:rPr lang="ar-xm" b="1" dirty="0">
                <a:solidFill>
                  <a:srgbClr val="179984"/>
                </a:solidFill>
                <a:cs typeface="Arial" panose="020B0604020202020204" pitchFamily="34" charset="0"/>
                <a:rtl/>
              </a:rPr>
              <a:t>تعافي أنسجة العضلات والجلد والأعضاء </a:t>
            </a:r>
            <a:r>
              <a:rPr lang="ar-xm" b="1">
                <a:solidFill>
                  <a:srgbClr val="179984"/>
                </a:solidFill>
                <a:cs typeface="Arial" panose="020B0604020202020204" pitchFamily="34" charset="0"/>
                <a:rtl/>
              </a:rPr>
              <a:t>والدم والشعر </a:t>
            </a:r>
            <a:r>
              <a:rPr lang="ar-xm" b="1" dirty="0">
                <a:solidFill>
                  <a:srgbClr val="179984"/>
                </a:solidFill>
                <a:cs typeface="Arial" panose="020B0604020202020204" pitchFamily="34" charset="0"/>
                <a:rtl/>
              </a:rPr>
              <a:t>والأظافر وعلاجها</a:t>
            </a:r>
          </a:p>
          <a:p>
            <a:pPr rtl="1"/>
            <a:endParaRPr lang="en-US" b="1" dirty="0">
              <a:solidFill>
                <a:srgbClr val="179984"/>
              </a:solidFill>
              <a:cs typeface="Arial" panose="020B0604020202020204" pitchFamily="34" charset="0"/>
            </a:endParaRPr>
          </a:p>
          <a:p>
            <a:pPr marL="457200" indent="-457200" rtl="1">
              <a:buFont typeface="Ubuntu Light" panose="020B0604020202020204" pitchFamily="34" charset="0"/>
              <a:buChar char="•"/>
            </a:pPr>
            <a:r>
              <a:rPr lang="ar-xm" dirty="0">
                <a:cs typeface="Arial" panose="020B0604020202020204" pitchFamily="34" charset="0"/>
                <a:rtl/>
              </a:rPr>
              <a:t>تزودك البروتينات </a:t>
            </a:r>
            <a:r>
              <a:rPr lang="ar-xm" b="1" dirty="0">
                <a:solidFill>
                  <a:srgbClr val="009A79"/>
                </a:solidFill>
                <a:cs typeface="Arial" panose="020B0604020202020204" pitchFamily="34" charset="0"/>
                <a:rtl/>
              </a:rPr>
              <a:t>بالطاقة</a:t>
            </a:r>
          </a:p>
          <a:p>
            <a:pPr rtl="1"/>
            <a:endParaRPr lang="en-US" dirty="0">
              <a:cs typeface="Arial" panose="020B0604020202020204" pitchFamily="34" charset="0"/>
            </a:endParaRPr>
          </a:p>
        </p:txBody>
      </p:sp>
      <p:pic>
        <p:nvPicPr>
          <p:cNvPr id="10" name="Picture 9" descr="لقطة مقربة لبعض الأطعمة&#10;&#10;وصف تم إنشاؤه تلقائيًا بثقة منخفضة">
            <a:extLst>
              <a:ext uri="{FF2B5EF4-FFF2-40B4-BE49-F238E27FC236}">
                <a16:creationId xmlns:a16="http://schemas.microsoft.com/office/drawing/2014/main" id="{C7A9009C-E2AF-6353-8179-29BD0EF961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390" y="2073810"/>
            <a:ext cx="4561829" cy="3196448"/>
          </a:xfrm>
          <a:prstGeom prst="rect">
            <a:avLst/>
          </a:prstGeom>
        </p:spPr>
      </p:pic>
      <p:pic>
        <p:nvPicPr>
          <p:cNvPr id="4" name="Picture 3" descr="أيقونة&#10;&#10;تم إنشاء الوصف تلقائيًا">
            <a:extLst>
              <a:ext uri="{FF2B5EF4-FFF2-40B4-BE49-F238E27FC236}">
                <a16:creationId xmlns:a16="http://schemas.microsoft.com/office/drawing/2014/main" id="{0BFD1657-E266-4508-31F6-E175AF9B6F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133" y="296231"/>
            <a:ext cx="1557908" cy="1566739"/>
          </a:xfrm>
          <a:prstGeom prst="rect">
            <a:avLst/>
          </a:prstGeom>
        </p:spPr>
      </p:pic>
      <p:sp>
        <p:nvSpPr>
          <p:cNvPr id="5" name="TextBox 4">
            <a:extLst>
              <a:ext uri="{FF2B5EF4-FFF2-40B4-BE49-F238E27FC236}">
                <a16:creationId xmlns:a16="http://schemas.microsoft.com/office/drawing/2014/main" id="{BA85ADA0-4A4B-0756-FC98-57A71CAAF0D0}"/>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spTree>
    <p:extLst>
      <p:ext uri="{BB962C8B-B14F-4D97-AF65-F5344CB8AC3E}">
        <p14:creationId xmlns:p14="http://schemas.microsoft.com/office/powerpoint/2010/main" val="1450523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1903847" y="507071"/>
            <a:ext cx="9610725" cy="581025"/>
          </a:xfrm>
        </p:spPr>
        <p:txBody>
          <a:bodyPr rtlCol="1"/>
          <a:lstStyle/>
          <a:p>
            <a:pPr rtl="1"/>
            <a:r>
              <a:rPr lang="ar-xm" dirty="0">
                <a:cs typeface="Arial" panose="020B0604020202020204" pitchFamily="34" charset="0"/>
                <a:rtl/>
              </a:rPr>
              <a:t>التحكم في كمية الطعام</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1922897" y="1088096"/>
            <a:ext cx="9591675" cy="581025"/>
          </a:xfrm>
        </p:spPr>
        <p:txBody>
          <a:bodyPr rtlCol="1">
            <a:normAutofit/>
          </a:bodyPr>
          <a:lstStyle/>
          <a:p>
            <a:pPr rtl="1"/>
            <a:r>
              <a:rPr lang="ar-xm" dirty="0">
                <a:cs typeface="Arial" panose="020B0604020202020204" pitchFamily="34" charset="0"/>
                <a:rtl/>
              </a:rPr>
              <a:t>التغذية</a:t>
            </a:r>
          </a:p>
        </p:txBody>
      </p:sp>
      <p:sp>
        <p:nvSpPr>
          <p:cNvPr id="4" name="Text Placeholder 3">
            <a:extLst>
              <a:ext uri="{FF2B5EF4-FFF2-40B4-BE49-F238E27FC236}">
                <a16:creationId xmlns:a16="http://schemas.microsoft.com/office/drawing/2014/main" id="{603AE68C-E3CD-4350-B628-931F605DA5AE}"/>
              </a:ext>
            </a:extLst>
          </p:cNvPr>
          <p:cNvSpPr>
            <a:spLocks noGrp="1"/>
          </p:cNvSpPr>
          <p:nvPr>
            <p:ph type="body" sz="quarter" idx="12"/>
          </p:nvPr>
        </p:nvSpPr>
        <p:spPr>
          <a:xfrm>
            <a:off x="2417331" y="2479675"/>
            <a:ext cx="9097241" cy="3290229"/>
          </a:xfrm>
        </p:spPr>
        <p:txBody>
          <a:bodyPr rtlCol="1">
            <a:normAutofit/>
          </a:bodyPr>
          <a:lstStyle/>
          <a:p>
            <a:pPr marL="457200" indent="-457200" rtl="1">
              <a:buFont typeface="Ubuntu Light" panose="020B0604020202020204" pitchFamily="34" charset="0"/>
              <a:buChar char="•"/>
            </a:pPr>
            <a:r>
              <a:rPr lang="ar-xm" dirty="0">
                <a:cs typeface="Arial" panose="020B0604020202020204" pitchFamily="34" charset="0"/>
                <a:rtl/>
              </a:rPr>
              <a:t>تناول الأطعمة التي يحتاجها جسمك:</a:t>
            </a:r>
          </a:p>
          <a:p>
            <a:pPr marL="1143000" lvl="1" indent="-457200" rtl="1"/>
            <a:r>
              <a:rPr lang="ar-xm" dirty="0">
                <a:cs typeface="Arial" panose="020B0604020202020204" pitchFamily="34" charset="0"/>
                <a:rtl/>
              </a:rPr>
              <a:t>استخدم أطباقًا وأوعيةً أصغر</a:t>
            </a:r>
          </a:p>
          <a:p>
            <a:pPr marL="1143000" lvl="1" indent="-457200" rtl="1"/>
            <a:r>
              <a:rPr lang="ar-xm" dirty="0">
                <a:cs typeface="Arial" panose="020B0604020202020204" pitchFamily="34" charset="0"/>
                <a:rtl/>
              </a:rPr>
              <a:t>قلِّل من المشتتات المحيطة بك بينما تتناول الوجبات</a:t>
            </a:r>
          </a:p>
          <a:p>
            <a:pPr marL="1143000" lvl="1" indent="-457200" rtl="1"/>
            <a:r>
              <a:rPr lang="ar-xm" dirty="0">
                <a:cs typeface="Arial" panose="020B0604020202020204" pitchFamily="34" charset="0"/>
                <a:rtl/>
              </a:rPr>
              <a:t>أبق الطعام الزائد عن الحاجة بعيدًا عن الطاولة</a:t>
            </a:r>
          </a:p>
          <a:p>
            <a:pPr marL="1143000" lvl="1" indent="-457200" rtl="1"/>
            <a:r>
              <a:rPr lang="ar-xm" dirty="0">
                <a:cs typeface="Arial" panose="020B0604020202020204" pitchFamily="34" charset="0"/>
                <a:rtl/>
              </a:rPr>
              <a:t>تناول طعامك ببطء وامضغه جيدًا</a:t>
            </a:r>
          </a:p>
          <a:p>
            <a:pPr marL="1143000" lvl="1" indent="-457200" rtl="1"/>
            <a:r>
              <a:rPr lang="ar-xm" dirty="0">
                <a:cs typeface="Arial" panose="020B0604020202020204" pitchFamily="34" charset="0"/>
                <a:rtl/>
              </a:rPr>
              <a:t>توقف عن الأكل بمجرد شعورك بالامتلاء</a:t>
            </a:r>
          </a:p>
        </p:txBody>
      </p:sp>
      <p:pic>
        <p:nvPicPr>
          <p:cNvPr id="5" name="Picture 4" descr="أيقونة&#10;&#10;تم إنشاء الوصف تلقائيًا">
            <a:extLst>
              <a:ext uri="{FF2B5EF4-FFF2-40B4-BE49-F238E27FC236}">
                <a16:creationId xmlns:a16="http://schemas.microsoft.com/office/drawing/2014/main" id="{30E664A5-3A87-A25F-F957-D22FD8D541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133" y="296231"/>
            <a:ext cx="1557908" cy="1566739"/>
          </a:xfrm>
          <a:prstGeom prst="rect">
            <a:avLst/>
          </a:prstGeom>
        </p:spPr>
      </p:pic>
      <p:sp>
        <p:nvSpPr>
          <p:cNvPr id="6" name="TextBox 5">
            <a:extLst>
              <a:ext uri="{FF2B5EF4-FFF2-40B4-BE49-F238E27FC236}">
                <a16:creationId xmlns:a16="http://schemas.microsoft.com/office/drawing/2014/main" id="{79BE0D80-DFB4-69A5-DADA-DADC8B70641E}"/>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spTree>
    <p:extLst>
      <p:ext uri="{BB962C8B-B14F-4D97-AF65-F5344CB8AC3E}">
        <p14:creationId xmlns:p14="http://schemas.microsoft.com/office/powerpoint/2010/main" val="30982557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9A0140-CD9A-42FA-A141-4CB53788AF0B}"/>
              </a:ext>
            </a:extLst>
          </p:cNvPr>
          <p:cNvSpPr>
            <a:spLocks noGrp="1"/>
          </p:cNvSpPr>
          <p:nvPr>
            <p:ph type="body" sz="quarter" idx="11"/>
          </p:nvPr>
        </p:nvSpPr>
        <p:spPr/>
        <p:txBody>
          <a:bodyPr rtlCol="1">
            <a:normAutofit fontScale="92500" lnSpcReduction="10000"/>
          </a:bodyPr>
          <a:lstStyle/>
          <a:p>
            <a:pPr algn="l" rtl="1"/>
            <a:r>
              <a:rPr lang="ar-xm" dirty="0">
                <a:cs typeface="Arial" panose="020B0604020202020204" pitchFamily="34" charset="0"/>
                <a:rtl/>
              </a:rPr>
              <a:t>نشاطات القيادة</a:t>
            </a:r>
          </a:p>
        </p:txBody>
      </p:sp>
      <p:sp>
        <p:nvSpPr>
          <p:cNvPr id="9" name="Text Placeholder 8">
            <a:extLst>
              <a:ext uri="{FF2B5EF4-FFF2-40B4-BE49-F238E27FC236}">
                <a16:creationId xmlns:a16="http://schemas.microsoft.com/office/drawing/2014/main" id="{647489FE-55F8-4002-9470-FD6F82649B80}"/>
              </a:ext>
            </a:extLst>
          </p:cNvPr>
          <p:cNvSpPr>
            <a:spLocks noGrp="1"/>
          </p:cNvSpPr>
          <p:nvPr>
            <p:ph type="body" sz="quarter" idx="12"/>
          </p:nvPr>
        </p:nvSpPr>
        <p:spPr/>
        <p:txBody>
          <a:bodyPr rtlCol="1"/>
          <a:lstStyle/>
          <a:p>
            <a:pPr rtl="1"/>
            <a:r>
              <a:rPr lang="ar-xm" dirty="0">
                <a:cs typeface="Arial" panose="020B0604020202020204" pitchFamily="34" charset="0"/>
                <a:rtl/>
              </a:rPr>
              <a:t>تخطيط النشاطات</a:t>
            </a:r>
          </a:p>
        </p:txBody>
      </p:sp>
      <p:pic>
        <p:nvPicPr>
          <p:cNvPr id="10" name="Picture Placeholder 41">
            <a:extLst>
              <a:ext uri="{FF2B5EF4-FFF2-40B4-BE49-F238E27FC236}">
                <a16:creationId xmlns:a16="http://schemas.microsoft.com/office/drawing/2014/main" id="{11DA1890-57FB-1461-7A90-8E2597D277E8}"/>
              </a:ext>
            </a:extLst>
          </p:cNvPr>
          <p:cNvPicPr>
            <a:picLocks noChangeAspect="1"/>
          </p:cNvPicPr>
          <p:nvPr/>
        </p:nvPicPr>
        <p:blipFill rotWithShape="1">
          <a:blip r:embed="rId3">
            <a:extLst>
              <a:ext uri="{28A0092B-C50C-407E-A947-70E740481C1C}">
                <a14:useLocalDpi xmlns:a14="http://schemas.microsoft.com/office/drawing/2010/main" val="0"/>
              </a:ext>
            </a:extLst>
          </a:blip>
          <a:srcRect l="-535" t="11056" r="535" b="22152"/>
          <a:stretch/>
        </p:blipFill>
        <p:spPr>
          <a:xfrm>
            <a:off x="-54790" y="982662"/>
            <a:ext cx="9763125" cy="4892675"/>
          </a:xfrm>
          <a:prstGeom prst="rect">
            <a:avLst/>
          </a:prstGeom>
        </p:spPr>
      </p:pic>
      <p:grpSp>
        <p:nvGrpSpPr>
          <p:cNvPr id="11" name="Group 10">
            <a:extLst>
              <a:ext uri="{FF2B5EF4-FFF2-40B4-BE49-F238E27FC236}">
                <a16:creationId xmlns:a16="http://schemas.microsoft.com/office/drawing/2014/main" id="{FF50A39B-8252-F2FC-259E-D87325FD872A}"/>
              </a:ext>
            </a:extLst>
          </p:cNvPr>
          <p:cNvGrpSpPr/>
          <p:nvPr/>
        </p:nvGrpSpPr>
        <p:grpSpPr>
          <a:xfrm flipH="1">
            <a:off x="7342757" y="982662"/>
            <a:ext cx="4892788" cy="4892788"/>
            <a:chOff x="-165099" y="1638300"/>
            <a:chExt cx="4892788" cy="4892788"/>
          </a:xfrm>
          <a:solidFill>
            <a:schemeClr val="accent5"/>
          </a:solidFill>
        </p:grpSpPr>
        <p:sp>
          <p:nvSpPr>
            <p:cNvPr id="13" name="Rectangle 12">
              <a:extLst>
                <a:ext uri="{FF2B5EF4-FFF2-40B4-BE49-F238E27FC236}">
                  <a16:creationId xmlns:a16="http://schemas.microsoft.com/office/drawing/2014/main" id="{7DC7C656-87AC-4CE6-745A-90AB429F890E}"/>
                </a:ext>
              </a:extLst>
            </p:cNvPr>
            <p:cNvSpPr/>
            <p:nvPr userDrawn="1"/>
          </p:nvSpPr>
          <p:spPr>
            <a:xfrm>
              <a:off x="-165099" y="1638300"/>
              <a:ext cx="2441574" cy="4892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dirty="0">
                <a:cs typeface="Arial" panose="020B0604020202020204" pitchFamily="34" charset="0"/>
              </a:endParaRPr>
            </a:p>
          </p:txBody>
        </p:sp>
        <p:sp>
          <p:nvSpPr>
            <p:cNvPr id="14" name="Oval 13">
              <a:extLst>
                <a:ext uri="{FF2B5EF4-FFF2-40B4-BE49-F238E27FC236}">
                  <a16:creationId xmlns:a16="http://schemas.microsoft.com/office/drawing/2014/main" id="{CA71B517-4397-851D-2D25-229B50C6611E}"/>
                </a:ext>
              </a:extLst>
            </p:cNvPr>
            <p:cNvSpPr/>
            <p:nvPr userDrawn="1"/>
          </p:nvSpPr>
          <p:spPr>
            <a:xfrm>
              <a:off x="-165099" y="1638300"/>
              <a:ext cx="4892788" cy="48927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cs typeface="Arial" panose="020B0604020202020204" pitchFamily="34" charset="0"/>
              </a:endParaRPr>
            </a:p>
          </p:txBody>
        </p:sp>
      </p:grpSp>
      <p:pic>
        <p:nvPicPr>
          <p:cNvPr id="4" name="Picture 3" descr="أيقونة&#10;&#10;تم إنشاء الوصف تلقائيًا">
            <a:extLst>
              <a:ext uri="{FF2B5EF4-FFF2-40B4-BE49-F238E27FC236}">
                <a16:creationId xmlns:a16="http://schemas.microsoft.com/office/drawing/2014/main" id="{E1976772-B08E-9DBB-77AF-EFE6490CAD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7171" y="1156741"/>
            <a:ext cx="4588157" cy="4584337"/>
          </a:xfrm>
          <a:prstGeom prst="rect">
            <a:avLst/>
          </a:prstGeom>
        </p:spPr>
      </p:pic>
      <p:sp>
        <p:nvSpPr>
          <p:cNvPr id="6" name="TextBox 5">
            <a:extLst>
              <a:ext uri="{FF2B5EF4-FFF2-40B4-BE49-F238E27FC236}">
                <a16:creationId xmlns:a16="http://schemas.microsoft.com/office/drawing/2014/main" id="{6CD2B3AA-E21C-2E64-AEF0-6B5A84DB243D}"/>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spTree>
    <p:extLst>
      <p:ext uri="{BB962C8B-B14F-4D97-AF65-F5344CB8AC3E}">
        <p14:creationId xmlns:p14="http://schemas.microsoft.com/office/powerpoint/2010/main" val="14546773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pic>
        <p:nvPicPr>
          <p:cNvPr id="7" name="Picture 6" descr="أيقونة&#10;&#10;تم إنشاء الوصف تلقائيًا">
            <a:extLst>
              <a:ext uri="{FF2B5EF4-FFF2-40B4-BE49-F238E27FC236}">
                <a16:creationId xmlns:a16="http://schemas.microsoft.com/office/drawing/2014/main" id="{AA35E608-13E5-E578-3705-8EC33AAF1C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082" y="285565"/>
            <a:ext cx="1566739" cy="1565435"/>
          </a:xfrm>
          <a:prstGeom prst="rect">
            <a:avLst/>
          </a:prstGeom>
        </p:spPr>
      </p:pic>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1921265" y="487258"/>
            <a:ext cx="9610725" cy="581025"/>
          </a:xfrm>
        </p:spPr>
        <p:txBody>
          <a:bodyPr rtlCol="1"/>
          <a:lstStyle/>
          <a:p>
            <a:pPr rtl="1"/>
            <a:r>
              <a:rPr lang="ar-xm" dirty="0">
                <a:cs typeface="Arial" panose="020B0604020202020204" pitchFamily="34" charset="0"/>
                <a:rtl/>
              </a:rPr>
              <a:t>شرب الماء</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1940315" y="1068283"/>
            <a:ext cx="9591675" cy="581025"/>
          </a:xfrm>
        </p:spPr>
        <p:txBody>
          <a:bodyPr rtlCol="1">
            <a:normAutofit/>
          </a:bodyPr>
          <a:lstStyle/>
          <a:p>
            <a:pPr rtl="1"/>
            <a:r>
              <a:rPr lang="ar-xm" dirty="0">
                <a:cs typeface="Arial" panose="020B0604020202020204" pitchFamily="34" charset="0"/>
                <a:rtl/>
              </a:rPr>
              <a:t>تزويد الجسم بالسوائل</a:t>
            </a:r>
          </a:p>
        </p:txBody>
      </p:sp>
      <p:sp>
        <p:nvSpPr>
          <p:cNvPr id="14" name="Text Placeholder 3">
            <a:extLst>
              <a:ext uri="{FF2B5EF4-FFF2-40B4-BE49-F238E27FC236}">
                <a16:creationId xmlns:a16="http://schemas.microsoft.com/office/drawing/2014/main" id="{5B10EB26-D548-4B46-8BA7-824BBD7D2DA0}"/>
              </a:ext>
            </a:extLst>
          </p:cNvPr>
          <p:cNvSpPr txBox="1">
            <a:spLocks/>
          </p:cNvSpPr>
          <p:nvPr/>
        </p:nvSpPr>
        <p:spPr>
          <a:xfrm>
            <a:off x="1651247" y="2576945"/>
            <a:ext cx="6341151" cy="2963430"/>
          </a:xfrm>
          <a:prstGeom prst="rect">
            <a:avLst/>
          </a:prstGeom>
        </p:spPr>
        <p:txBody>
          <a:bodyPr vert="horz" lIns="91440" tIns="45720" rIns="91440" bIns="45720" rtlCol="1" anchor="t">
            <a:normAutofit/>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marL="457200" indent="-457200" algn="r" rtl="1">
              <a:buClr>
                <a:schemeClr val="tx1"/>
              </a:buClr>
              <a:buFont typeface="Ubuntu Light" panose="020B0604020202020204" pitchFamily="34" charset="0"/>
              <a:buChar char="•"/>
            </a:pPr>
            <a:r>
              <a:rPr lang="ar-xm" b="1" dirty="0">
                <a:solidFill>
                  <a:srgbClr val="179984"/>
                </a:solidFill>
                <a:cs typeface="Arial" panose="020B0604020202020204" pitchFamily="34" charset="0"/>
                <a:rtl/>
              </a:rPr>
              <a:t>يُقصد بتزويد الجسم بالسوائل الحفاظ على كمية السوائل التي تحتاجها </a:t>
            </a:r>
            <a:r>
              <a:rPr lang="ar-xm" dirty="0">
                <a:cs typeface="Arial" panose="020B0604020202020204" pitchFamily="34" charset="0"/>
                <a:rtl/>
              </a:rPr>
              <a:t>في جسمك </a:t>
            </a:r>
          </a:p>
          <a:p>
            <a:pPr marL="457200" indent="-457200" algn="r" rtl="1">
              <a:buFont typeface="Ubuntu Light" panose="020B0604020202020204" pitchFamily="34" charset="0"/>
              <a:buChar char="•"/>
            </a:pPr>
            <a:endParaRPr lang="en-US" dirty="0">
              <a:cs typeface="Arial" panose="020B0604020202020204" pitchFamily="34" charset="0"/>
            </a:endParaRPr>
          </a:p>
          <a:p>
            <a:pPr marL="457200" indent="-457200" algn="r" rtl="1">
              <a:buFont typeface="Ubuntu Light" panose="020B0604020202020204" pitchFamily="34" charset="0"/>
              <a:buChar char="•"/>
            </a:pPr>
            <a:endParaRPr lang="en-US" dirty="0">
              <a:cs typeface="Arial" panose="020B0604020202020204" pitchFamily="34" charset="0"/>
            </a:endParaRPr>
          </a:p>
          <a:p>
            <a:pPr marL="457200" indent="-457200" algn="r" rtl="1">
              <a:buFont typeface="Ubuntu Light" panose="020B0604020202020204" pitchFamily="34" charset="0"/>
              <a:buChar char="•"/>
            </a:pPr>
            <a:r>
              <a:rPr lang="ar-xm" dirty="0">
                <a:cs typeface="Arial" panose="020B0604020202020204" pitchFamily="34" charset="0"/>
                <a:rtl/>
              </a:rPr>
              <a:t>إن شرب الكمية المناسبة من الماء مهم لصحتك، خاصةً عند ممارسة الرياضة </a:t>
            </a:r>
          </a:p>
        </p:txBody>
      </p:sp>
      <p:pic>
        <p:nvPicPr>
          <p:cNvPr id="8" name="Picture 7" descr="شخص يمسك بزجاجة&#10;&#10;تم إنشاء الوصف تلقائيًا بثقة متوسطة">
            <a:extLst>
              <a:ext uri="{FF2B5EF4-FFF2-40B4-BE49-F238E27FC236}">
                <a16:creationId xmlns:a16="http://schemas.microsoft.com/office/drawing/2014/main" id="{4C4C3C6A-2ECD-08E4-1234-881A7869E809}"/>
              </a:ext>
            </a:extLst>
          </p:cNvPr>
          <p:cNvPicPr>
            <a:picLocks noChangeAspect="1"/>
          </p:cNvPicPr>
          <p:nvPr/>
        </p:nvPicPr>
        <p:blipFill rotWithShape="1">
          <a:blip r:embed="rId5">
            <a:extLst>
              <a:ext uri="{28A0092B-C50C-407E-A947-70E740481C1C}">
                <a14:useLocalDpi xmlns:a14="http://schemas.microsoft.com/office/drawing/2010/main" val="0"/>
              </a:ext>
            </a:extLst>
          </a:blip>
          <a:srcRect b="11163"/>
          <a:stretch/>
        </p:blipFill>
        <p:spPr>
          <a:xfrm>
            <a:off x="8373974" y="2036394"/>
            <a:ext cx="3226411" cy="3821671"/>
          </a:xfrm>
          <a:prstGeom prst="rect">
            <a:avLst/>
          </a:prstGeom>
        </p:spPr>
      </p:pic>
      <p:sp>
        <p:nvSpPr>
          <p:cNvPr id="4" name="TextBox 3">
            <a:extLst>
              <a:ext uri="{FF2B5EF4-FFF2-40B4-BE49-F238E27FC236}">
                <a16:creationId xmlns:a16="http://schemas.microsoft.com/office/drawing/2014/main" id="{C417FBEF-DFF5-C7D6-32E2-BE467C083DF2}"/>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spTree>
    <p:extLst>
      <p:ext uri="{BB962C8B-B14F-4D97-AF65-F5344CB8AC3E}">
        <p14:creationId xmlns:p14="http://schemas.microsoft.com/office/powerpoint/2010/main" val="42455228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1921265" y="507071"/>
            <a:ext cx="9610725" cy="581025"/>
          </a:xfrm>
        </p:spPr>
        <p:txBody>
          <a:bodyPr rtlCol="1"/>
          <a:lstStyle/>
          <a:p>
            <a:pPr rtl="1"/>
            <a:r>
              <a:rPr lang="ar-xm" dirty="0">
                <a:cs typeface="Arial" panose="020B0604020202020204" pitchFamily="34" charset="0"/>
                <a:rtl/>
              </a:rPr>
              <a:t>الفوائد </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1940315" y="1088096"/>
            <a:ext cx="9591675" cy="581025"/>
          </a:xfrm>
        </p:spPr>
        <p:txBody>
          <a:bodyPr rtlCol="1">
            <a:normAutofit/>
          </a:bodyPr>
          <a:lstStyle/>
          <a:p>
            <a:pPr rtl="1"/>
            <a:r>
              <a:rPr lang="ar-xm" dirty="0">
                <a:cs typeface="Arial" panose="020B0604020202020204" pitchFamily="34" charset="0"/>
                <a:rtl/>
              </a:rPr>
              <a:t>تزويد الجسم بالسوائل</a:t>
            </a:r>
          </a:p>
        </p:txBody>
      </p:sp>
      <p:pic>
        <p:nvPicPr>
          <p:cNvPr id="22" name="Picture 21" descr="شكل&#10;&#10;الوصف تم إنشاؤه تلقائيًا بثقة منخفضة">
            <a:extLst>
              <a:ext uri="{FF2B5EF4-FFF2-40B4-BE49-F238E27FC236}">
                <a16:creationId xmlns:a16="http://schemas.microsoft.com/office/drawing/2014/main" id="{E113588D-94F6-BA8F-1283-9AC3DD80B423}"/>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994113" y="2789025"/>
            <a:ext cx="1057430" cy="1057430"/>
          </a:xfrm>
          <a:prstGeom prst="rect">
            <a:avLst/>
          </a:prstGeom>
        </p:spPr>
      </p:pic>
      <p:pic>
        <p:nvPicPr>
          <p:cNvPr id="11" name="Graphic 10" descr="ترمومتر بتعبئة خالصة">
            <a:extLst>
              <a:ext uri="{FF2B5EF4-FFF2-40B4-BE49-F238E27FC236}">
                <a16:creationId xmlns:a16="http://schemas.microsoft.com/office/drawing/2014/main" id="{F5AEC268-95A5-1AFB-2DD3-0B331322C1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31354" y="2927085"/>
            <a:ext cx="914400" cy="914400"/>
          </a:xfrm>
          <a:prstGeom prst="rect">
            <a:avLst/>
          </a:prstGeom>
        </p:spPr>
      </p:pic>
      <p:sp>
        <p:nvSpPr>
          <p:cNvPr id="13" name="Content Placeholder 2">
            <a:extLst>
              <a:ext uri="{FF2B5EF4-FFF2-40B4-BE49-F238E27FC236}">
                <a16:creationId xmlns:a16="http://schemas.microsoft.com/office/drawing/2014/main" id="{CD283C21-71BF-95D5-03A6-85976C551F7C}"/>
              </a:ext>
            </a:extLst>
          </p:cNvPr>
          <p:cNvSpPr txBox="1">
            <a:spLocks/>
          </p:cNvSpPr>
          <p:nvPr/>
        </p:nvSpPr>
        <p:spPr>
          <a:xfrm>
            <a:off x="9169428" y="3942741"/>
            <a:ext cx="2438252" cy="718602"/>
          </a:xfrm>
          <a:prstGeom prst="rect">
            <a:avLst/>
          </a:prstGeom>
        </p:spPr>
        <p:txBody>
          <a:bodyPr lIns="91440" tIns="45720" rIns="91440" bIns="45720" rtlCol="1" anchor="t">
            <a:normAutofit lnSpcReduction="10000"/>
          </a:bodyPr>
          <a:lstStyle>
            <a:lvl1pPr marL="228600" indent="-228600" algn="l" defTabSz="914400" rtl="0" eaLnBrk="1" latinLnBrk="0" hangingPunct="1">
              <a:lnSpc>
                <a:spcPct val="90000"/>
              </a:lnSpc>
              <a:spcBef>
                <a:spcPts val="1000"/>
              </a:spcBef>
              <a:buFont typeface="Ubuntu Light"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marL="0" indent="0" algn="ctr" rtl="1">
              <a:buNone/>
            </a:pPr>
            <a:r>
              <a:rPr lang="ar-xm" sz="2400" dirty="0">
                <a:cs typeface="Arial" panose="020B0604020202020204" pitchFamily="34" charset="0"/>
                <a:rtl/>
              </a:rPr>
              <a:t>يوازن درجة حرارة الجسم</a:t>
            </a:r>
            <a:endParaRPr lang="en-US" dirty="0">
              <a:cs typeface="Arial" panose="020B0604020202020204" pitchFamily="34" charset="0"/>
            </a:endParaRPr>
          </a:p>
        </p:txBody>
      </p:sp>
      <p:pic>
        <p:nvPicPr>
          <p:cNvPr id="15" name="Graphic 14" descr="طبق فواكه بتعبئة خالصة">
            <a:extLst>
              <a:ext uri="{FF2B5EF4-FFF2-40B4-BE49-F238E27FC236}">
                <a16:creationId xmlns:a16="http://schemas.microsoft.com/office/drawing/2014/main" id="{95BE929F-27D8-FBE4-91F1-1C6A07A53F6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22351" y="2927085"/>
            <a:ext cx="914400" cy="914400"/>
          </a:xfrm>
          <a:prstGeom prst="rect">
            <a:avLst/>
          </a:prstGeom>
        </p:spPr>
      </p:pic>
      <p:sp>
        <p:nvSpPr>
          <p:cNvPr id="18" name="Content Placeholder 2">
            <a:extLst>
              <a:ext uri="{FF2B5EF4-FFF2-40B4-BE49-F238E27FC236}">
                <a16:creationId xmlns:a16="http://schemas.microsoft.com/office/drawing/2014/main" id="{73973155-773C-6DB0-B04E-98D3A074F132}"/>
              </a:ext>
            </a:extLst>
          </p:cNvPr>
          <p:cNvSpPr txBox="1">
            <a:spLocks/>
          </p:cNvSpPr>
          <p:nvPr/>
        </p:nvSpPr>
        <p:spPr>
          <a:xfrm>
            <a:off x="3959788" y="3922860"/>
            <a:ext cx="1439526" cy="718602"/>
          </a:xfrm>
          <a:prstGeom prst="rect">
            <a:avLst/>
          </a:prstGeom>
        </p:spPr>
        <p:txBody>
          <a:bodyPr lIns="91440" tIns="45720" rIns="91440" bIns="45720" rtlCol="1" anchor="t">
            <a:normAutofit/>
          </a:bodyPr>
          <a:lstStyle>
            <a:lvl1pPr marL="228600" indent="-228600" algn="l" defTabSz="914400" rtl="0" eaLnBrk="1" latinLnBrk="0" hangingPunct="1">
              <a:lnSpc>
                <a:spcPct val="90000"/>
              </a:lnSpc>
              <a:spcBef>
                <a:spcPts val="1000"/>
              </a:spcBef>
              <a:buFont typeface="Ubuntu Light"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marL="0" indent="0" algn="ctr" rtl="1">
              <a:buNone/>
            </a:pPr>
            <a:r>
              <a:rPr lang="ar-xm" sz="2200" dirty="0">
                <a:cs typeface="Arial" panose="020B0604020202020204" pitchFamily="34" charset="0"/>
                <a:rtl/>
              </a:rPr>
              <a:t>يساعد في هضم الطعام</a:t>
            </a:r>
          </a:p>
        </p:txBody>
      </p:sp>
      <p:sp>
        <p:nvSpPr>
          <p:cNvPr id="23" name="Content Placeholder 2">
            <a:extLst>
              <a:ext uri="{FF2B5EF4-FFF2-40B4-BE49-F238E27FC236}">
                <a16:creationId xmlns:a16="http://schemas.microsoft.com/office/drawing/2014/main" id="{F27F83A8-DCE4-09CC-FCEC-BB8050632F54}"/>
              </a:ext>
            </a:extLst>
          </p:cNvPr>
          <p:cNvSpPr txBox="1">
            <a:spLocks/>
          </p:cNvSpPr>
          <p:nvPr/>
        </p:nvSpPr>
        <p:spPr>
          <a:xfrm>
            <a:off x="6343456" y="3957657"/>
            <a:ext cx="2438252" cy="718602"/>
          </a:xfrm>
          <a:prstGeom prst="rect">
            <a:avLst/>
          </a:prstGeom>
        </p:spPr>
        <p:txBody>
          <a:bodyPr lIns="91440" tIns="45720" rIns="91440" bIns="45720" rtlCol="1" anchor="t">
            <a:normAutofit/>
          </a:bodyPr>
          <a:lstStyle>
            <a:lvl1pPr marL="228600" indent="-228600" algn="l" defTabSz="914400" rtl="0" eaLnBrk="1" latinLnBrk="0" hangingPunct="1">
              <a:lnSpc>
                <a:spcPct val="90000"/>
              </a:lnSpc>
              <a:spcBef>
                <a:spcPts val="1000"/>
              </a:spcBef>
              <a:buFont typeface="Ubuntu Light"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marL="0" indent="0" algn="ctr" rtl="1">
              <a:buNone/>
            </a:pPr>
            <a:r>
              <a:rPr lang="ar-xm" sz="2200" dirty="0">
                <a:cs typeface="Arial" panose="020B0604020202020204" pitchFamily="34" charset="0"/>
                <a:rtl/>
              </a:rPr>
              <a:t>يمتص الفيتامينات والمعادن</a:t>
            </a:r>
          </a:p>
        </p:txBody>
      </p:sp>
      <p:pic>
        <p:nvPicPr>
          <p:cNvPr id="25" name="Graphic 24" descr="رأس به تروس بتعبئة خالصة">
            <a:extLst>
              <a:ext uri="{FF2B5EF4-FFF2-40B4-BE49-F238E27FC236}">
                <a16:creationId xmlns:a16="http://schemas.microsoft.com/office/drawing/2014/main" id="{90DCFABB-0840-3D54-03BF-FD6C5146EC1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77559" y="2925019"/>
            <a:ext cx="914400" cy="914400"/>
          </a:xfrm>
          <a:prstGeom prst="rect">
            <a:avLst/>
          </a:prstGeom>
        </p:spPr>
      </p:pic>
      <p:sp>
        <p:nvSpPr>
          <p:cNvPr id="26" name="Content Placeholder 2">
            <a:extLst>
              <a:ext uri="{FF2B5EF4-FFF2-40B4-BE49-F238E27FC236}">
                <a16:creationId xmlns:a16="http://schemas.microsoft.com/office/drawing/2014/main" id="{67BAB4C0-869D-6C91-A32F-F7965072D580}"/>
              </a:ext>
            </a:extLst>
          </p:cNvPr>
          <p:cNvSpPr txBox="1">
            <a:spLocks/>
          </p:cNvSpPr>
          <p:nvPr/>
        </p:nvSpPr>
        <p:spPr>
          <a:xfrm>
            <a:off x="415633" y="3920794"/>
            <a:ext cx="2438252" cy="718602"/>
          </a:xfrm>
          <a:prstGeom prst="rect">
            <a:avLst/>
          </a:prstGeom>
        </p:spPr>
        <p:txBody>
          <a:bodyPr lIns="91440" tIns="45720" rIns="91440" bIns="45720" rtlCol="1" anchor="t">
            <a:normAutofit/>
          </a:bodyPr>
          <a:lstStyle>
            <a:lvl1pPr marL="228600" indent="-228600" algn="l" defTabSz="914400" rtl="0" eaLnBrk="1" latinLnBrk="0" hangingPunct="1">
              <a:lnSpc>
                <a:spcPct val="90000"/>
              </a:lnSpc>
              <a:spcBef>
                <a:spcPts val="1000"/>
              </a:spcBef>
              <a:buFont typeface="Ubuntu Light"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marL="0" indent="0" algn="ctr" rtl="1">
              <a:buNone/>
            </a:pPr>
            <a:r>
              <a:rPr lang="ar-xm" sz="2200" dirty="0">
                <a:cs typeface="Arial" panose="020B0604020202020204" pitchFamily="34" charset="0"/>
                <a:rtl/>
              </a:rPr>
              <a:t>يعمل الجسم والعقل على نحو صحيح</a:t>
            </a:r>
          </a:p>
        </p:txBody>
      </p:sp>
      <p:pic>
        <p:nvPicPr>
          <p:cNvPr id="4" name="Picture 3" descr="أيقونة&#10;&#10;تم إنشاء الوصف تلقائيًا">
            <a:extLst>
              <a:ext uri="{FF2B5EF4-FFF2-40B4-BE49-F238E27FC236}">
                <a16:creationId xmlns:a16="http://schemas.microsoft.com/office/drawing/2014/main" id="{7D8A9700-14F9-B791-DE1C-052939816F3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1082" y="285565"/>
            <a:ext cx="1566739" cy="1565435"/>
          </a:xfrm>
          <a:prstGeom prst="rect">
            <a:avLst/>
          </a:prstGeom>
        </p:spPr>
      </p:pic>
      <p:sp>
        <p:nvSpPr>
          <p:cNvPr id="5" name="TextBox 4">
            <a:extLst>
              <a:ext uri="{FF2B5EF4-FFF2-40B4-BE49-F238E27FC236}">
                <a16:creationId xmlns:a16="http://schemas.microsoft.com/office/drawing/2014/main" id="{23349F54-245B-53DD-714E-103DD3302CD6}"/>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spTree>
    <p:extLst>
      <p:ext uri="{BB962C8B-B14F-4D97-AF65-F5344CB8AC3E}">
        <p14:creationId xmlns:p14="http://schemas.microsoft.com/office/powerpoint/2010/main" val="32554975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flipH="1">
            <a:off x="1921265" y="507071"/>
            <a:ext cx="9610725" cy="581025"/>
          </a:xfrm>
        </p:spPr>
        <p:txBody>
          <a:bodyPr rtlCol="1"/>
          <a:lstStyle/>
          <a:p>
            <a:pPr rtl="1"/>
            <a:r>
              <a:rPr lang="ar-xm" dirty="0">
                <a:cs typeface="Arial" panose="020B0604020202020204" pitchFamily="34" charset="0"/>
                <a:rtl/>
              </a:rPr>
              <a:t>خيارات المشروبات الصحية</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flipH="1">
            <a:off x="1940315" y="1088096"/>
            <a:ext cx="9591675" cy="581025"/>
          </a:xfrm>
        </p:spPr>
        <p:txBody>
          <a:bodyPr rtlCol="1">
            <a:normAutofit/>
          </a:bodyPr>
          <a:lstStyle/>
          <a:p>
            <a:pPr rtl="1"/>
            <a:r>
              <a:rPr lang="ar-xm" dirty="0">
                <a:cs typeface="Arial" panose="020B0604020202020204" pitchFamily="34" charset="0"/>
                <a:rtl/>
              </a:rPr>
              <a:t>تزويد الجسم بالسوائل</a:t>
            </a:r>
          </a:p>
        </p:txBody>
      </p:sp>
      <p:pic>
        <p:nvPicPr>
          <p:cNvPr id="8" name="Picture 7">
            <a:extLst>
              <a:ext uri="{FF2B5EF4-FFF2-40B4-BE49-F238E27FC236}">
                <a16:creationId xmlns:a16="http://schemas.microsoft.com/office/drawing/2014/main" id="{04AF5A8A-8748-415B-D60E-6C5D8C6A2B7B}"/>
              </a:ext>
            </a:extLst>
          </p:cNvPr>
          <p:cNvPicPr>
            <a:picLocks noChangeAspect="1"/>
          </p:cNvPicPr>
          <p:nvPr/>
        </p:nvPicPr>
        <p:blipFill rotWithShape="1">
          <a:blip r:embed="rId4"/>
          <a:srcRect l="24535" t="41059" r="63605" b="13462"/>
          <a:stretch/>
        </p:blipFill>
        <p:spPr>
          <a:xfrm>
            <a:off x="9972607" y="1787284"/>
            <a:ext cx="1897640" cy="4092950"/>
          </a:xfrm>
          <a:prstGeom prst="rect">
            <a:avLst/>
          </a:prstGeom>
        </p:spPr>
      </p:pic>
      <p:pic>
        <p:nvPicPr>
          <p:cNvPr id="9" name="Picture 8">
            <a:extLst>
              <a:ext uri="{FF2B5EF4-FFF2-40B4-BE49-F238E27FC236}">
                <a16:creationId xmlns:a16="http://schemas.microsoft.com/office/drawing/2014/main" id="{D524C2BB-484E-FB34-745D-97644ED63C5B}"/>
              </a:ext>
            </a:extLst>
          </p:cNvPr>
          <p:cNvPicPr>
            <a:picLocks noChangeAspect="1"/>
          </p:cNvPicPr>
          <p:nvPr/>
        </p:nvPicPr>
        <p:blipFill rotWithShape="1">
          <a:blip r:embed="rId4"/>
          <a:srcRect l="59535" t="39819" r="26279" b="13392"/>
          <a:stretch/>
        </p:blipFill>
        <p:spPr>
          <a:xfrm>
            <a:off x="7702880" y="1706522"/>
            <a:ext cx="2269727" cy="4210859"/>
          </a:xfrm>
          <a:prstGeom prst="rect">
            <a:avLst/>
          </a:prstGeom>
        </p:spPr>
      </p:pic>
      <p:sp>
        <p:nvSpPr>
          <p:cNvPr id="11" name="Content Placeholder 2">
            <a:extLst>
              <a:ext uri="{FF2B5EF4-FFF2-40B4-BE49-F238E27FC236}">
                <a16:creationId xmlns:a16="http://schemas.microsoft.com/office/drawing/2014/main" id="{7A879242-F98B-B85D-2F9F-027F97668E3A}"/>
              </a:ext>
            </a:extLst>
          </p:cNvPr>
          <p:cNvSpPr txBox="1">
            <a:spLocks/>
          </p:cNvSpPr>
          <p:nvPr/>
        </p:nvSpPr>
        <p:spPr>
          <a:xfrm>
            <a:off x="2184809" y="2342169"/>
            <a:ext cx="5291083" cy="3427736"/>
          </a:xfrm>
          <a:prstGeom prst="rect">
            <a:avLst/>
          </a:prstGeom>
        </p:spPr>
        <p:txBody>
          <a:bodyPr rtlCol="1">
            <a:normAutofit/>
          </a:bodyPr>
          <a:lstStyle>
            <a:lvl1pPr marL="228600" indent="-228600" algn="l" defTabSz="914400" rtl="0" eaLnBrk="1" latinLnBrk="0" hangingPunct="1">
              <a:lnSpc>
                <a:spcPct val="90000"/>
              </a:lnSpc>
              <a:spcBef>
                <a:spcPts val="1000"/>
              </a:spcBef>
              <a:buFont typeface="Ubuntu Light"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marL="0" indent="0" algn="r" rtl="1">
              <a:buFont typeface="Ubuntu Light" panose="020B0604020202020204" pitchFamily="34" charset="0"/>
              <a:buNone/>
            </a:pPr>
            <a:r>
              <a:rPr lang="ar-xm" sz="2400" dirty="0">
                <a:cs typeface="Arial" panose="020B0604020202020204" pitchFamily="34" charset="0"/>
                <a:rtl/>
              </a:rPr>
              <a:t>لا تُعتبر المشروبات الغازية ومشروبات الطاقة والمشروبات الرياضية خيارات جيدة</a:t>
            </a:r>
          </a:p>
          <a:p>
            <a:pPr marL="0" indent="0" algn="r" rtl="1">
              <a:buFont typeface="Ubuntu Light" panose="020B0604020202020204" pitchFamily="34" charset="0"/>
              <a:buNone/>
            </a:pPr>
            <a:endParaRPr lang="en-US" sz="1800" dirty="0">
              <a:cs typeface="Arial" panose="020B0604020202020204" pitchFamily="34" charset="0"/>
            </a:endParaRPr>
          </a:p>
          <a:p>
            <a:pPr marL="0" indent="0" algn="r" rtl="1">
              <a:buFont typeface="Ubuntu Light" panose="020B0604020202020204" pitchFamily="34" charset="0"/>
              <a:buNone/>
            </a:pPr>
            <a:r>
              <a:rPr lang="ar-xm" sz="2400" dirty="0">
                <a:cs typeface="Arial" panose="020B0604020202020204" pitchFamily="34" charset="0"/>
                <a:rtl/>
              </a:rPr>
              <a:t>يعد الحليب قليل الدسم وعصير الفاكهة الطبيعي </a:t>
            </a:r>
            <a:r>
              <a:rPr lang="ar-xm" sz="2400">
                <a:cs typeface="Arial" panose="020B0604020202020204" pitchFamily="34" charset="0"/>
                <a:rtl/>
              </a:rPr>
              <a:t>بنسبة </a:t>
            </a:r>
            <a:r>
              <a:rPr lang="" sz="2400">
                <a:cs typeface="Arial" panose="020B0604020202020204" pitchFamily="34" charset="0"/>
                <a:rtl val="0"/>
              </a:rPr>
              <a:t>100</a:t>
            </a:r>
            <a:r>
              <a:rPr lang="ar-SA" sz="2400">
                <a:cs typeface="Arial" panose="020B0604020202020204" pitchFamily="34" charset="0"/>
                <a:rtl/>
              </a:rPr>
              <a:t>% </a:t>
            </a:r>
            <a:r>
              <a:rPr lang="ar-xm" sz="2400" dirty="0">
                <a:cs typeface="Arial" panose="020B0604020202020204" pitchFamily="34" charset="0"/>
                <a:rtl/>
              </a:rPr>
              <a:t>خيارين جيدين أيضًا ولكن بكميات صغيرة</a:t>
            </a:r>
          </a:p>
          <a:p>
            <a:pPr marL="0" indent="0" algn="r" rtl="1">
              <a:buFont typeface="Ubuntu Light" panose="020B0604020202020204" pitchFamily="34" charset="0"/>
              <a:buNone/>
            </a:pPr>
            <a:endParaRPr lang="en-US" sz="4800" dirty="0">
              <a:cs typeface="Arial" panose="020B0604020202020204" pitchFamily="34" charset="0"/>
            </a:endParaRPr>
          </a:p>
          <a:p>
            <a:pPr marL="0" indent="0" algn="r" rtl="1">
              <a:buFont typeface="Ubuntu Light" panose="020B0604020202020204" pitchFamily="34" charset="0"/>
              <a:buNone/>
            </a:pPr>
            <a:r>
              <a:rPr lang="ar-xm" sz="2400" b="1" dirty="0">
                <a:solidFill>
                  <a:srgbClr val="179984"/>
                </a:solidFill>
                <a:cs typeface="Arial" panose="020B0604020202020204" pitchFamily="34" charset="0"/>
                <a:rtl/>
              </a:rPr>
              <a:t>الماء هو المشروب الأفضل!</a:t>
            </a:r>
          </a:p>
        </p:txBody>
      </p:sp>
      <p:pic>
        <p:nvPicPr>
          <p:cNvPr id="4" name="Picture 3" descr="أيقونة&#10;&#10;تم إنشاء الوصف تلقائيًا">
            <a:extLst>
              <a:ext uri="{FF2B5EF4-FFF2-40B4-BE49-F238E27FC236}">
                <a16:creationId xmlns:a16="http://schemas.microsoft.com/office/drawing/2014/main" id="{6A2E0881-0335-C550-0B2E-BDCF865D94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082" y="285565"/>
            <a:ext cx="1566739" cy="1565435"/>
          </a:xfrm>
          <a:prstGeom prst="rect">
            <a:avLst/>
          </a:prstGeom>
        </p:spPr>
      </p:pic>
      <p:sp>
        <p:nvSpPr>
          <p:cNvPr id="5" name="TextBox 4">
            <a:extLst>
              <a:ext uri="{FF2B5EF4-FFF2-40B4-BE49-F238E27FC236}">
                <a16:creationId xmlns:a16="http://schemas.microsoft.com/office/drawing/2014/main" id="{34AB1C5D-16DF-625D-BB66-F67697BB6E22}"/>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spTree>
    <p:extLst>
      <p:ext uri="{BB962C8B-B14F-4D97-AF65-F5344CB8AC3E}">
        <p14:creationId xmlns:p14="http://schemas.microsoft.com/office/powerpoint/2010/main" val="13169348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1921265" y="507071"/>
            <a:ext cx="9610725" cy="581025"/>
          </a:xfrm>
        </p:spPr>
        <p:txBody>
          <a:bodyPr rtlCol="1"/>
          <a:lstStyle/>
          <a:p>
            <a:pPr rtl="1"/>
            <a:r>
              <a:rPr lang="ar-xm" dirty="0">
                <a:cs typeface="Arial" panose="020B0604020202020204" pitchFamily="34" charset="0"/>
                <a:rtl/>
              </a:rPr>
              <a:t>علامات الجفاف</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1940315" y="1088096"/>
            <a:ext cx="9591675" cy="581025"/>
          </a:xfrm>
        </p:spPr>
        <p:txBody>
          <a:bodyPr rtlCol="1">
            <a:normAutofit/>
          </a:bodyPr>
          <a:lstStyle/>
          <a:p>
            <a:pPr rtl="1"/>
            <a:r>
              <a:rPr lang="ar-xm" dirty="0">
                <a:cs typeface="Arial" panose="020B0604020202020204" pitchFamily="34" charset="0"/>
                <a:rtl/>
              </a:rPr>
              <a:t>تزويد الجسم بالسوائل</a:t>
            </a:r>
          </a:p>
        </p:txBody>
      </p:sp>
      <p:sp>
        <p:nvSpPr>
          <p:cNvPr id="10" name="Content Placeholder 2">
            <a:extLst>
              <a:ext uri="{FF2B5EF4-FFF2-40B4-BE49-F238E27FC236}">
                <a16:creationId xmlns:a16="http://schemas.microsoft.com/office/drawing/2014/main" id="{066054D5-A6EF-A6A1-5E8E-6B28B90B91DA}"/>
              </a:ext>
            </a:extLst>
          </p:cNvPr>
          <p:cNvSpPr txBox="1">
            <a:spLocks/>
          </p:cNvSpPr>
          <p:nvPr/>
        </p:nvSpPr>
        <p:spPr>
          <a:xfrm>
            <a:off x="2565647" y="3159070"/>
            <a:ext cx="5009177" cy="1395175"/>
          </a:xfrm>
          <a:prstGeom prst="rect">
            <a:avLst/>
          </a:prstGeom>
        </p:spPr>
        <p:txBody>
          <a:bodyPr lIns="91440" tIns="45720" rIns="91440" bIns="45720" rtlCol="1" anchor="t">
            <a:normAutofit/>
          </a:bodyPr>
          <a:lstStyle>
            <a:lvl1pPr marL="228600" indent="-228600" algn="l" defTabSz="914400" rtl="0" eaLnBrk="1" latinLnBrk="0" hangingPunct="1">
              <a:lnSpc>
                <a:spcPct val="90000"/>
              </a:lnSpc>
              <a:spcBef>
                <a:spcPts val="1000"/>
              </a:spcBef>
              <a:buFont typeface="Ubuntu Light"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marL="0" indent="0" algn="r" rtl="1">
              <a:buNone/>
            </a:pPr>
            <a:r>
              <a:rPr lang="ar-SA">
                <a:cs typeface="Arial" panose="020B0604020202020204" pitchFamily="34" charset="0"/>
                <a:rtl/>
              </a:rPr>
              <a:t>إذا فقدت الكثير من الماء دون شرب كمية أكبر، فلن يعمل جسمك ولا حتى عقلك. وهو ما يُعرف باسم </a:t>
            </a:r>
            <a:r>
              <a:rPr lang="ar-SA" b="1">
                <a:solidFill>
                  <a:srgbClr val="009A79"/>
                </a:solidFill>
                <a:cs typeface="Arial" panose="020B0604020202020204" pitchFamily="34" charset="0"/>
                <a:rtl/>
              </a:rPr>
              <a:t>الجفاف</a:t>
            </a:r>
            <a:endParaRPr lang="ar-SA" sz="2400" b="1">
              <a:solidFill>
                <a:srgbClr val="009A79"/>
              </a:solidFill>
              <a:cs typeface="Arial" panose="020B0604020202020204" pitchFamily="34" charset="0"/>
            </a:endParaRPr>
          </a:p>
        </p:txBody>
      </p:sp>
      <p:pic>
        <p:nvPicPr>
          <p:cNvPr id="4" name="Picture 3" descr="أيقونة&#10;&#10;تم إنشاء الوصف تلقائيًا">
            <a:extLst>
              <a:ext uri="{FF2B5EF4-FFF2-40B4-BE49-F238E27FC236}">
                <a16:creationId xmlns:a16="http://schemas.microsoft.com/office/drawing/2014/main" id="{5E472198-00FF-D4DE-1B7D-9B0C21DA2D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082" y="285565"/>
            <a:ext cx="1566739" cy="1565435"/>
          </a:xfrm>
          <a:prstGeom prst="rect">
            <a:avLst/>
          </a:prstGeom>
        </p:spPr>
      </p:pic>
      <p:sp>
        <p:nvSpPr>
          <p:cNvPr id="5" name="TextBox 4">
            <a:extLst>
              <a:ext uri="{FF2B5EF4-FFF2-40B4-BE49-F238E27FC236}">
                <a16:creationId xmlns:a16="http://schemas.microsoft.com/office/drawing/2014/main" id="{DD42A7DC-D7F8-F1E0-406A-0F4FE5BE7EEE}"/>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pic>
        <p:nvPicPr>
          <p:cNvPr id="7" name="Picture 6">
            <a:extLst>
              <a:ext uri="{FF2B5EF4-FFF2-40B4-BE49-F238E27FC236}">
                <a16:creationId xmlns:a16="http://schemas.microsoft.com/office/drawing/2014/main" id="{8627A202-D1F2-87A6-9785-819201307FCA}"/>
              </a:ext>
            </a:extLst>
          </p:cNvPr>
          <p:cNvPicPr>
            <a:picLocks noChangeAspect="1"/>
          </p:cNvPicPr>
          <p:nvPr/>
        </p:nvPicPr>
        <p:blipFill rotWithShape="1">
          <a:blip r:embed="rId5"/>
          <a:srcRect l="35505" t="38043" r="48739" b="28685"/>
          <a:stretch/>
        </p:blipFill>
        <p:spPr>
          <a:xfrm>
            <a:off x="8075725" y="1804028"/>
            <a:ext cx="3456265" cy="4105257"/>
          </a:xfrm>
          <a:prstGeom prst="rect">
            <a:avLst/>
          </a:prstGeom>
        </p:spPr>
      </p:pic>
    </p:spTree>
    <p:extLst>
      <p:ext uri="{BB962C8B-B14F-4D97-AF65-F5344CB8AC3E}">
        <p14:creationId xmlns:p14="http://schemas.microsoft.com/office/powerpoint/2010/main" val="11828982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1921265" y="507071"/>
            <a:ext cx="9610725" cy="581025"/>
          </a:xfrm>
        </p:spPr>
        <p:txBody>
          <a:bodyPr rtlCol="1"/>
          <a:lstStyle/>
          <a:p>
            <a:pPr rtl="1"/>
            <a:r>
              <a:rPr lang="ar-xm" dirty="0">
                <a:cs typeface="Arial" panose="020B0604020202020204" pitchFamily="34" charset="0"/>
                <a:rtl/>
              </a:rPr>
              <a:t>تكييف احتياجاتك من الماء</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1940315" y="1088096"/>
            <a:ext cx="9591675" cy="581025"/>
          </a:xfrm>
        </p:spPr>
        <p:txBody>
          <a:bodyPr rtlCol="1">
            <a:normAutofit/>
          </a:bodyPr>
          <a:lstStyle/>
          <a:p>
            <a:pPr rtl="1"/>
            <a:r>
              <a:rPr lang="ar-xm" dirty="0">
                <a:cs typeface="Arial" panose="020B0604020202020204" pitchFamily="34" charset="0"/>
                <a:rtl/>
              </a:rPr>
              <a:t>تزويد الجسم بالسوائل</a:t>
            </a:r>
          </a:p>
        </p:txBody>
      </p:sp>
      <p:sp>
        <p:nvSpPr>
          <p:cNvPr id="14" name="Text Placeholder 3">
            <a:extLst>
              <a:ext uri="{FF2B5EF4-FFF2-40B4-BE49-F238E27FC236}">
                <a16:creationId xmlns:a16="http://schemas.microsoft.com/office/drawing/2014/main" id="{5B10EB26-D548-4B46-8BA7-824BBD7D2DA0}"/>
              </a:ext>
            </a:extLst>
          </p:cNvPr>
          <p:cNvSpPr txBox="1">
            <a:spLocks/>
          </p:cNvSpPr>
          <p:nvPr/>
        </p:nvSpPr>
        <p:spPr>
          <a:xfrm>
            <a:off x="2526826" y="2576945"/>
            <a:ext cx="9005164" cy="3192959"/>
          </a:xfrm>
          <a:prstGeom prst="rect">
            <a:avLst/>
          </a:prstGeom>
        </p:spPr>
        <p:txBody>
          <a:bodyPr vert="horz" lIns="91440" tIns="45720" rIns="91440" bIns="45720" rtlCol="1">
            <a:normAutofit fontScale="92500" lnSpcReduction="10000"/>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marL="457200" indent="-457200" algn="r" rtl="1">
              <a:buFont typeface="Ubuntu Light" panose="020B0604020202020204" pitchFamily="34" charset="0"/>
              <a:buChar char="•"/>
            </a:pPr>
            <a:r>
              <a:rPr lang="ar-xm" dirty="0">
                <a:cs typeface="Arial" panose="020B0604020202020204" pitchFamily="34" charset="0"/>
                <a:rtl/>
              </a:rPr>
              <a:t>قد يحتاج بعض الناس إلى </a:t>
            </a:r>
            <a:r>
              <a:rPr lang="ar-xm" b="1" dirty="0">
                <a:solidFill>
                  <a:srgbClr val="179984"/>
                </a:solidFill>
                <a:cs typeface="Arial" panose="020B0604020202020204" pitchFamily="34" charset="0"/>
                <a:rtl/>
              </a:rPr>
              <a:t>زيادة استهلاكهم </a:t>
            </a:r>
            <a:r>
              <a:rPr lang="ar-xm" dirty="0">
                <a:cs typeface="Arial" panose="020B0604020202020204" pitchFamily="34" charset="0"/>
                <a:rtl/>
              </a:rPr>
              <a:t>من الماء.</a:t>
            </a:r>
          </a:p>
          <a:p>
            <a:pPr algn="r" rtl="1"/>
            <a:endParaRPr lang="en-US" dirty="0">
              <a:cs typeface="Arial" panose="020B0604020202020204" pitchFamily="34" charset="0"/>
            </a:endParaRPr>
          </a:p>
          <a:p>
            <a:pPr marL="457200" indent="-457200" algn="r" rtl="1">
              <a:buFont typeface="Ubuntu Light" panose="020B0604020202020204" pitchFamily="34" charset="0"/>
              <a:buChar char="•"/>
            </a:pPr>
            <a:r>
              <a:rPr lang="ar-xm" dirty="0">
                <a:cs typeface="Arial" panose="020B0604020202020204" pitchFamily="34" charset="0"/>
                <a:rtl/>
              </a:rPr>
              <a:t>هذه العوامل </a:t>
            </a:r>
            <a:r>
              <a:rPr lang="ar-xm" b="1" dirty="0">
                <a:solidFill>
                  <a:srgbClr val="009A79"/>
                </a:solidFill>
                <a:cs typeface="Arial" panose="020B0604020202020204" pitchFamily="34" charset="0"/>
                <a:rtl/>
              </a:rPr>
              <a:t>يمكن أن تؤثر على كمية المياه التي يجب أن تشربها </a:t>
            </a:r>
            <a:r>
              <a:rPr lang="ar-xm" dirty="0">
                <a:cs typeface="Arial" panose="020B0604020202020204" pitchFamily="34" charset="0"/>
                <a:rtl/>
              </a:rPr>
              <a:t>من أجل الحفاظ على كمية مناسبة من السوائل في جسمك:</a:t>
            </a:r>
          </a:p>
          <a:p>
            <a:pPr marL="800100" lvl="1" indent="-342900" algn="r" rtl="1"/>
            <a:r>
              <a:rPr lang="ar-xm" dirty="0">
                <a:cs typeface="Arial" panose="020B0604020202020204" pitchFamily="34" charset="0"/>
                <a:rtl/>
              </a:rPr>
              <a:t>ممارسة التمارين الرياضية بشكل متكرر وشديد بينما تتعرق بغزارة أو تكون منقطع الأنفاس</a:t>
            </a:r>
          </a:p>
          <a:p>
            <a:pPr marL="800100" lvl="1" indent="-342900" algn="r" rtl="1"/>
            <a:r>
              <a:rPr lang="ar-xm" dirty="0">
                <a:cs typeface="Arial" panose="020B0604020202020204" pitchFamily="34" charset="0"/>
                <a:rtl/>
              </a:rPr>
              <a:t>الطقس الحار</a:t>
            </a:r>
          </a:p>
          <a:p>
            <a:pPr marL="800100" lvl="1" indent="-342900" algn="r" rtl="1"/>
            <a:r>
              <a:rPr lang="ar-xm" dirty="0">
                <a:cs typeface="Arial" panose="020B0604020202020204" pitchFamily="34" charset="0"/>
                <a:rtl/>
              </a:rPr>
              <a:t>الارتفاعات العالية</a:t>
            </a:r>
          </a:p>
          <a:p>
            <a:pPr marL="800100" lvl="1" indent="-342900" algn="r" rtl="1"/>
            <a:r>
              <a:rPr lang="ar-xm" dirty="0">
                <a:cs typeface="Arial" panose="020B0604020202020204" pitchFamily="34" charset="0"/>
                <a:rtl/>
              </a:rPr>
              <a:t>المرض</a:t>
            </a:r>
          </a:p>
        </p:txBody>
      </p:sp>
      <p:pic>
        <p:nvPicPr>
          <p:cNvPr id="4" name="Picture 3" descr="أيقونة&#10;&#10;تم إنشاء الوصف تلقائيًا">
            <a:extLst>
              <a:ext uri="{FF2B5EF4-FFF2-40B4-BE49-F238E27FC236}">
                <a16:creationId xmlns:a16="http://schemas.microsoft.com/office/drawing/2014/main" id="{BF4D5676-DDA9-0D9D-FA22-3C99147364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082" y="285565"/>
            <a:ext cx="1566739" cy="1565435"/>
          </a:xfrm>
          <a:prstGeom prst="rect">
            <a:avLst/>
          </a:prstGeom>
        </p:spPr>
      </p:pic>
      <p:sp>
        <p:nvSpPr>
          <p:cNvPr id="5" name="TextBox 4">
            <a:extLst>
              <a:ext uri="{FF2B5EF4-FFF2-40B4-BE49-F238E27FC236}">
                <a16:creationId xmlns:a16="http://schemas.microsoft.com/office/drawing/2014/main" id="{04177F83-DF4F-67AA-C1F2-118B99A50429}"/>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spTree>
    <p:extLst>
      <p:ext uri="{BB962C8B-B14F-4D97-AF65-F5344CB8AC3E}">
        <p14:creationId xmlns:p14="http://schemas.microsoft.com/office/powerpoint/2010/main" val="4041659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B947B6F-A0A9-452A-B5BA-AD55448ACD43}"/>
              </a:ext>
            </a:extLst>
          </p:cNvPr>
          <p:cNvSpPr>
            <a:spLocks noGrp="1"/>
          </p:cNvSpPr>
          <p:nvPr>
            <p:ph type="body" sz="quarter" idx="10"/>
          </p:nvPr>
        </p:nvSpPr>
        <p:spPr>
          <a:xfrm>
            <a:off x="1844891" y="554638"/>
            <a:ext cx="9610725" cy="581025"/>
          </a:xfrm>
        </p:spPr>
        <p:txBody>
          <a:bodyPr rtlCol="1"/>
          <a:lstStyle/>
          <a:p>
            <a:pPr rtl="1"/>
            <a:r>
              <a:rPr lang="ar-xm" sz="3600" dirty="0">
                <a:ea typeface="ADLaM Display" panose="020F0502020204030204" pitchFamily="2" charset="0"/>
                <a:cs typeface="Arial" panose="020B0604020202020204" pitchFamily="34" charset="0"/>
                <a:rtl/>
              </a:rPr>
              <a:t>ما المقصود </a:t>
            </a:r>
            <a:r>
              <a:rPr lang="ar-xm" dirty="0">
                <a:ea typeface="ADLaM Display" panose="020F0502020204030204" pitchFamily="2" charset="0"/>
                <a:cs typeface="Arial" panose="020B0604020202020204" pitchFamily="34" charset="0"/>
                <a:rtl/>
              </a:rPr>
              <a:t>بقائد اللياقة البدنية؟</a:t>
            </a:r>
            <a:endParaRPr lang="en-US" sz="3600" dirty="0">
              <a:ea typeface="ADLaM Display" panose="020F0502020204030204" pitchFamily="2" charset="0"/>
              <a:cs typeface="Arial" panose="020B0604020202020204" pitchFamily="34" charset="0"/>
            </a:endParaRPr>
          </a:p>
        </p:txBody>
      </p:sp>
      <p:sp>
        <p:nvSpPr>
          <p:cNvPr id="9" name="Text Placeholder 3">
            <a:extLst>
              <a:ext uri="{FF2B5EF4-FFF2-40B4-BE49-F238E27FC236}">
                <a16:creationId xmlns:a16="http://schemas.microsoft.com/office/drawing/2014/main" id="{33A6A3F6-08B8-002B-4A73-70770EA7FCF1}"/>
              </a:ext>
            </a:extLst>
          </p:cNvPr>
          <p:cNvSpPr txBox="1">
            <a:spLocks/>
          </p:cNvSpPr>
          <p:nvPr/>
        </p:nvSpPr>
        <p:spPr>
          <a:xfrm>
            <a:off x="5381897" y="2087919"/>
            <a:ext cx="6073719" cy="3931881"/>
          </a:xfrm>
          <a:prstGeom prst="rect">
            <a:avLst/>
          </a:prstGeom>
        </p:spPr>
        <p:txBody>
          <a:bodyPr vert="horz" lIns="91440" tIns="45720" rIns="91440" bIns="45720" rtlCol="1" anchor="t">
            <a:normAutofit/>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marL="342900" indent="-342900" algn="r" rtl="1">
              <a:lnSpc>
                <a:spcPct val="100000"/>
              </a:lnSpc>
              <a:buClr>
                <a:schemeClr val="tx1"/>
              </a:buClr>
              <a:buChar char="•"/>
            </a:pPr>
            <a:r>
              <a:rPr lang="ar-xm" b="1" dirty="0">
                <a:solidFill>
                  <a:srgbClr val="179984"/>
                </a:solidFill>
                <a:effectLst/>
                <a:ea typeface="ADLaM Display" panose="020F0502020204030204" pitchFamily="2" charset="0"/>
                <a:cs typeface="Arial" panose="020B0604020202020204" pitchFamily="34" charset="0"/>
                <a:rtl/>
              </a:rPr>
              <a:t>قادة اللياقة البدنية </a:t>
            </a:r>
            <a:r>
              <a:rPr lang="ar-xm" dirty="0">
                <a:effectLst/>
                <a:ea typeface="ADLaM Display" panose="020F0502020204030204" pitchFamily="2" charset="0"/>
                <a:cs typeface="Arial" panose="020B0604020202020204" pitchFamily="34" charset="0"/>
                <a:rtl/>
              </a:rPr>
              <a:t>هم لاعبون في فريق رياضي يقودون فريقهم في ممارسة النشاطات المتعلقة باللياقة البدنية واتباع أسلوب حياة صحي</a:t>
            </a:r>
            <a:endParaRPr lang="en-US" dirty="0">
              <a:ea typeface="ADLaM Display" panose="020F0502020204030204" pitchFamily="2" charset="0"/>
              <a:cs typeface="Arial" panose="020B0604020202020204" pitchFamily="34" charset="0"/>
            </a:endParaRPr>
          </a:p>
          <a:p>
            <a:pPr algn="r" rtl="1">
              <a:lnSpc>
                <a:spcPct val="100000"/>
              </a:lnSpc>
            </a:pPr>
            <a:endParaRPr lang="en-US" dirty="0">
              <a:ea typeface="ADLaM Display" panose="020F0502020204030204" pitchFamily="2" charset="0"/>
              <a:cs typeface="Arial" panose="020B0604020202020204" pitchFamily="34" charset="0"/>
            </a:endParaRPr>
          </a:p>
          <a:p>
            <a:pPr marL="342900" indent="-342900" algn="r" rtl="1">
              <a:lnSpc>
                <a:spcPct val="100000"/>
              </a:lnSpc>
              <a:buFont typeface="Ubuntu Light" panose="020B0604020202020204" pitchFamily="34" charset="0"/>
              <a:buChar char="•"/>
            </a:pPr>
            <a:endParaRPr lang="en-US" dirty="0">
              <a:effectLst/>
              <a:ea typeface="ADLaM Display" panose="020F0502020204030204" pitchFamily="2" charset="0"/>
              <a:cs typeface="Arial" panose="020B0604020202020204" pitchFamily="34" charset="0"/>
            </a:endParaRPr>
          </a:p>
          <a:p>
            <a:pPr marL="342900" indent="-342900" algn="r" rtl="1">
              <a:lnSpc>
                <a:spcPct val="100000"/>
              </a:lnSpc>
              <a:buFont typeface="Ubuntu Light" panose="020B0604020202020204" pitchFamily="34" charset="0"/>
              <a:buChar char="•"/>
            </a:pPr>
            <a:r>
              <a:rPr lang="ar-xm" dirty="0">
                <a:effectLst/>
                <a:ea typeface="ADLaM Display" panose="020F0502020204030204" pitchFamily="2" charset="0"/>
                <a:cs typeface="Arial" panose="020B0604020202020204" pitchFamily="34" charset="0"/>
                <a:rtl/>
              </a:rPr>
              <a:t>يتمتع قادة اللياقة البدنية </a:t>
            </a:r>
            <a:r>
              <a:rPr lang="ar-xm" b="1" dirty="0">
                <a:solidFill>
                  <a:srgbClr val="179984"/>
                </a:solidFill>
                <a:effectLst/>
                <a:ea typeface="ADLaM Display" panose="020F0502020204030204" pitchFamily="2" charset="0"/>
                <a:cs typeface="Arial" panose="020B0604020202020204" pitchFamily="34" charset="0"/>
                <a:rtl/>
              </a:rPr>
              <a:t>بالشغف باللياقة البدنية والعادات الصحية</a:t>
            </a:r>
            <a:r>
              <a:rPr lang="ar-xm" b="1" dirty="0">
                <a:solidFill>
                  <a:srgbClr val="179984"/>
                </a:solidFill>
                <a:effectLst/>
                <a:ea typeface="ADLaM Display" panose="020F0502020204030204" pitchFamily="2" charset="0"/>
                <a:cs typeface="Arial" panose="020B0604020202020204" pitchFamily="34" charset="0"/>
                <a:rtl val="0"/>
              </a:rPr>
              <a:t>‎</a:t>
            </a:r>
            <a:endParaRPr lang="en-US" b="1" dirty="0">
              <a:effectLst/>
              <a:ea typeface="ADLaM Display" panose="020F0502020204030204" pitchFamily="2" charset="0"/>
              <a:cs typeface="Arial" panose="020B0604020202020204" pitchFamily="34" charset="0"/>
            </a:endParaRPr>
          </a:p>
          <a:p>
            <a:pPr algn="r" rtl="1">
              <a:lnSpc>
                <a:spcPct val="150000"/>
              </a:lnSpc>
            </a:pPr>
            <a:endParaRPr lang="en-US" sz="1400" dirty="0">
              <a:ea typeface="ADLaM Display" panose="020F0502020204030204" pitchFamily="2" charset="0"/>
              <a:cs typeface="Arial" panose="020B0604020202020204" pitchFamily="34" charset="0"/>
            </a:endParaRPr>
          </a:p>
        </p:txBody>
      </p:sp>
      <p:pic>
        <p:nvPicPr>
          <p:cNvPr id="3" name="Picture 2" descr="شخص يرتدي قميصًا أخضر&#10;&#10;تم إنشاء الوصف تلقائيًا بثقة متوسطة">
            <a:extLst>
              <a:ext uri="{FF2B5EF4-FFF2-40B4-BE49-F238E27FC236}">
                <a16:creationId xmlns:a16="http://schemas.microsoft.com/office/drawing/2014/main" id="{A193FE18-F291-F8A7-AC4F-CF40A89E63B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990" b="98047" l="9896" r="89931">
                        <a14:foregroundMark x1="43229" y1="85026" x2="43229" y2="85026"/>
                        <a14:foregroundMark x1="47917" y1="82552" x2="47917" y2="82552"/>
                        <a14:foregroundMark x1="59201" y1="89193" x2="59201" y2="89193"/>
                        <a14:foregroundMark x1="59201" y1="93099" x2="59201" y2="93099"/>
                        <a14:foregroundMark x1="62326" y1="98307" x2="62326" y2="98307"/>
                        <a14:foregroundMark x1="32639" y1="49609" x2="32639" y2="49609"/>
                        <a14:foregroundMark x1="32118" y1="50260" x2="32292" y2="48568"/>
                        <a14:foregroundMark x1="47917" y1="9375" x2="47917" y2="9375"/>
                        <a14:foregroundMark x1="46528" y1="5990" x2="46528" y2="5990"/>
                        <a14:foregroundMark x1="45139" y1="5990" x2="40972" y2="9766"/>
                        <a14:foregroundMark x1="51215" y1="9375" x2="51215" y2="9375"/>
                        <a14:foregroundMark x1="32292" y1="49740" x2="32292" y2="49740"/>
                        <a14:foregroundMark x1="33333" y1="50000" x2="33333" y2="50000"/>
                        <a14:foregroundMark x1="31944" y1="49740" x2="33681" y2="49740"/>
                        <a14:foregroundMark x1="32813" y1="51042" x2="31944" y2="49740"/>
                      </a14:backgroundRemoval>
                    </a14:imgEffect>
                  </a14:imgLayer>
                </a14:imgProps>
              </a:ext>
              <a:ext uri="{28A0092B-C50C-407E-A947-70E740481C1C}">
                <a14:useLocalDpi xmlns:a14="http://schemas.microsoft.com/office/drawing/2010/main" val="0"/>
              </a:ext>
            </a:extLst>
          </a:blip>
          <a:stretch>
            <a:fillRect/>
          </a:stretch>
        </p:blipFill>
        <p:spPr>
          <a:xfrm>
            <a:off x="344072" y="1088080"/>
            <a:ext cx="3843670" cy="5124893"/>
          </a:xfrm>
          <a:prstGeom prst="rect">
            <a:avLst/>
          </a:prstGeom>
        </p:spPr>
      </p:pic>
      <p:sp>
        <p:nvSpPr>
          <p:cNvPr id="4" name="TextBox 3">
            <a:extLst>
              <a:ext uri="{FF2B5EF4-FFF2-40B4-BE49-F238E27FC236}">
                <a16:creationId xmlns:a16="http://schemas.microsoft.com/office/drawing/2014/main" id="{AB18BA6B-85E5-9092-F764-DF7AD8A7DEDB}"/>
              </a:ext>
            </a:extLst>
          </p:cNvPr>
          <p:cNvSpPr txBox="1"/>
          <p:nvPr/>
        </p:nvSpPr>
        <p:spPr>
          <a:xfrm>
            <a:off x="5012433" y="6245152"/>
            <a:ext cx="6685020" cy="307777"/>
          </a:xfrm>
          <a:prstGeom prst="rect">
            <a:avLst/>
          </a:prstGeom>
          <a:noFill/>
        </p:spPr>
        <p:txBody>
          <a:bodyPr wrap="square" rtlCol="1">
            <a:spAutoFit/>
          </a:bodyPr>
          <a:lstStyle/>
          <a:p>
            <a:pPr algn="r" rtl="1"/>
            <a:r>
              <a:rPr lang="ar-xm" sz="1400">
                <a:solidFill>
                  <a:schemeClr val="tx1">
                    <a:lumMod val="50000"/>
                    <a:lumOff val="50000"/>
                  </a:schemeClr>
                </a:solidFill>
                <a:latin typeface="+mj-lt"/>
                <a:cs typeface="Arial" panose="020B0604020202020204" pitchFamily="34" charset="0"/>
                <a:rtl/>
              </a:rPr>
              <a:t>قائد اللياقة البدنية</a:t>
            </a:r>
            <a:endParaRPr lang="ar-xm" sz="1400" dirty="0">
              <a:solidFill>
                <a:schemeClr val="tx1">
                  <a:lumMod val="50000"/>
                  <a:lumOff val="50000"/>
                </a:schemeClr>
              </a:solidFill>
              <a:latin typeface="+mj-lt"/>
              <a:cs typeface="Arial" panose="020B0604020202020204" pitchFamily="34" charset="0"/>
              <a:rtl/>
            </a:endParaRPr>
          </a:p>
        </p:txBody>
      </p:sp>
    </p:spTree>
    <p:extLst>
      <p:ext uri="{BB962C8B-B14F-4D97-AF65-F5344CB8AC3E}">
        <p14:creationId xmlns:p14="http://schemas.microsoft.com/office/powerpoint/2010/main" val="19061748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9A0140-CD9A-42FA-A141-4CB53788AF0B}"/>
              </a:ext>
            </a:extLst>
          </p:cNvPr>
          <p:cNvSpPr>
            <a:spLocks noGrp="1"/>
          </p:cNvSpPr>
          <p:nvPr>
            <p:ph type="body" sz="quarter" idx="11"/>
          </p:nvPr>
        </p:nvSpPr>
        <p:spPr/>
        <p:txBody>
          <a:bodyPr rtlCol="1">
            <a:normAutofit fontScale="92500" lnSpcReduction="10000"/>
          </a:bodyPr>
          <a:lstStyle/>
          <a:p>
            <a:pPr algn="l" rtl="1"/>
            <a:r>
              <a:rPr lang="ar-xm" dirty="0">
                <a:cs typeface="Arial" panose="020B0604020202020204" pitchFamily="34" charset="0"/>
                <a:rtl/>
              </a:rPr>
              <a:t>نشاطات القيادة</a:t>
            </a:r>
          </a:p>
        </p:txBody>
      </p:sp>
      <p:sp>
        <p:nvSpPr>
          <p:cNvPr id="9" name="Text Placeholder 8">
            <a:extLst>
              <a:ext uri="{FF2B5EF4-FFF2-40B4-BE49-F238E27FC236}">
                <a16:creationId xmlns:a16="http://schemas.microsoft.com/office/drawing/2014/main" id="{647489FE-55F8-4002-9470-FD6F82649B80}"/>
              </a:ext>
            </a:extLst>
          </p:cNvPr>
          <p:cNvSpPr>
            <a:spLocks noGrp="1"/>
          </p:cNvSpPr>
          <p:nvPr>
            <p:ph type="body" sz="quarter" idx="12"/>
          </p:nvPr>
        </p:nvSpPr>
        <p:spPr/>
        <p:txBody>
          <a:bodyPr rtlCol="1"/>
          <a:lstStyle/>
          <a:p>
            <a:pPr rtl="1"/>
            <a:r>
              <a:rPr lang="ar-xm" dirty="0">
                <a:cs typeface="Arial" panose="020B0604020202020204" pitchFamily="34" charset="0"/>
                <a:rtl/>
              </a:rPr>
              <a:t>تخطيط النشاطات</a:t>
            </a:r>
          </a:p>
        </p:txBody>
      </p:sp>
      <p:pic>
        <p:nvPicPr>
          <p:cNvPr id="10" name="Picture Placeholder 41">
            <a:extLst>
              <a:ext uri="{FF2B5EF4-FFF2-40B4-BE49-F238E27FC236}">
                <a16:creationId xmlns:a16="http://schemas.microsoft.com/office/drawing/2014/main" id="{11DA1890-57FB-1461-7A90-8E2597D277E8}"/>
              </a:ext>
            </a:extLst>
          </p:cNvPr>
          <p:cNvPicPr>
            <a:picLocks noChangeAspect="1"/>
          </p:cNvPicPr>
          <p:nvPr/>
        </p:nvPicPr>
        <p:blipFill>
          <a:blip r:embed="rId3">
            <a:extLst>
              <a:ext uri="{28A0092B-C50C-407E-A947-70E740481C1C}">
                <a14:useLocalDpi xmlns:a14="http://schemas.microsoft.com/office/drawing/2010/main" val="0"/>
              </a:ext>
            </a:extLst>
          </a:blip>
          <a:srcRect t="5454" b="5454"/>
          <a:stretch/>
        </p:blipFill>
        <p:spPr>
          <a:xfrm>
            <a:off x="-19954" y="982662"/>
            <a:ext cx="9763125" cy="4892675"/>
          </a:xfrm>
          <a:prstGeom prst="rect">
            <a:avLst/>
          </a:prstGeom>
        </p:spPr>
      </p:pic>
      <p:grpSp>
        <p:nvGrpSpPr>
          <p:cNvPr id="11" name="Group 10">
            <a:extLst>
              <a:ext uri="{FF2B5EF4-FFF2-40B4-BE49-F238E27FC236}">
                <a16:creationId xmlns:a16="http://schemas.microsoft.com/office/drawing/2014/main" id="{FF50A39B-8252-F2FC-259E-D87325FD872A}"/>
              </a:ext>
            </a:extLst>
          </p:cNvPr>
          <p:cNvGrpSpPr/>
          <p:nvPr/>
        </p:nvGrpSpPr>
        <p:grpSpPr>
          <a:xfrm flipH="1">
            <a:off x="7342757" y="982662"/>
            <a:ext cx="4892788" cy="4892788"/>
            <a:chOff x="-165099" y="1638300"/>
            <a:chExt cx="4892788" cy="4892788"/>
          </a:xfrm>
          <a:solidFill>
            <a:schemeClr val="accent5"/>
          </a:solidFill>
        </p:grpSpPr>
        <p:sp>
          <p:nvSpPr>
            <p:cNvPr id="13" name="Rectangle 12">
              <a:extLst>
                <a:ext uri="{FF2B5EF4-FFF2-40B4-BE49-F238E27FC236}">
                  <a16:creationId xmlns:a16="http://schemas.microsoft.com/office/drawing/2014/main" id="{7DC7C656-87AC-4CE6-745A-90AB429F890E}"/>
                </a:ext>
              </a:extLst>
            </p:cNvPr>
            <p:cNvSpPr/>
            <p:nvPr userDrawn="1"/>
          </p:nvSpPr>
          <p:spPr>
            <a:xfrm>
              <a:off x="-165099" y="1638300"/>
              <a:ext cx="2441574" cy="4892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dirty="0">
                <a:cs typeface="Arial" panose="020B0604020202020204" pitchFamily="34" charset="0"/>
              </a:endParaRPr>
            </a:p>
          </p:txBody>
        </p:sp>
        <p:sp>
          <p:nvSpPr>
            <p:cNvPr id="14" name="Oval 13">
              <a:extLst>
                <a:ext uri="{FF2B5EF4-FFF2-40B4-BE49-F238E27FC236}">
                  <a16:creationId xmlns:a16="http://schemas.microsoft.com/office/drawing/2014/main" id="{CA71B517-4397-851D-2D25-229B50C6611E}"/>
                </a:ext>
              </a:extLst>
            </p:cNvPr>
            <p:cNvSpPr/>
            <p:nvPr userDrawn="1"/>
          </p:nvSpPr>
          <p:spPr>
            <a:xfrm>
              <a:off x="-165099" y="1638300"/>
              <a:ext cx="4892788" cy="48927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cs typeface="Arial" panose="020B0604020202020204" pitchFamily="34" charset="0"/>
              </a:endParaRPr>
            </a:p>
          </p:txBody>
        </p:sp>
      </p:grpSp>
      <p:sp>
        <p:nvSpPr>
          <p:cNvPr id="3" name="AutoShape 2">
            <a:extLst>
              <a:ext uri="{FF2B5EF4-FFF2-40B4-BE49-F238E27FC236}">
                <a16:creationId xmlns:a16="http://schemas.microsoft.com/office/drawing/2014/main" id="{B484CD9E-8B29-6A97-87FB-8717A7DBF4D8}"/>
              </a:ext>
            </a:extLst>
          </p:cNvPr>
          <p:cNvSpPr>
            <a:spLocks noChangeAspect="1" noChangeArrowheads="1"/>
          </p:cNvSpPr>
          <p:nvPr/>
        </p:nvSpPr>
        <p:spPr bwMode="auto">
          <a:xfrm flipH="1">
            <a:off x="5923646"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1" anchor="t" anchorCtr="0" compatLnSpc="1">
            <a:prstTxWarp prst="textNoShape">
              <a:avLst/>
            </a:prstTxWarp>
          </a:bodyPr>
          <a:lstStyle/>
          <a:p>
            <a:pPr algn="r" rtl="1"/>
            <a:endParaRPr lang="en-US">
              <a:cs typeface="Arial" panose="020B0604020202020204" pitchFamily="34" charset="0"/>
            </a:endParaRPr>
          </a:p>
        </p:txBody>
      </p:sp>
      <p:sp>
        <p:nvSpPr>
          <p:cNvPr id="8" name="Oval 7">
            <a:extLst>
              <a:ext uri="{FF2B5EF4-FFF2-40B4-BE49-F238E27FC236}">
                <a16:creationId xmlns:a16="http://schemas.microsoft.com/office/drawing/2014/main" id="{CAF66098-F416-1AC7-1A97-933F5021A6FE}"/>
              </a:ext>
            </a:extLst>
          </p:cNvPr>
          <p:cNvSpPr/>
          <p:nvPr/>
        </p:nvSpPr>
        <p:spPr>
          <a:xfrm>
            <a:off x="7457171"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cs typeface="Arial" panose="020B0604020202020204" pitchFamily="34" charset="0"/>
            </a:endParaRPr>
          </a:p>
        </p:txBody>
      </p:sp>
      <p:pic>
        <p:nvPicPr>
          <p:cNvPr id="18" name="Picture 10" descr="أيقونة صحية - مجانًا بصيغة 39490 PNG &amp; SVG - موقع Noun Project">
            <a:extLst>
              <a:ext uri="{FF2B5EF4-FFF2-40B4-BE49-F238E27FC236}">
                <a16:creationId xmlns:a16="http://schemas.microsoft.com/office/drawing/2014/main" id="{7F37016E-0BEA-6397-6A66-B2A641C576F5}"/>
              </a:ext>
            </a:extLst>
          </p:cNvPr>
          <p:cNvPicPr>
            <a:picLocks noChangeAspect="1" noChangeArrowheads="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sharpenSoften amount="4000"/>
                    </a14:imgEffect>
                    <a14:imgEffect>
                      <a14:colorTemperature colorTemp="1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8438666" y="2314810"/>
            <a:ext cx="2533179" cy="253317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7D7D3AE-109D-9BE1-00FC-5A7EDF4CA59A}"/>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spTree>
    <p:extLst>
      <p:ext uri="{BB962C8B-B14F-4D97-AF65-F5344CB8AC3E}">
        <p14:creationId xmlns:p14="http://schemas.microsoft.com/office/powerpoint/2010/main" val="8269412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2DD0EEE-3F0F-8A84-AD8D-864BE80558E0}"/>
              </a:ext>
            </a:extLst>
          </p:cNvPr>
          <p:cNvGrpSpPr/>
          <p:nvPr/>
        </p:nvGrpSpPr>
        <p:grpSpPr>
          <a:xfrm>
            <a:off x="423986" y="285566"/>
            <a:ext cx="1547689" cy="1565435"/>
            <a:chOff x="126717" y="1156741"/>
            <a:chExt cx="4588158" cy="4584337"/>
          </a:xfrm>
        </p:grpSpPr>
        <p:sp>
          <p:nvSpPr>
            <p:cNvPr id="16" name="Oval 15">
              <a:extLst>
                <a:ext uri="{FF2B5EF4-FFF2-40B4-BE49-F238E27FC236}">
                  <a16:creationId xmlns:a16="http://schemas.microsoft.com/office/drawing/2014/main" id="{3E6762CE-AF76-15E5-18C4-8A577BD3E948}"/>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cs typeface="Arial" panose="020B0604020202020204" pitchFamily="34" charset="0"/>
              </a:endParaRPr>
            </a:p>
          </p:txBody>
        </p:sp>
        <p:pic>
          <p:nvPicPr>
            <p:cNvPr id="17" name="Picture 10" descr="أيقونة صحية - مجانًا بصيغة 39490 PNG &amp; SVG - موقع Noun Project">
              <a:extLst>
                <a:ext uri="{FF2B5EF4-FFF2-40B4-BE49-F238E27FC236}">
                  <a16:creationId xmlns:a16="http://schemas.microsoft.com/office/drawing/2014/main" id="{ABFB551D-D10A-0D67-4B64-A123229300EF}"/>
                </a:ext>
              </a:extLst>
            </p:cNvPr>
            <p:cNvPicPr>
              <a:picLocks noChangeAspect="1" noChangeArrowheads="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sharpenSoften amount="4000"/>
                      </a14:imgEffect>
                      <a14:imgEffect>
                        <a14:colorTemperature colorTemp="1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200201" y="2314810"/>
              <a:ext cx="2533179" cy="253317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1921265" y="507071"/>
            <a:ext cx="9610725" cy="581025"/>
          </a:xfrm>
        </p:spPr>
        <p:txBody>
          <a:bodyPr rtlCol="1"/>
          <a:lstStyle/>
          <a:p>
            <a:pPr rtl="1"/>
            <a:r>
              <a:rPr lang="ar-xm" dirty="0">
                <a:cs typeface="Arial" panose="020B0604020202020204" pitchFamily="34" charset="0"/>
                <a:rtl/>
              </a:rPr>
              <a:t>تعليم زملائك في الفريق</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1940315" y="1088096"/>
            <a:ext cx="9591675" cy="581025"/>
          </a:xfrm>
        </p:spPr>
        <p:txBody>
          <a:bodyPr rtlCol="1">
            <a:normAutofit/>
          </a:bodyPr>
          <a:lstStyle/>
          <a:p>
            <a:pPr rtl="1"/>
            <a:r>
              <a:rPr lang="ar-xm" dirty="0">
                <a:cs typeface="Arial" panose="020B0604020202020204" pitchFamily="34" charset="0"/>
                <a:rtl/>
              </a:rPr>
              <a:t>التثقيف الصحي</a:t>
            </a:r>
          </a:p>
        </p:txBody>
      </p:sp>
      <p:sp>
        <p:nvSpPr>
          <p:cNvPr id="14" name="Text Placeholder 3">
            <a:extLst>
              <a:ext uri="{FF2B5EF4-FFF2-40B4-BE49-F238E27FC236}">
                <a16:creationId xmlns:a16="http://schemas.microsoft.com/office/drawing/2014/main" id="{5B10EB26-D548-4B46-8BA7-824BBD7D2DA0}"/>
              </a:ext>
            </a:extLst>
          </p:cNvPr>
          <p:cNvSpPr txBox="1">
            <a:spLocks/>
          </p:cNvSpPr>
          <p:nvPr/>
        </p:nvSpPr>
        <p:spPr>
          <a:xfrm>
            <a:off x="1455938" y="2432026"/>
            <a:ext cx="10076052" cy="3337877"/>
          </a:xfrm>
          <a:prstGeom prst="rect">
            <a:avLst/>
          </a:prstGeom>
        </p:spPr>
        <p:txBody>
          <a:bodyPr vert="horz" lIns="91440" tIns="45720" rIns="91440" bIns="45720" rtlCol="1" anchor="t">
            <a:normAutofit/>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marL="457200" indent="-457200" algn="r" rtl="1">
              <a:lnSpc>
                <a:spcPct val="100000"/>
              </a:lnSpc>
              <a:buFont typeface="Ubuntu Light" panose="020B0604020202020204" pitchFamily="34" charset="0"/>
              <a:buChar char="•"/>
            </a:pPr>
            <a:r>
              <a:rPr lang="ar-xm" dirty="0">
                <a:cs typeface="Arial" panose="020B0604020202020204" pitchFamily="34" charset="0"/>
                <a:rtl/>
              </a:rPr>
              <a:t>من المتوقع أن يشارك قادة اللياقة البدنية </a:t>
            </a:r>
            <a:r>
              <a:rPr lang="ar-xm" b="1" dirty="0">
                <a:solidFill>
                  <a:srgbClr val="179984"/>
                </a:solidFill>
                <a:cs typeface="Arial" panose="020B0604020202020204" pitchFamily="34" charset="0"/>
                <a:rtl/>
              </a:rPr>
              <a:t>بإحدى النصائح أو بأحد الدروس المتعلقة بالتثقيف الصحي في كل جلسة تدريبية</a:t>
            </a:r>
          </a:p>
          <a:p>
            <a:pPr algn="r" rtl="1">
              <a:lnSpc>
                <a:spcPct val="100000"/>
              </a:lnSpc>
            </a:pPr>
            <a:endParaRPr lang="en-US" dirty="0">
              <a:cs typeface="Arial" panose="020B0604020202020204" pitchFamily="34" charset="0"/>
            </a:endParaRPr>
          </a:p>
          <a:p>
            <a:pPr marL="457200" indent="-457200" algn="r" rtl="1">
              <a:lnSpc>
                <a:spcPct val="100000"/>
              </a:lnSpc>
              <a:buFont typeface="Ubuntu Light" panose="020B0604020202020204" pitchFamily="34" charset="0"/>
              <a:buChar char="•"/>
            </a:pPr>
            <a:r>
              <a:rPr lang="ar-xm" dirty="0">
                <a:cs typeface="Arial" panose="020B0604020202020204" pitchFamily="34" charset="0"/>
                <a:rtl/>
              </a:rPr>
              <a:t>سوف تكون أيضًا قدوة يحتذى بها خلال جميع التمارين والمنافسات</a:t>
            </a:r>
          </a:p>
        </p:txBody>
      </p:sp>
      <p:sp>
        <p:nvSpPr>
          <p:cNvPr id="5" name="TextBox 4">
            <a:extLst>
              <a:ext uri="{FF2B5EF4-FFF2-40B4-BE49-F238E27FC236}">
                <a16:creationId xmlns:a16="http://schemas.microsoft.com/office/drawing/2014/main" id="{BBAA3DCE-F483-B307-7A6E-0BCDBE1B77EB}"/>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spTree>
    <p:extLst>
      <p:ext uri="{BB962C8B-B14F-4D97-AF65-F5344CB8AC3E}">
        <p14:creationId xmlns:p14="http://schemas.microsoft.com/office/powerpoint/2010/main" val="1035021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1921265" y="507071"/>
            <a:ext cx="9610725" cy="581025"/>
          </a:xfrm>
        </p:spPr>
        <p:txBody>
          <a:bodyPr rtlCol="1"/>
          <a:lstStyle/>
          <a:p>
            <a:pPr rtl="1"/>
            <a:r>
              <a:rPr lang="ar-xm" dirty="0">
                <a:cs typeface="Arial" panose="020B0604020202020204" pitchFamily="34" charset="0"/>
                <a:rtl/>
              </a:rPr>
              <a:t>ما هي النصائح الصحية؟</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1940315" y="1088096"/>
            <a:ext cx="9591675" cy="581025"/>
          </a:xfrm>
        </p:spPr>
        <p:txBody>
          <a:bodyPr rtlCol="1">
            <a:normAutofit/>
          </a:bodyPr>
          <a:lstStyle/>
          <a:p>
            <a:pPr rtl="1"/>
            <a:r>
              <a:rPr lang="ar-xm" dirty="0">
                <a:cs typeface="Arial" panose="020B0604020202020204" pitchFamily="34" charset="0"/>
                <a:rtl/>
              </a:rPr>
              <a:t>التثقيف الصحي</a:t>
            </a:r>
          </a:p>
        </p:txBody>
      </p:sp>
      <p:sp>
        <p:nvSpPr>
          <p:cNvPr id="14" name="Text Placeholder 3">
            <a:extLst>
              <a:ext uri="{FF2B5EF4-FFF2-40B4-BE49-F238E27FC236}">
                <a16:creationId xmlns:a16="http://schemas.microsoft.com/office/drawing/2014/main" id="{5B10EB26-D548-4B46-8BA7-824BBD7D2DA0}"/>
              </a:ext>
            </a:extLst>
          </p:cNvPr>
          <p:cNvSpPr txBox="1">
            <a:spLocks/>
          </p:cNvSpPr>
          <p:nvPr/>
        </p:nvSpPr>
        <p:spPr>
          <a:xfrm>
            <a:off x="5353235" y="2050573"/>
            <a:ext cx="6178755" cy="3813126"/>
          </a:xfrm>
          <a:prstGeom prst="rect">
            <a:avLst/>
          </a:prstGeom>
        </p:spPr>
        <p:txBody>
          <a:bodyPr vert="horz" lIns="91440" tIns="45720" rIns="91440" bIns="45720" rtlCol="1" anchor="t">
            <a:noAutofit/>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marL="457200" indent="-457200" algn="r" rtl="1">
              <a:lnSpc>
                <a:spcPct val="100000"/>
              </a:lnSpc>
              <a:buFont typeface="Ubuntu Light" panose="020B0604020202020204" pitchFamily="34" charset="0"/>
              <a:buChar char="•"/>
            </a:pPr>
            <a:r>
              <a:rPr lang="ar-xm" sz="2600" dirty="0">
                <a:cs typeface="Arial" panose="020B0604020202020204" pitchFamily="34" charset="0"/>
                <a:rtl/>
              </a:rPr>
              <a:t>يجب أن تكون النصائح الصحية موجزة</a:t>
            </a:r>
            <a:r>
              <a:rPr lang="ar-xm" sz="2600">
                <a:cs typeface="Arial" panose="020B0604020202020204" pitchFamily="34" charset="0"/>
                <a:rtl/>
              </a:rPr>
              <a:t>، </a:t>
            </a:r>
            <a:br>
              <a:rPr lang="en-US" sz="2600">
                <a:cs typeface="Arial" panose="020B0604020202020204" pitchFamily="34" charset="0"/>
                <a:rtl/>
              </a:rPr>
            </a:br>
            <a:r>
              <a:rPr lang="ar-xm" sz="2600">
                <a:cs typeface="Arial" panose="020B0604020202020204" pitchFamily="34" charset="0"/>
                <a:rtl/>
              </a:rPr>
              <a:t>ولا </a:t>
            </a:r>
            <a:r>
              <a:rPr lang="ar-xm" sz="2600" dirty="0">
                <a:cs typeface="Arial" panose="020B0604020202020204" pitchFamily="34" charset="0"/>
                <a:rtl/>
              </a:rPr>
              <a:t>تتجاوز دقيقتين إلى </a:t>
            </a:r>
            <a:r>
              <a:rPr lang="" sz="2600" dirty="0">
                <a:cs typeface="Arial" panose="020B0604020202020204" pitchFamily="34" charset="0"/>
                <a:rtl val="0"/>
              </a:rPr>
              <a:t>5</a:t>
            </a:r>
            <a:r>
              <a:rPr lang="ar-SA" sz="2600" dirty="0">
                <a:cs typeface="Arial" panose="020B0604020202020204" pitchFamily="34" charset="0"/>
                <a:rtl/>
              </a:rPr>
              <a:t> </a:t>
            </a:r>
            <a:r>
              <a:rPr lang="ar-xm" sz="2600" dirty="0">
                <a:cs typeface="Arial" panose="020B0604020202020204" pitchFamily="34" charset="0"/>
                <a:rtl/>
              </a:rPr>
              <a:t>دقائق</a:t>
            </a:r>
          </a:p>
          <a:p>
            <a:pPr algn="r" rtl="1">
              <a:lnSpc>
                <a:spcPct val="100000"/>
              </a:lnSpc>
            </a:pPr>
            <a:endParaRPr lang="en-US" sz="2600" dirty="0">
              <a:cs typeface="Arial" panose="020B0604020202020204" pitchFamily="34" charset="0"/>
            </a:endParaRPr>
          </a:p>
          <a:p>
            <a:pPr marL="457200" indent="-457200" algn="r" rtl="1">
              <a:lnSpc>
                <a:spcPct val="100000"/>
              </a:lnSpc>
              <a:buFont typeface="Ubuntu Light" panose="020B0604020202020204" pitchFamily="34" charset="0"/>
              <a:buChar char="•"/>
            </a:pPr>
            <a:r>
              <a:rPr lang="ar-xm" sz="2600" dirty="0">
                <a:cs typeface="Arial" panose="020B0604020202020204" pitchFamily="34" charset="0"/>
                <a:rtl/>
              </a:rPr>
              <a:t>وإن أمكن، اجعل النصائح الصحية تفاعلية:</a:t>
            </a:r>
          </a:p>
          <a:p>
            <a:pPr marL="1143000" lvl="1" indent="-457200" algn="r" rtl="1">
              <a:lnSpc>
                <a:spcPct val="100000"/>
              </a:lnSpc>
            </a:pPr>
            <a:r>
              <a:rPr lang="ar-xm" sz="2200" dirty="0">
                <a:cs typeface="Arial" panose="020B0604020202020204" pitchFamily="34" charset="0"/>
                <a:rtl/>
              </a:rPr>
              <a:t>اطرح الأسئلة على زملائك في الفريق</a:t>
            </a:r>
          </a:p>
          <a:p>
            <a:pPr marL="1143000" lvl="1" indent="-457200" algn="r" rtl="1">
              <a:lnSpc>
                <a:spcPct val="100000"/>
              </a:lnSpc>
            </a:pPr>
            <a:r>
              <a:rPr lang="ar-xm" sz="2200" dirty="0">
                <a:cs typeface="Arial" panose="020B0604020202020204" pitchFamily="34" charset="0"/>
                <a:rtl/>
              </a:rPr>
              <a:t>واسمح لأعضاء مختلفين من فريقك </a:t>
            </a:r>
            <a:r>
              <a:rPr lang="ar-xm" sz="2200">
                <a:cs typeface="Arial" panose="020B0604020202020204" pitchFamily="34" charset="0"/>
                <a:rtl/>
              </a:rPr>
              <a:t>بالإجابة عليها</a:t>
            </a:r>
            <a:endParaRPr lang="ar-xm" sz="2200" dirty="0">
              <a:cs typeface="Arial" panose="020B0604020202020204" pitchFamily="34" charset="0"/>
              <a:rtl/>
            </a:endParaRPr>
          </a:p>
          <a:p>
            <a:pPr marL="1143000" lvl="1" indent="-457200" algn="r" rtl="1">
              <a:lnSpc>
                <a:spcPct val="100000"/>
              </a:lnSpc>
            </a:pPr>
            <a:r>
              <a:rPr lang="ar-xm" sz="2200" dirty="0">
                <a:cs typeface="Arial" panose="020B0604020202020204" pitchFamily="34" charset="0"/>
                <a:rtl/>
              </a:rPr>
              <a:t>قدم الأمثلة</a:t>
            </a:r>
          </a:p>
          <a:p>
            <a:pPr marL="1143000" lvl="1" indent="-457200" algn="r" rtl="1">
              <a:lnSpc>
                <a:spcPct val="100000"/>
              </a:lnSpc>
            </a:pPr>
            <a:r>
              <a:rPr lang="ar-xm" sz="2200" dirty="0">
                <a:cs typeface="Arial" panose="020B0604020202020204" pitchFamily="34" charset="0"/>
                <a:rtl/>
              </a:rPr>
              <a:t>حدد هدفًا لهم وتحقق من التقدم الذي أحرزوه </a:t>
            </a:r>
            <a:r>
              <a:rPr lang="ar-xm" sz="2200">
                <a:cs typeface="Arial" panose="020B0604020202020204" pitchFamily="34" charset="0"/>
                <a:rtl/>
              </a:rPr>
              <a:t>في </a:t>
            </a:r>
            <a:br>
              <a:rPr lang="en-US" sz="2200">
                <a:cs typeface="Arial" panose="020B0604020202020204" pitchFamily="34" charset="0"/>
                <a:rtl/>
              </a:rPr>
            </a:br>
            <a:r>
              <a:rPr lang="ar-xm" sz="2200">
                <a:cs typeface="Arial" panose="020B0604020202020204" pitchFamily="34" charset="0"/>
                <a:rtl/>
              </a:rPr>
              <a:t>الجلسة </a:t>
            </a:r>
            <a:r>
              <a:rPr lang="ar-xm" sz="2200" dirty="0">
                <a:cs typeface="Arial" panose="020B0604020202020204" pitchFamily="34" charset="0"/>
                <a:rtl/>
              </a:rPr>
              <a:t>التدريبية التالية</a:t>
            </a:r>
          </a:p>
          <a:p>
            <a:pPr algn="r" rtl="1">
              <a:lnSpc>
                <a:spcPct val="100000"/>
              </a:lnSpc>
            </a:pPr>
            <a:endParaRPr lang="en-US" dirty="0">
              <a:cs typeface="Arial" panose="020B0604020202020204" pitchFamily="34" charset="0"/>
            </a:endParaRPr>
          </a:p>
          <a:p>
            <a:pPr marL="457200" indent="-457200" algn="r" rtl="1">
              <a:lnSpc>
                <a:spcPct val="100000"/>
              </a:lnSpc>
              <a:buFont typeface="Ubuntu Light" panose="020B0604020202020204" pitchFamily="34" charset="0"/>
              <a:buChar char="•"/>
            </a:pPr>
            <a:endParaRPr lang="en-US" dirty="0">
              <a:cs typeface="Arial" panose="020B0604020202020204" pitchFamily="34" charset="0"/>
            </a:endParaRPr>
          </a:p>
        </p:txBody>
      </p:sp>
      <p:pic>
        <p:nvPicPr>
          <p:cNvPr id="6" name="Picture 5">
            <a:extLst>
              <a:ext uri="{FF2B5EF4-FFF2-40B4-BE49-F238E27FC236}">
                <a16:creationId xmlns:a16="http://schemas.microsoft.com/office/drawing/2014/main" id="{C464655C-3866-2CD4-F743-8A0D6B83FFA0}"/>
              </a:ext>
            </a:extLst>
          </p:cNvPr>
          <p:cNvPicPr>
            <a:picLocks noChangeAspect="1"/>
          </p:cNvPicPr>
          <p:nvPr/>
        </p:nvPicPr>
        <p:blipFill rotWithShape="1">
          <a:blip r:embed="rId4"/>
          <a:srcRect l="66715" t="46587" r="3207" b="22481"/>
          <a:stretch/>
        </p:blipFill>
        <p:spPr>
          <a:xfrm>
            <a:off x="660010" y="2660981"/>
            <a:ext cx="4071629" cy="2355418"/>
          </a:xfrm>
          <a:prstGeom prst="rect">
            <a:avLst/>
          </a:prstGeom>
        </p:spPr>
      </p:pic>
      <p:grpSp>
        <p:nvGrpSpPr>
          <p:cNvPr id="5" name="Group 4">
            <a:extLst>
              <a:ext uri="{FF2B5EF4-FFF2-40B4-BE49-F238E27FC236}">
                <a16:creationId xmlns:a16="http://schemas.microsoft.com/office/drawing/2014/main" id="{67002547-45A1-A62E-4D44-B296AA7F0393}"/>
              </a:ext>
            </a:extLst>
          </p:cNvPr>
          <p:cNvGrpSpPr/>
          <p:nvPr/>
        </p:nvGrpSpPr>
        <p:grpSpPr>
          <a:xfrm>
            <a:off x="423986" y="285566"/>
            <a:ext cx="1547689" cy="1565435"/>
            <a:chOff x="126717" y="1156741"/>
            <a:chExt cx="4588158" cy="4584337"/>
          </a:xfrm>
        </p:grpSpPr>
        <p:sp>
          <p:nvSpPr>
            <p:cNvPr id="7" name="Oval 6">
              <a:extLst>
                <a:ext uri="{FF2B5EF4-FFF2-40B4-BE49-F238E27FC236}">
                  <a16:creationId xmlns:a16="http://schemas.microsoft.com/office/drawing/2014/main" id="{FD8EA3CD-8C30-2C44-2A16-A0E7827D96F0}"/>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cs typeface="Arial" panose="020B0604020202020204" pitchFamily="34" charset="0"/>
              </a:endParaRPr>
            </a:p>
          </p:txBody>
        </p:sp>
        <p:pic>
          <p:nvPicPr>
            <p:cNvPr id="8" name="Picture 10" descr="أيقونة صحية - مجانًا بصيغة 39490 PNG &amp; SVG - موقع Noun Project">
              <a:extLst>
                <a:ext uri="{FF2B5EF4-FFF2-40B4-BE49-F238E27FC236}">
                  <a16:creationId xmlns:a16="http://schemas.microsoft.com/office/drawing/2014/main" id="{0368E654-5307-7F41-3C5C-7A15315307BB}"/>
                </a:ext>
              </a:extLst>
            </p:cNvPr>
            <p:cNvPicPr>
              <a:picLocks noChangeAspect="1" noChangeArrowheads="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sharpenSoften amount="4000"/>
                      </a14:imgEffect>
                      <a14:imgEffect>
                        <a14:colorTemperature colorTemp="1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200201" y="2314810"/>
              <a:ext cx="2533179" cy="253317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2603C35B-8129-E171-08BE-72D21D3CCDE9}"/>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spTree>
    <p:extLst>
      <p:ext uri="{BB962C8B-B14F-4D97-AF65-F5344CB8AC3E}">
        <p14:creationId xmlns:p14="http://schemas.microsoft.com/office/powerpoint/2010/main" val="8637926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1921265" y="507071"/>
            <a:ext cx="9610725" cy="581025"/>
          </a:xfrm>
        </p:spPr>
        <p:txBody>
          <a:bodyPr rtlCol="1"/>
          <a:lstStyle/>
          <a:p>
            <a:pPr rtl="1"/>
            <a:r>
              <a:rPr lang="ar-xm" dirty="0">
                <a:cs typeface="Arial" panose="020B0604020202020204" pitchFamily="34" charset="0"/>
                <a:rtl/>
              </a:rPr>
              <a:t>مثال</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1940315" y="1088096"/>
            <a:ext cx="9591675" cy="581025"/>
          </a:xfrm>
        </p:spPr>
        <p:txBody>
          <a:bodyPr rtlCol="1">
            <a:normAutofit/>
          </a:bodyPr>
          <a:lstStyle/>
          <a:p>
            <a:pPr rtl="1"/>
            <a:r>
              <a:rPr lang="ar-xm" dirty="0">
                <a:cs typeface="Arial" panose="020B0604020202020204" pitchFamily="34" charset="0"/>
                <a:rtl/>
              </a:rPr>
              <a:t>التثقيف الصحي</a:t>
            </a:r>
          </a:p>
        </p:txBody>
      </p:sp>
      <p:sp>
        <p:nvSpPr>
          <p:cNvPr id="14" name="Text Placeholder 3">
            <a:extLst>
              <a:ext uri="{FF2B5EF4-FFF2-40B4-BE49-F238E27FC236}">
                <a16:creationId xmlns:a16="http://schemas.microsoft.com/office/drawing/2014/main" id="{5B10EB26-D548-4B46-8BA7-824BBD7D2DA0}"/>
              </a:ext>
            </a:extLst>
          </p:cNvPr>
          <p:cNvSpPr txBox="1">
            <a:spLocks/>
          </p:cNvSpPr>
          <p:nvPr/>
        </p:nvSpPr>
        <p:spPr>
          <a:xfrm>
            <a:off x="730640" y="1941484"/>
            <a:ext cx="10801350" cy="581025"/>
          </a:xfrm>
          <a:prstGeom prst="rect">
            <a:avLst/>
          </a:prstGeom>
        </p:spPr>
        <p:txBody>
          <a:bodyPr vert="horz" lIns="91440" tIns="45720" rIns="91440" bIns="45720" rtlCol="1">
            <a:normAutofit lnSpcReduction="10000"/>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algn="r" rtl="1">
              <a:lnSpc>
                <a:spcPct val="120000"/>
              </a:lnSpc>
            </a:pPr>
            <a:r>
              <a:rPr lang="ar-xm" dirty="0">
                <a:cs typeface="Arial" panose="020B0604020202020204" pitchFamily="34" charset="0"/>
                <a:rtl/>
              </a:rPr>
              <a:t>إليك نصيحة صحية حول تناول الأطعمة الصحية والمغذية!</a:t>
            </a:r>
          </a:p>
          <a:p>
            <a:pPr marL="457200" indent="-457200" algn="r" rtl="1">
              <a:lnSpc>
                <a:spcPct val="120000"/>
              </a:lnSpc>
              <a:buFont typeface="Ubuntu Light" panose="020B0604020202020204" pitchFamily="34" charset="0"/>
              <a:buChar char="•"/>
            </a:pPr>
            <a:endParaRPr lang="en-US" dirty="0">
              <a:cs typeface="Arial" panose="020B0604020202020204" pitchFamily="34" charset="0"/>
            </a:endParaRPr>
          </a:p>
          <a:p>
            <a:pPr marL="457200" indent="-457200" algn="r" rtl="1">
              <a:lnSpc>
                <a:spcPct val="100000"/>
              </a:lnSpc>
              <a:buFont typeface="Ubuntu Light" panose="020B0604020202020204" pitchFamily="34" charset="0"/>
              <a:buChar char="•"/>
            </a:pPr>
            <a:endParaRPr lang="en-US" dirty="0">
              <a:cs typeface="Arial" panose="020B0604020202020204" pitchFamily="34" charset="0"/>
            </a:endParaRPr>
          </a:p>
          <a:p>
            <a:pPr algn="r" rtl="1">
              <a:lnSpc>
                <a:spcPct val="100000"/>
              </a:lnSpc>
            </a:pPr>
            <a:endParaRPr lang="en-US" dirty="0">
              <a:cs typeface="Arial" panose="020B0604020202020204" pitchFamily="34" charset="0"/>
            </a:endParaRPr>
          </a:p>
          <a:p>
            <a:pPr marL="457200" indent="-457200" algn="r" rtl="1">
              <a:lnSpc>
                <a:spcPct val="100000"/>
              </a:lnSpc>
              <a:buFont typeface="Ubuntu Light" panose="020B0604020202020204" pitchFamily="34" charset="0"/>
              <a:buChar char="•"/>
            </a:pPr>
            <a:endParaRPr lang="en-US" dirty="0">
              <a:cs typeface="Arial" panose="020B0604020202020204" pitchFamily="34" charset="0"/>
            </a:endParaRPr>
          </a:p>
        </p:txBody>
      </p:sp>
      <p:pic>
        <p:nvPicPr>
          <p:cNvPr id="15" name="Picture 14">
            <a:extLst>
              <a:ext uri="{FF2B5EF4-FFF2-40B4-BE49-F238E27FC236}">
                <a16:creationId xmlns:a16="http://schemas.microsoft.com/office/drawing/2014/main" id="{A8287FFB-A65E-F1D0-59EF-85A2C03BDB8D}"/>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Lst>
          </a:blip>
          <a:srcRect l="25814" t="17984" r="27006" b="21860"/>
          <a:stretch/>
        </p:blipFill>
        <p:spPr>
          <a:xfrm>
            <a:off x="1344154" y="2640710"/>
            <a:ext cx="4860967" cy="3486239"/>
          </a:xfrm>
          <a:prstGeom prst="rect">
            <a:avLst/>
          </a:prstGeom>
        </p:spPr>
      </p:pic>
      <p:sp>
        <p:nvSpPr>
          <p:cNvPr id="18" name="TextBox 17">
            <a:extLst>
              <a:ext uri="{FF2B5EF4-FFF2-40B4-BE49-F238E27FC236}">
                <a16:creationId xmlns:a16="http://schemas.microsoft.com/office/drawing/2014/main" id="{242AD5DC-573E-63D6-944D-3AFF717716A4}"/>
              </a:ext>
            </a:extLst>
          </p:cNvPr>
          <p:cNvSpPr txBox="1"/>
          <p:nvPr/>
        </p:nvSpPr>
        <p:spPr>
          <a:xfrm>
            <a:off x="7235301" y="2695900"/>
            <a:ext cx="4296689" cy="2649700"/>
          </a:xfrm>
          <a:prstGeom prst="rect">
            <a:avLst/>
          </a:prstGeom>
          <a:noFill/>
        </p:spPr>
        <p:txBody>
          <a:bodyPr wrap="square" rtlCol="1">
            <a:spAutoFit/>
          </a:bodyPr>
          <a:lstStyle/>
          <a:p>
            <a:pPr marL="342900" marR="0" lvl="0" indent="-342900" algn="r" rtl="1">
              <a:lnSpc>
                <a:spcPct val="120000"/>
              </a:lnSpc>
              <a:spcBef>
                <a:spcPts val="1200"/>
              </a:spcBef>
              <a:spcAft>
                <a:spcPts val="0"/>
              </a:spcAft>
              <a:buFont typeface="Symbol" panose="05050102010706020507" pitchFamily="18" charset="2"/>
              <a:buChar char=""/>
            </a:pPr>
            <a:r>
              <a:rPr lang="ar-SA" sz="2000" b="0">
                <a:effectLst/>
                <a:latin typeface="Ubuntu Light" panose="020B0304030602030204" pitchFamily="34" charset="0"/>
                <a:ea typeface="Calibri" panose="020F0502020204030204" pitchFamily="34" charset="0"/>
                <a:cs typeface="Arial" panose="020B0604020202020204" pitchFamily="34" charset="0"/>
                <a:rtl/>
              </a:rPr>
              <a:t>توفر الفاكهة والخضراوات لجسمك الفيتامينات والمعادن المهمة والطاقة اللازمة للحفاظ على صحة جيدة. فهي تزودك بالطاقة اللازمة لممارسة التمارين والمشاركة في المنافسات. </a:t>
            </a:r>
            <a:r>
              <a:rPr lang="ar-SA" sz="2000" b="1">
                <a:solidFill>
                  <a:srgbClr val="179984"/>
                </a:solidFill>
                <a:effectLst/>
                <a:latin typeface="Ubuntu Light" panose="020B0304030602030204" pitchFamily="34" charset="0"/>
                <a:ea typeface="Calibri" panose="020F0502020204030204" pitchFamily="34" charset="0"/>
                <a:cs typeface="Arial" panose="020B0604020202020204" pitchFamily="34" charset="0"/>
                <a:rtl/>
              </a:rPr>
              <a:t>تناول الأطعمة الملونة </a:t>
            </a:r>
            <a:r>
              <a:rPr lang="ar-SA" sz="2000" b="0">
                <a:effectLst/>
                <a:latin typeface="Ubuntu Light" panose="020B0304030602030204" pitchFamily="34" charset="0"/>
                <a:ea typeface="Calibri" panose="020F0502020204030204" pitchFamily="34" charset="0"/>
                <a:cs typeface="Arial" panose="020B0604020202020204" pitchFamily="34" charset="0"/>
                <a:rtl/>
              </a:rPr>
              <a:t>- امزج بين الأطعمة الحمراء، والخضراء، والبرتقالية، والصفراء. </a:t>
            </a:r>
            <a:r>
              <a:rPr lang="ar-SA" sz="2000" b="1">
                <a:solidFill>
                  <a:srgbClr val="179984"/>
                </a:solidFill>
                <a:effectLst/>
                <a:latin typeface="Ubuntu Light" panose="020B0304030602030204" pitchFamily="34" charset="0"/>
                <a:ea typeface="Calibri" panose="020F0502020204030204" pitchFamily="34" charset="0"/>
                <a:cs typeface="Arial" panose="020B0604020202020204" pitchFamily="34" charset="0"/>
                <a:rtl/>
              </a:rPr>
              <a:t>هل يمكنك ذكر طعام من كل لون؟</a:t>
            </a:r>
            <a:endParaRPr lang="ar-SA" sz="2000" b="1">
              <a:solidFill>
                <a:srgbClr val="179984"/>
              </a:solidFill>
              <a:effectLst/>
              <a:latin typeface="Ubuntu" panose="020B0504030602030204" pitchFamily="34" charset="0"/>
              <a:ea typeface="Calibri" panose="020F050202020403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7ADCD073-3498-C928-6786-444D9327FFA9}"/>
              </a:ext>
            </a:extLst>
          </p:cNvPr>
          <p:cNvGrpSpPr/>
          <p:nvPr/>
        </p:nvGrpSpPr>
        <p:grpSpPr>
          <a:xfrm>
            <a:off x="423986" y="285566"/>
            <a:ext cx="1547689" cy="1565435"/>
            <a:chOff x="126717" y="1156741"/>
            <a:chExt cx="4588158" cy="4584337"/>
          </a:xfrm>
        </p:grpSpPr>
        <p:sp>
          <p:nvSpPr>
            <p:cNvPr id="6" name="Oval 5">
              <a:extLst>
                <a:ext uri="{FF2B5EF4-FFF2-40B4-BE49-F238E27FC236}">
                  <a16:creationId xmlns:a16="http://schemas.microsoft.com/office/drawing/2014/main" id="{596D72AE-BA5D-CF89-A7D4-0572FE984F11}"/>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cs typeface="Arial" panose="020B0604020202020204" pitchFamily="34" charset="0"/>
              </a:endParaRPr>
            </a:p>
          </p:txBody>
        </p:sp>
        <p:pic>
          <p:nvPicPr>
            <p:cNvPr id="7" name="Picture 10" descr="أيقونة صحية - مجانًا بصيغة 39490 PNG &amp; SVG - موقع Noun Project">
              <a:extLst>
                <a:ext uri="{FF2B5EF4-FFF2-40B4-BE49-F238E27FC236}">
                  <a16:creationId xmlns:a16="http://schemas.microsoft.com/office/drawing/2014/main" id="{842CF4D7-B386-F245-2F99-330853B946D0}"/>
                </a:ext>
              </a:extLst>
            </p:cNvPr>
            <p:cNvPicPr>
              <a:picLocks noChangeAspect="1" noChangeArrowheads="1"/>
            </p:cNvPicPr>
            <p:nvPr/>
          </p:nvPicPr>
          <p:blipFill>
            <a:blip r:embed="rId6">
              <a:duotone>
                <a:schemeClr val="accent5">
                  <a:shade val="45000"/>
                  <a:satMod val="135000"/>
                </a:schemeClr>
                <a:prstClr val="white"/>
              </a:duotone>
              <a:extLst>
                <a:ext uri="{BEBA8EAE-BF5A-486C-A8C5-ECC9F3942E4B}">
                  <a14:imgProps xmlns:a14="http://schemas.microsoft.com/office/drawing/2010/main">
                    <a14:imgLayer r:embed="rId7">
                      <a14:imgEffect>
                        <a14:sharpenSoften amount="4000"/>
                      </a14:imgEffect>
                      <a14:imgEffect>
                        <a14:colorTemperature colorTemp="1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200201" y="2314810"/>
              <a:ext cx="2533179" cy="253317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A10CB336-F921-F67D-61C3-01ED7D876D9B}"/>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spTree>
    <p:extLst>
      <p:ext uri="{BB962C8B-B14F-4D97-AF65-F5344CB8AC3E}">
        <p14:creationId xmlns:p14="http://schemas.microsoft.com/office/powerpoint/2010/main" val="13645837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1921265" y="507071"/>
            <a:ext cx="9610725" cy="581025"/>
          </a:xfrm>
        </p:spPr>
        <p:txBody>
          <a:bodyPr rtlCol="1"/>
          <a:lstStyle/>
          <a:p>
            <a:pPr rtl="1"/>
            <a:r>
              <a:rPr lang="ar-xm" dirty="0">
                <a:cs typeface="Arial" panose="020B0604020202020204" pitchFamily="34" charset="0"/>
                <a:rtl/>
              </a:rPr>
              <a:t>مثال</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1940315" y="1088096"/>
            <a:ext cx="9591675" cy="581025"/>
          </a:xfrm>
        </p:spPr>
        <p:txBody>
          <a:bodyPr rtlCol="1">
            <a:normAutofit/>
          </a:bodyPr>
          <a:lstStyle/>
          <a:p>
            <a:pPr rtl="1"/>
            <a:r>
              <a:rPr lang="ar-xm" dirty="0">
                <a:cs typeface="Arial" panose="020B0604020202020204" pitchFamily="34" charset="0"/>
                <a:rtl/>
              </a:rPr>
              <a:t>التثقيف الصحي</a:t>
            </a:r>
          </a:p>
        </p:txBody>
      </p:sp>
      <p:sp>
        <p:nvSpPr>
          <p:cNvPr id="14" name="Text Placeholder 3">
            <a:extLst>
              <a:ext uri="{FF2B5EF4-FFF2-40B4-BE49-F238E27FC236}">
                <a16:creationId xmlns:a16="http://schemas.microsoft.com/office/drawing/2014/main" id="{5B10EB26-D548-4B46-8BA7-824BBD7D2DA0}"/>
              </a:ext>
            </a:extLst>
          </p:cNvPr>
          <p:cNvSpPr txBox="1">
            <a:spLocks/>
          </p:cNvSpPr>
          <p:nvPr/>
        </p:nvSpPr>
        <p:spPr>
          <a:xfrm>
            <a:off x="730640" y="1941484"/>
            <a:ext cx="10801350" cy="581025"/>
          </a:xfrm>
          <a:prstGeom prst="rect">
            <a:avLst/>
          </a:prstGeom>
        </p:spPr>
        <p:txBody>
          <a:bodyPr vert="horz" lIns="91440" tIns="45720" rIns="91440" bIns="45720" rtlCol="1">
            <a:normAutofit lnSpcReduction="10000"/>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algn="r" rtl="1">
              <a:lnSpc>
                <a:spcPct val="120000"/>
              </a:lnSpc>
            </a:pPr>
            <a:r>
              <a:rPr lang="ar-xm" dirty="0">
                <a:cs typeface="Arial" panose="020B0604020202020204" pitchFamily="34" charset="0"/>
                <a:rtl/>
              </a:rPr>
              <a:t>إليك نصيحة صحية عن النوم والراحة والتعافي!</a:t>
            </a:r>
          </a:p>
          <a:p>
            <a:pPr marL="457200" indent="-457200" algn="r" rtl="1">
              <a:lnSpc>
                <a:spcPct val="120000"/>
              </a:lnSpc>
              <a:buFont typeface="Ubuntu Light" panose="020B0604020202020204" pitchFamily="34" charset="0"/>
              <a:buChar char="•"/>
            </a:pPr>
            <a:endParaRPr lang="en-US" dirty="0">
              <a:cs typeface="Arial" panose="020B0604020202020204" pitchFamily="34" charset="0"/>
            </a:endParaRPr>
          </a:p>
          <a:p>
            <a:pPr marL="457200" indent="-457200" algn="r" rtl="1">
              <a:lnSpc>
                <a:spcPct val="100000"/>
              </a:lnSpc>
              <a:buFont typeface="Ubuntu Light" panose="020B0604020202020204" pitchFamily="34" charset="0"/>
              <a:buChar char="•"/>
            </a:pPr>
            <a:endParaRPr lang="en-US" dirty="0">
              <a:cs typeface="Arial" panose="020B0604020202020204" pitchFamily="34" charset="0"/>
            </a:endParaRPr>
          </a:p>
          <a:p>
            <a:pPr algn="r" rtl="1">
              <a:lnSpc>
                <a:spcPct val="100000"/>
              </a:lnSpc>
            </a:pPr>
            <a:endParaRPr lang="en-US" dirty="0">
              <a:cs typeface="Arial" panose="020B0604020202020204" pitchFamily="34" charset="0"/>
            </a:endParaRPr>
          </a:p>
          <a:p>
            <a:pPr marL="457200" indent="-457200" algn="r" rtl="1">
              <a:lnSpc>
                <a:spcPct val="100000"/>
              </a:lnSpc>
              <a:buFont typeface="Ubuntu Light" panose="020B0604020202020204" pitchFamily="34" charset="0"/>
              <a:buChar char="•"/>
            </a:pPr>
            <a:endParaRPr lang="en-US" dirty="0">
              <a:cs typeface="Arial" panose="020B0604020202020204" pitchFamily="34" charset="0"/>
            </a:endParaRPr>
          </a:p>
        </p:txBody>
      </p:sp>
      <p:sp>
        <p:nvSpPr>
          <p:cNvPr id="18" name="TextBox 17">
            <a:extLst>
              <a:ext uri="{FF2B5EF4-FFF2-40B4-BE49-F238E27FC236}">
                <a16:creationId xmlns:a16="http://schemas.microsoft.com/office/drawing/2014/main" id="{242AD5DC-573E-63D6-944D-3AFF717716A4}"/>
              </a:ext>
            </a:extLst>
          </p:cNvPr>
          <p:cNvSpPr txBox="1"/>
          <p:nvPr/>
        </p:nvSpPr>
        <p:spPr>
          <a:xfrm>
            <a:off x="5468645" y="2695900"/>
            <a:ext cx="6063345" cy="2349682"/>
          </a:xfrm>
          <a:prstGeom prst="rect">
            <a:avLst/>
          </a:prstGeom>
          <a:noFill/>
        </p:spPr>
        <p:txBody>
          <a:bodyPr wrap="square" rtlCol="1">
            <a:spAutoFit/>
          </a:bodyPr>
          <a:lstStyle/>
          <a:p>
            <a:pPr marL="342900" marR="0" lvl="0" indent="-342900" algn="r" rtl="1">
              <a:lnSpc>
                <a:spcPct val="150000"/>
              </a:lnSpc>
              <a:spcBef>
                <a:spcPts val="0"/>
              </a:spcBef>
              <a:spcAft>
                <a:spcPts val="1200"/>
              </a:spcAft>
              <a:buSzPts val="1400"/>
              <a:buFont typeface="Ubuntu Light" panose="020B0604020202020204" pitchFamily="34" charset="0"/>
              <a:buChar char="•"/>
            </a:pPr>
            <a:r>
              <a:rPr lang="ar-SA" sz="2000" b="0">
                <a:effectLst/>
                <a:latin typeface="Ubuntu Light" panose="020B0304030602030204" pitchFamily="34" charset="0"/>
                <a:ea typeface="Calibri" panose="020F0502020204030204" pitchFamily="34" charset="0"/>
                <a:cs typeface="Arial" panose="020B0604020202020204" pitchFamily="34" charset="0"/>
                <a:rtl/>
              </a:rPr>
              <a:t>تعتبر ممارسة النشاط البدني المتوسط إلى الشاق لمدة </a:t>
            </a:r>
            <a:r>
              <a:rPr lang="en-US" sz="2000" b="0">
                <a:effectLst/>
                <a:latin typeface="Ubuntu Light" panose="020B0304030602030204" pitchFamily="34" charset="0"/>
                <a:ea typeface="Calibri" panose="020F0502020204030204" pitchFamily="34" charset="0"/>
                <a:cs typeface="Arial" panose="020B0604020202020204" pitchFamily="34" charset="0"/>
                <a:rtl val="0"/>
              </a:rPr>
              <a:t>30</a:t>
            </a:r>
            <a:r>
              <a:rPr lang="ar-SA" sz="2000" b="0">
                <a:effectLst/>
                <a:latin typeface="Ubuntu Light" panose="020B0304030602030204" pitchFamily="34" charset="0"/>
                <a:ea typeface="Calibri" panose="020F0502020204030204" pitchFamily="34" charset="0"/>
                <a:cs typeface="Arial" panose="020B0604020202020204" pitchFamily="34" charset="0"/>
                <a:rtl/>
              </a:rPr>
              <a:t> دقيقة </a:t>
            </a:r>
            <a:br>
              <a:rPr lang="ar-SA" sz="2000" b="0">
                <a:effectLst/>
                <a:latin typeface="Ubuntu Light" panose="020B0304030602030204" pitchFamily="34" charset="0"/>
                <a:ea typeface="Calibri" panose="020F0502020204030204" pitchFamily="34" charset="0"/>
                <a:cs typeface="Arial" panose="020B0604020202020204" pitchFamily="34" charset="0"/>
                <a:rtl/>
              </a:rPr>
            </a:br>
            <a:r>
              <a:rPr lang="ar-SA" sz="2000" b="0">
                <a:effectLst/>
                <a:latin typeface="Ubuntu Light" panose="020B0304030602030204" pitchFamily="34" charset="0"/>
                <a:ea typeface="Calibri" panose="020F0502020204030204" pitchFamily="34" charset="0"/>
                <a:cs typeface="Arial" panose="020B0604020202020204" pitchFamily="34" charset="0"/>
                <a:rtl/>
              </a:rPr>
              <a:t>في </a:t>
            </a:r>
            <a:r>
              <a:rPr lang="en-US" sz="2000" b="0">
                <a:effectLst/>
                <a:latin typeface="Ubuntu Light" panose="020B0304030602030204" pitchFamily="34" charset="0"/>
                <a:ea typeface="Calibri" panose="020F0502020204030204" pitchFamily="34" charset="0"/>
                <a:cs typeface="Arial" panose="020B0604020202020204" pitchFamily="34" charset="0"/>
                <a:rtl val="0"/>
              </a:rPr>
              <a:t>5</a:t>
            </a:r>
            <a:r>
              <a:rPr lang="ar-SA" sz="2000" b="0">
                <a:effectLst/>
                <a:latin typeface="Ubuntu Light" panose="020B0304030602030204" pitchFamily="34" charset="0"/>
                <a:ea typeface="Calibri" panose="020F0502020204030204" pitchFamily="34" charset="0"/>
                <a:cs typeface="Arial" panose="020B0604020202020204" pitchFamily="34" charset="0"/>
                <a:rtl/>
              </a:rPr>
              <a:t> أيام في الأسبوع جزءًا مهمًا من أسلوب الحياة الصحي. </a:t>
            </a:r>
            <a:br>
              <a:rPr lang="en-US" sz="2000" b="0">
                <a:effectLst/>
                <a:latin typeface="Ubuntu Light" panose="020B0304030602030204" pitchFamily="34" charset="0"/>
                <a:ea typeface="Calibri" panose="020F0502020204030204" pitchFamily="34" charset="0"/>
                <a:cs typeface="Arial" panose="020B0604020202020204" pitchFamily="34" charset="0"/>
                <a:rtl/>
              </a:rPr>
            </a:br>
            <a:r>
              <a:rPr lang="ar-SA" sz="2000" b="0">
                <a:effectLst/>
                <a:latin typeface="Ubuntu Light" panose="020B0304030602030204" pitchFamily="34" charset="0"/>
                <a:ea typeface="Calibri" panose="020F0502020204030204" pitchFamily="34" charset="0"/>
                <a:cs typeface="Arial" panose="020B0604020202020204" pitchFamily="34" charset="0"/>
                <a:rtl/>
              </a:rPr>
              <a:t>من المهم أيضًا أن تمنح جسمك إجازة أسبوعية من ممارسة الرياضة </a:t>
            </a:r>
            <a:r>
              <a:rPr lang="ar-SA" sz="2000" b="1">
                <a:solidFill>
                  <a:srgbClr val="179984"/>
                </a:solidFill>
                <a:effectLst/>
                <a:latin typeface="Ubuntu Light" panose="020B0304030602030204" pitchFamily="34" charset="0"/>
                <a:ea typeface="Calibri" panose="020F0502020204030204" pitchFamily="34" charset="0"/>
                <a:cs typeface="Arial" panose="020B0604020202020204" pitchFamily="34" charset="0"/>
                <a:rtl/>
              </a:rPr>
              <a:t>وأن تحصل على </a:t>
            </a:r>
            <a:r>
              <a:rPr lang="en-US" sz="2000" b="1">
                <a:solidFill>
                  <a:srgbClr val="179984"/>
                </a:solidFill>
                <a:effectLst/>
                <a:latin typeface="Ubuntu Light" panose="020B0304030602030204" pitchFamily="34" charset="0"/>
                <a:ea typeface="Calibri" panose="020F0502020204030204" pitchFamily="34" charset="0"/>
                <a:cs typeface="Arial" panose="020B0604020202020204" pitchFamily="34" charset="0"/>
                <a:rtl val="0"/>
              </a:rPr>
              <a:t>7</a:t>
            </a:r>
            <a:r>
              <a:rPr lang="ar-SA" sz="2000" b="1">
                <a:solidFill>
                  <a:srgbClr val="179984"/>
                </a:solidFill>
                <a:effectLst/>
                <a:latin typeface="Ubuntu Light" panose="020B0304030602030204" pitchFamily="34" charset="0"/>
                <a:ea typeface="Calibri" panose="020F0502020204030204" pitchFamily="34" charset="0"/>
                <a:cs typeface="Arial" panose="020B0604020202020204" pitchFamily="34" charset="0"/>
                <a:rtl/>
              </a:rPr>
              <a:t> إلى </a:t>
            </a:r>
            <a:r>
              <a:rPr lang="en-US" sz="2000" b="1">
                <a:solidFill>
                  <a:srgbClr val="179984"/>
                </a:solidFill>
                <a:effectLst/>
                <a:latin typeface="Ubuntu Light" panose="020B0304030602030204" pitchFamily="34" charset="0"/>
                <a:ea typeface="Calibri" panose="020F0502020204030204" pitchFamily="34" charset="0"/>
                <a:cs typeface="Arial" panose="020B0604020202020204" pitchFamily="34" charset="0"/>
                <a:rtl val="0"/>
              </a:rPr>
              <a:t>9</a:t>
            </a:r>
            <a:r>
              <a:rPr lang="ar-SA" sz="2000" b="1">
                <a:solidFill>
                  <a:srgbClr val="179984"/>
                </a:solidFill>
                <a:effectLst/>
                <a:latin typeface="Ubuntu Light" panose="020B0304030602030204" pitchFamily="34" charset="0"/>
                <a:ea typeface="Calibri" panose="020F0502020204030204" pitchFamily="34" charset="0"/>
                <a:cs typeface="Arial" panose="020B0604020202020204" pitchFamily="34" charset="0"/>
                <a:rtl/>
              </a:rPr>
              <a:t> ساعات من النوم كل ليلة. يمكنك استخدام نصائح النوم الصحي لتحسين نوعية النوم والراحة والتعافي.</a:t>
            </a:r>
            <a:endParaRPr lang="ar-SA" sz="2000" b="1">
              <a:solidFill>
                <a:srgbClr val="179984"/>
              </a:solidFill>
              <a:effectLst/>
              <a:latin typeface="Ubuntu" panose="020B0504030602030204" pitchFamily="34" charset="0"/>
              <a:ea typeface="Calibri" panose="020F0502020204030204" pitchFamily="34" charset="0"/>
              <a:cs typeface="Arial" panose="020B0604020202020204" pitchFamily="34" charset="0"/>
            </a:endParaRPr>
          </a:p>
        </p:txBody>
      </p:sp>
      <p:sp>
        <p:nvSpPr>
          <p:cNvPr id="5" name="AutoShape 2">
            <a:extLst>
              <a:ext uri="{FF2B5EF4-FFF2-40B4-BE49-F238E27FC236}">
                <a16:creationId xmlns:a16="http://schemas.microsoft.com/office/drawing/2014/main" id="{9A5965EE-63C6-6268-3D13-DC91F49551C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1" anchor="t" anchorCtr="0" compatLnSpc="1">
            <a:prstTxWarp prst="textNoShape">
              <a:avLst/>
            </a:prstTxWarp>
          </a:bodyPr>
          <a:lstStyle/>
          <a:p>
            <a:pPr algn="r" rtl="1"/>
            <a:endParaRPr lang="en-US">
              <a:cs typeface="Arial" panose="020B0604020202020204" pitchFamily="34" charset="0"/>
            </a:endParaRPr>
          </a:p>
        </p:txBody>
      </p:sp>
      <p:pic>
        <p:nvPicPr>
          <p:cNvPr id="7" name="Picture 6" descr="صورة تحتوي على نص ولقطة شاشة وشعار ونوع الخط&#10;&#10;تم إنشاء الوصف تلقائيًا">
            <a:extLst>
              <a:ext uri="{FF2B5EF4-FFF2-40B4-BE49-F238E27FC236}">
                <a16:creationId xmlns:a16="http://schemas.microsoft.com/office/drawing/2014/main" id="{53575FA6-EF2C-3853-C45E-3D5F32DD46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438" y="2697191"/>
            <a:ext cx="3067790" cy="3374569"/>
          </a:xfrm>
          <a:prstGeom prst="rect">
            <a:avLst/>
          </a:prstGeom>
        </p:spPr>
      </p:pic>
      <p:grpSp>
        <p:nvGrpSpPr>
          <p:cNvPr id="6" name="Group 5">
            <a:extLst>
              <a:ext uri="{FF2B5EF4-FFF2-40B4-BE49-F238E27FC236}">
                <a16:creationId xmlns:a16="http://schemas.microsoft.com/office/drawing/2014/main" id="{6AFB86B1-B49C-BCCB-39F5-84A0807FD32C}"/>
              </a:ext>
            </a:extLst>
          </p:cNvPr>
          <p:cNvGrpSpPr/>
          <p:nvPr/>
        </p:nvGrpSpPr>
        <p:grpSpPr>
          <a:xfrm>
            <a:off x="423986" y="285566"/>
            <a:ext cx="1547689" cy="1565435"/>
            <a:chOff x="126717" y="1156741"/>
            <a:chExt cx="4588158" cy="4584337"/>
          </a:xfrm>
        </p:grpSpPr>
        <p:sp>
          <p:nvSpPr>
            <p:cNvPr id="8" name="Oval 7">
              <a:extLst>
                <a:ext uri="{FF2B5EF4-FFF2-40B4-BE49-F238E27FC236}">
                  <a16:creationId xmlns:a16="http://schemas.microsoft.com/office/drawing/2014/main" id="{F9AEC0F7-8B38-B1B1-07E2-E1BE54A301E7}"/>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cs typeface="Arial" panose="020B0604020202020204" pitchFamily="34" charset="0"/>
              </a:endParaRPr>
            </a:p>
          </p:txBody>
        </p:sp>
        <p:pic>
          <p:nvPicPr>
            <p:cNvPr id="9" name="Picture 10" descr="أيقونة صحية - مجانًا بصيغة 39490 PNG &amp; SVG - موقع Noun Project">
              <a:extLst>
                <a:ext uri="{FF2B5EF4-FFF2-40B4-BE49-F238E27FC236}">
                  <a16:creationId xmlns:a16="http://schemas.microsoft.com/office/drawing/2014/main" id="{81E23F9B-939C-50B2-CFC3-76DEE5E366FB}"/>
                </a:ext>
              </a:extLst>
            </p:cNvPr>
            <p:cNvPicPr>
              <a:picLocks noChangeAspect="1" noChangeArrowheads="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sharpenSoften amount="4000"/>
                      </a14:imgEffect>
                      <a14:imgEffect>
                        <a14:colorTemperature colorTemp="1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200201" y="2314810"/>
              <a:ext cx="2533179" cy="253317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A0F98121-EA2C-8A51-2862-31DC1F03C4D6}"/>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spTree>
    <p:extLst>
      <p:ext uri="{BB962C8B-B14F-4D97-AF65-F5344CB8AC3E}">
        <p14:creationId xmlns:p14="http://schemas.microsoft.com/office/powerpoint/2010/main" val="4075367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056E0D-8706-D865-117B-561BEAA1AB4C}"/>
              </a:ext>
            </a:extLst>
          </p:cNvPr>
          <p:cNvSpPr txBox="1">
            <a:spLocks/>
          </p:cNvSpPr>
          <p:nvPr/>
        </p:nvSpPr>
        <p:spPr>
          <a:xfrm>
            <a:off x="4502331" y="1841315"/>
            <a:ext cx="6848826" cy="838090"/>
          </a:xfrm>
          <a:prstGeom prst="rect">
            <a:avLst/>
          </a:prstGeom>
          <a:solidFill>
            <a:schemeClr val="accent3"/>
          </a:solidFill>
        </p:spPr>
        <p:txBody>
          <a:bodyPr rtlCol="1"/>
          <a:lstStyle>
            <a:lvl1pPr marL="228600" indent="-228600" algn="l" defTabSz="914400" rtl="0" eaLnBrk="1" latinLnBrk="0" hangingPunct="1">
              <a:lnSpc>
                <a:spcPct val="90000"/>
              </a:lnSpc>
              <a:spcBef>
                <a:spcPts val="1000"/>
              </a:spcBef>
              <a:buFont typeface="Ubuntu Light"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marL="0" indent="0" algn="r" rtl="1">
              <a:buNone/>
            </a:pPr>
            <a:r>
              <a:rPr lang="ar-SA" sz="3600" b="1">
                <a:solidFill>
                  <a:schemeClr val="bg1"/>
                </a:solidFill>
                <a:cs typeface="Arial" panose="020B0604020202020204" pitchFamily="34" charset="0"/>
                <a:rtl/>
              </a:rPr>
              <a:t>نشاط جماعي</a:t>
            </a:r>
          </a:p>
          <a:p>
            <a:pPr marL="0" indent="0" algn="r" rtl="1">
              <a:buNone/>
            </a:pPr>
            <a:endParaRPr lang="ar-SA" sz="3600" b="1">
              <a:solidFill>
                <a:schemeClr val="bg1"/>
              </a:solidFill>
              <a:cs typeface="Arial" panose="020B0604020202020204" pitchFamily="34" charset="0"/>
            </a:endParaRPr>
          </a:p>
          <a:p>
            <a:pPr marL="0" indent="0" algn="r" rtl="1">
              <a:lnSpc>
                <a:spcPct val="100000"/>
              </a:lnSpc>
              <a:buNone/>
            </a:pPr>
            <a:r>
              <a:rPr lang="ar-SA" sz="3200">
                <a:solidFill>
                  <a:schemeClr val="bg1"/>
                </a:solidFill>
                <a:cs typeface="Arial" panose="020B0604020202020204" pitchFamily="34" charset="0"/>
                <a:rtl/>
              </a:rPr>
              <a:t>اعملوا في مجموعات لصياغة النصائح الصحية. سيقدم شخص واحد من كل مجموعة النصائح الصحية لبقية الحاضرين!</a:t>
            </a:r>
          </a:p>
        </p:txBody>
      </p:sp>
    </p:spTree>
    <p:extLst>
      <p:ext uri="{BB962C8B-B14F-4D97-AF65-F5344CB8AC3E}">
        <p14:creationId xmlns:p14="http://schemas.microsoft.com/office/powerpoint/2010/main" val="24896809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2DD0EEE-3F0F-8A84-AD8D-864BE80558E0}"/>
              </a:ext>
            </a:extLst>
          </p:cNvPr>
          <p:cNvGrpSpPr/>
          <p:nvPr/>
        </p:nvGrpSpPr>
        <p:grpSpPr>
          <a:xfrm>
            <a:off x="423986" y="285566"/>
            <a:ext cx="1547689" cy="1565435"/>
            <a:chOff x="126717" y="1156741"/>
            <a:chExt cx="4588158" cy="4584337"/>
          </a:xfrm>
        </p:grpSpPr>
        <p:sp>
          <p:nvSpPr>
            <p:cNvPr id="16" name="Oval 15">
              <a:extLst>
                <a:ext uri="{FF2B5EF4-FFF2-40B4-BE49-F238E27FC236}">
                  <a16:creationId xmlns:a16="http://schemas.microsoft.com/office/drawing/2014/main" id="{3E6762CE-AF76-15E5-18C4-8A577BD3E948}"/>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cs typeface="Arial" panose="020B0604020202020204" pitchFamily="34" charset="0"/>
              </a:endParaRPr>
            </a:p>
          </p:txBody>
        </p:sp>
        <p:pic>
          <p:nvPicPr>
            <p:cNvPr id="17" name="Picture 10" descr="أيقونة صحية - مجانًا بصيغة 39490 PNG &amp; SVG - موقع Noun Project">
              <a:extLst>
                <a:ext uri="{FF2B5EF4-FFF2-40B4-BE49-F238E27FC236}">
                  <a16:creationId xmlns:a16="http://schemas.microsoft.com/office/drawing/2014/main" id="{ABFB551D-D10A-0D67-4B64-A123229300EF}"/>
                </a:ext>
              </a:extLst>
            </p:cNvPr>
            <p:cNvPicPr>
              <a:picLocks noChangeAspect="1" noChangeArrowheads="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sharpenSoften amount="4000"/>
                      </a14:imgEffect>
                      <a14:imgEffect>
                        <a14:colorTemperature colorTemp="1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200201" y="2314810"/>
              <a:ext cx="2533179" cy="253317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1921265" y="507071"/>
            <a:ext cx="9610725" cy="581025"/>
          </a:xfrm>
        </p:spPr>
        <p:txBody>
          <a:bodyPr rtlCol="1"/>
          <a:lstStyle/>
          <a:p>
            <a:pPr rtl="1"/>
            <a:r>
              <a:rPr lang="ar-xm" dirty="0">
                <a:cs typeface="Arial" panose="020B0604020202020204" pitchFamily="34" charset="0"/>
                <a:rtl/>
              </a:rPr>
              <a:t>الفرص</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1940315" y="1088096"/>
            <a:ext cx="9591675" cy="581025"/>
          </a:xfrm>
        </p:spPr>
        <p:txBody>
          <a:bodyPr rtlCol="1">
            <a:normAutofit/>
          </a:bodyPr>
          <a:lstStyle/>
          <a:p>
            <a:pPr rtl="1"/>
            <a:r>
              <a:rPr lang="ar-xm" dirty="0">
                <a:cs typeface="Arial" panose="020B0604020202020204" pitchFamily="34" charset="0"/>
                <a:rtl/>
              </a:rPr>
              <a:t>التثقيف الصحي</a:t>
            </a:r>
          </a:p>
        </p:txBody>
      </p:sp>
      <p:sp>
        <p:nvSpPr>
          <p:cNvPr id="14" name="Text Placeholder 3">
            <a:extLst>
              <a:ext uri="{FF2B5EF4-FFF2-40B4-BE49-F238E27FC236}">
                <a16:creationId xmlns:a16="http://schemas.microsoft.com/office/drawing/2014/main" id="{5B10EB26-D548-4B46-8BA7-824BBD7D2DA0}"/>
              </a:ext>
            </a:extLst>
          </p:cNvPr>
          <p:cNvSpPr txBox="1">
            <a:spLocks/>
          </p:cNvSpPr>
          <p:nvPr/>
        </p:nvSpPr>
        <p:spPr>
          <a:xfrm>
            <a:off x="2166151" y="1941485"/>
            <a:ext cx="9365839" cy="2102880"/>
          </a:xfrm>
          <a:prstGeom prst="rect">
            <a:avLst/>
          </a:prstGeom>
        </p:spPr>
        <p:txBody>
          <a:bodyPr vert="horz" lIns="91440" tIns="45720" rIns="91440" bIns="45720" rtlCol="1">
            <a:normAutofit/>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marL="457200" indent="-457200" algn="r" rtl="1">
              <a:lnSpc>
                <a:spcPct val="100000"/>
              </a:lnSpc>
              <a:buFont typeface="Ubuntu Light" panose="020B0604020202020204" pitchFamily="34" charset="0"/>
              <a:buChar char="•"/>
            </a:pPr>
            <a:r>
              <a:rPr lang="ar-xm" dirty="0">
                <a:cs typeface="Arial" panose="020B0604020202020204" pitchFamily="34" charset="0"/>
                <a:rtl/>
              </a:rPr>
              <a:t>يمكنك مشاركة النصائح الصحية بعدة طرق! فكر في جميع الطرق المختلفة التي تتواصل بها مع زملائك اللاعبين في فريق الأولمبياد الخاص </a:t>
            </a:r>
          </a:p>
          <a:p>
            <a:pPr algn="r" rtl="1">
              <a:lnSpc>
                <a:spcPct val="100000"/>
              </a:lnSpc>
            </a:pPr>
            <a:endParaRPr lang="en-US" dirty="0">
              <a:cs typeface="Arial" panose="020B0604020202020204" pitchFamily="34" charset="0"/>
            </a:endParaRPr>
          </a:p>
          <a:p>
            <a:pPr marL="457200" indent="-457200" algn="r" rtl="1">
              <a:lnSpc>
                <a:spcPct val="100000"/>
              </a:lnSpc>
              <a:buFont typeface="Ubuntu Light" panose="020B0604020202020204" pitchFamily="34" charset="0"/>
              <a:buChar char="•"/>
            </a:pPr>
            <a:r>
              <a:rPr lang="ar-xm" dirty="0">
                <a:cs typeface="Arial" panose="020B0604020202020204" pitchFamily="34" charset="0"/>
                <a:rtl/>
              </a:rPr>
              <a:t>قد ترغب في مشاركة نصيحة صحية أثناء:</a:t>
            </a:r>
          </a:p>
        </p:txBody>
      </p:sp>
      <p:pic>
        <p:nvPicPr>
          <p:cNvPr id="6" name="Graphic 5" descr="زجاجة ماء بتعبئة خالصة">
            <a:extLst>
              <a:ext uri="{FF2B5EF4-FFF2-40B4-BE49-F238E27FC236}">
                <a16:creationId xmlns:a16="http://schemas.microsoft.com/office/drawing/2014/main" id="{A3DC6B6A-DE82-6110-7A1A-4A0803A0F30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53137" y="4515415"/>
            <a:ext cx="1149928" cy="1149928"/>
          </a:xfrm>
          <a:prstGeom prst="rect">
            <a:avLst/>
          </a:prstGeom>
        </p:spPr>
      </p:pic>
      <p:pic>
        <p:nvPicPr>
          <p:cNvPr id="13" name="Picture 12" descr="شكل&#10;&#10;الوصف تم إنشاؤه تلقائيًا بثقة منخفضة">
            <a:extLst>
              <a:ext uri="{FF2B5EF4-FFF2-40B4-BE49-F238E27FC236}">
                <a16:creationId xmlns:a16="http://schemas.microsoft.com/office/drawing/2014/main" id="{591410B5-A2A4-770B-7ACA-D8E001D3169A}"/>
              </a:ext>
            </a:extLst>
          </p:cNvPr>
          <p:cNvPicPr>
            <a:picLocks noChangeAspect="1"/>
          </p:cNvPicPr>
          <p:nvPr/>
        </p:nvPicPr>
        <p:blipFill>
          <a:blip r:embed="rId8">
            <a:duotone>
              <a:schemeClr val="accent1">
                <a:shade val="45000"/>
                <a:satMod val="135000"/>
              </a:schemeClr>
              <a:prstClr val="white"/>
            </a:duotone>
            <a:extLst>
              <a:ext uri="{BEBA8EAE-BF5A-486C-A8C5-ECC9F3942E4B}">
                <a14:imgProps xmlns:a14="http://schemas.microsoft.com/office/drawing/2010/main">
                  <a14:imgLayer r:embed="rId9">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597612" y="4501085"/>
            <a:ext cx="1149927" cy="1178588"/>
          </a:xfrm>
          <a:prstGeom prst="rect">
            <a:avLst/>
          </a:prstGeom>
        </p:spPr>
      </p:pic>
      <p:sp>
        <p:nvSpPr>
          <p:cNvPr id="9" name="TextBox 8">
            <a:extLst>
              <a:ext uri="{FF2B5EF4-FFF2-40B4-BE49-F238E27FC236}">
                <a16:creationId xmlns:a16="http://schemas.microsoft.com/office/drawing/2014/main" id="{E61835A8-A466-22F0-22C7-D678A6A2E0DD}"/>
              </a:ext>
            </a:extLst>
          </p:cNvPr>
          <p:cNvSpPr txBox="1"/>
          <p:nvPr/>
        </p:nvSpPr>
        <p:spPr>
          <a:xfrm flipH="1">
            <a:off x="792014" y="5660399"/>
            <a:ext cx="8494633" cy="461665"/>
          </a:xfrm>
          <a:prstGeom prst="rect">
            <a:avLst/>
          </a:prstGeom>
          <a:noFill/>
        </p:spPr>
        <p:txBody>
          <a:bodyPr wrap="none" rtlCol="1">
            <a:spAutoFit/>
          </a:bodyPr>
          <a:lstStyle/>
          <a:p>
            <a:pPr algn="r" rtl="1"/>
            <a:r>
              <a:rPr lang="ar-xm" sz="2400" dirty="0">
                <a:cs typeface="Arial" panose="020B0604020202020204" pitchFamily="34" charset="0"/>
                <a:rtl/>
              </a:rPr>
              <a:t>استراحات شرب الماء		تمارين الإطالة بغرض التهدئة		</a:t>
            </a:r>
          </a:p>
        </p:txBody>
      </p:sp>
      <p:sp>
        <p:nvSpPr>
          <p:cNvPr id="5" name="TextBox 4">
            <a:extLst>
              <a:ext uri="{FF2B5EF4-FFF2-40B4-BE49-F238E27FC236}">
                <a16:creationId xmlns:a16="http://schemas.microsoft.com/office/drawing/2014/main" id="{0058826A-1E3C-3754-C797-C4D1F41AF62A}"/>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spTree>
    <p:extLst>
      <p:ext uri="{BB962C8B-B14F-4D97-AF65-F5344CB8AC3E}">
        <p14:creationId xmlns:p14="http://schemas.microsoft.com/office/powerpoint/2010/main" val="18573961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1921265" y="507071"/>
            <a:ext cx="9610725" cy="581025"/>
          </a:xfrm>
        </p:spPr>
        <p:txBody>
          <a:bodyPr rtlCol="1"/>
          <a:lstStyle/>
          <a:p>
            <a:pPr rtl="1"/>
            <a:r>
              <a:rPr lang="ar-xm" dirty="0">
                <a:cs typeface="Arial" panose="020B0604020202020204" pitchFamily="34" charset="0"/>
                <a:rtl/>
              </a:rPr>
              <a:t>مرحلة البدء</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1940315" y="1088096"/>
            <a:ext cx="9591675" cy="581025"/>
          </a:xfrm>
        </p:spPr>
        <p:txBody>
          <a:bodyPr rtlCol="1">
            <a:normAutofit/>
          </a:bodyPr>
          <a:lstStyle/>
          <a:p>
            <a:pPr rtl="1"/>
            <a:r>
              <a:rPr lang="ar-xm" dirty="0">
                <a:cs typeface="Arial" panose="020B0604020202020204" pitchFamily="34" charset="0"/>
                <a:rtl/>
              </a:rPr>
              <a:t>التثقيف الصحي</a:t>
            </a:r>
          </a:p>
        </p:txBody>
      </p:sp>
      <p:sp>
        <p:nvSpPr>
          <p:cNvPr id="14" name="Text Placeholder 3">
            <a:extLst>
              <a:ext uri="{FF2B5EF4-FFF2-40B4-BE49-F238E27FC236}">
                <a16:creationId xmlns:a16="http://schemas.microsoft.com/office/drawing/2014/main" id="{5B10EB26-D548-4B46-8BA7-824BBD7D2DA0}"/>
              </a:ext>
            </a:extLst>
          </p:cNvPr>
          <p:cNvSpPr txBox="1">
            <a:spLocks/>
          </p:cNvSpPr>
          <p:nvPr/>
        </p:nvSpPr>
        <p:spPr>
          <a:xfrm>
            <a:off x="1640593" y="2432026"/>
            <a:ext cx="4714195" cy="3192960"/>
          </a:xfrm>
          <a:prstGeom prst="rect">
            <a:avLst/>
          </a:prstGeom>
        </p:spPr>
        <p:txBody>
          <a:bodyPr vert="horz" lIns="91440" tIns="45720" rIns="91440" bIns="45720" rtlCol="1" anchor="t">
            <a:normAutofit/>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algn="r" rtl="1">
              <a:lnSpc>
                <a:spcPct val="100000"/>
              </a:lnSpc>
            </a:pPr>
            <a:r>
              <a:rPr lang="ar-SA" dirty="0">
                <a:cs typeface="Arial" panose="020B0604020202020204" pitchFamily="34" charset="0"/>
                <a:rtl/>
              </a:rPr>
              <a:t>باستخدام </a:t>
            </a:r>
            <a:r>
              <a:rPr lang="ar-SA" b="1">
                <a:solidFill>
                  <a:srgbClr val="179984"/>
                </a:solidFill>
                <a:cs typeface="Arial" panose="020B0604020202020204" pitchFamily="34" charset="0"/>
                <a:rtl/>
              </a:rPr>
              <a:t>دليل </a:t>
            </a:r>
            <a:r>
              <a:rPr lang="en-US" b="1">
                <a:solidFill>
                  <a:srgbClr val="179984"/>
                </a:solidFill>
                <a:cs typeface="Arial" panose="020B0604020202020204" pitchFamily="34" charset="0"/>
                <a:rtl val="0"/>
              </a:rPr>
              <a:t>Fit 5</a:t>
            </a:r>
            <a:r>
              <a:rPr lang="ar-SA">
                <a:cs typeface="Arial" panose="020B0604020202020204" pitchFamily="34" charset="0"/>
                <a:rtl/>
              </a:rPr>
              <a:t>، </a:t>
            </a:r>
            <a:r>
              <a:rPr lang="ar-SA" dirty="0">
                <a:cs typeface="Arial" panose="020B0604020202020204" pitchFamily="34" charset="0"/>
                <a:rtl/>
              </a:rPr>
              <a:t>يمكنك مشاركة الدروس :عن</a:t>
            </a:r>
          </a:p>
          <a:p>
            <a:pPr marL="1143000" lvl="1" indent="-457200" algn="r" rtl="1">
              <a:lnSpc>
                <a:spcPct val="100000"/>
              </a:lnSpc>
            </a:pPr>
            <a:r>
              <a:rPr lang="ar-SA" dirty="0">
                <a:cs typeface="Arial" panose="020B0604020202020204" pitchFamily="34" charset="0"/>
                <a:rtl/>
              </a:rPr>
              <a:t>ممارسة النشاطات في الأوقات </a:t>
            </a:r>
            <a:br>
              <a:rPr lang="ar-SA" dirty="0">
                <a:cs typeface="Arial" panose="020B0604020202020204" pitchFamily="34" charset="0"/>
                <a:rtl/>
              </a:rPr>
            </a:br>
            <a:r>
              <a:rPr lang="ar-SA" dirty="0">
                <a:cs typeface="Arial" panose="020B0604020202020204" pitchFamily="34" charset="0"/>
                <a:rtl/>
              </a:rPr>
              <a:t>التي لا تمارس فيها الرياضة</a:t>
            </a:r>
          </a:p>
          <a:p>
            <a:pPr marL="1143000" lvl="1" indent="-457200" algn="r" rtl="1">
              <a:lnSpc>
                <a:spcPct val="100000"/>
              </a:lnSpc>
            </a:pPr>
            <a:r>
              <a:rPr lang="ar-SA" dirty="0">
                <a:cs typeface="Arial" panose="020B0604020202020204" pitchFamily="34" charset="0"/>
                <a:rtl/>
              </a:rPr>
              <a:t>تناول الأطعمة الصحية التي </a:t>
            </a:r>
            <a:br>
              <a:rPr lang="ar-SA" dirty="0">
                <a:cs typeface="Arial" panose="020B0604020202020204" pitchFamily="34" charset="0"/>
                <a:rtl/>
              </a:rPr>
            </a:br>
            <a:r>
              <a:rPr lang="ar-SA" dirty="0">
                <a:cs typeface="Arial" panose="020B0604020202020204" pitchFamily="34" charset="0"/>
                <a:rtl/>
              </a:rPr>
              <a:t>تغذي الجسم</a:t>
            </a:r>
          </a:p>
          <a:p>
            <a:pPr marL="1143000" lvl="1" indent="-457200" algn="r" rtl="1">
              <a:lnSpc>
                <a:spcPct val="100000"/>
              </a:lnSpc>
            </a:pPr>
            <a:r>
              <a:rPr lang="ar-SA" dirty="0">
                <a:cs typeface="Arial" panose="020B0604020202020204" pitchFamily="34" charset="0"/>
                <a:rtl/>
              </a:rPr>
              <a:t>تناول المشروبات المرطبة</a:t>
            </a:r>
          </a:p>
          <a:p>
            <a:pPr marL="457200" indent="-457200" algn="r" rtl="1">
              <a:lnSpc>
                <a:spcPct val="100000"/>
              </a:lnSpc>
              <a:buFont typeface="Ubuntu Light" panose="020B0604020202020204" pitchFamily="34" charset="0"/>
              <a:buChar char="•"/>
            </a:pPr>
            <a:endParaRPr lang="ar-SA" dirty="0">
              <a:cs typeface="Arial" panose="020B0604020202020204" pitchFamily="34" charset="0"/>
            </a:endParaRPr>
          </a:p>
        </p:txBody>
      </p:sp>
      <p:grpSp>
        <p:nvGrpSpPr>
          <p:cNvPr id="5" name="Group 4">
            <a:extLst>
              <a:ext uri="{FF2B5EF4-FFF2-40B4-BE49-F238E27FC236}">
                <a16:creationId xmlns:a16="http://schemas.microsoft.com/office/drawing/2014/main" id="{F646403F-E342-97FB-635C-D609491B4E89}"/>
              </a:ext>
            </a:extLst>
          </p:cNvPr>
          <p:cNvGrpSpPr/>
          <p:nvPr/>
        </p:nvGrpSpPr>
        <p:grpSpPr>
          <a:xfrm>
            <a:off x="423986" y="285566"/>
            <a:ext cx="1547689" cy="1565435"/>
            <a:chOff x="126717" y="1156741"/>
            <a:chExt cx="4588158" cy="4584337"/>
          </a:xfrm>
        </p:grpSpPr>
        <p:sp>
          <p:nvSpPr>
            <p:cNvPr id="6" name="Oval 5">
              <a:extLst>
                <a:ext uri="{FF2B5EF4-FFF2-40B4-BE49-F238E27FC236}">
                  <a16:creationId xmlns:a16="http://schemas.microsoft.com/office/drawing/2014/main" id="{DE35C785-3B71-0396-5538-E74B79D438C8}"/>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cs typeface="Arial" panose="020B0604020202020204" pitchFamily="34" charset="0"/>
              </a:endParaRPr>
            </a:p>
          </p:txBody>
        </p:sp>
        <p:pic>
          <p:nvPicPr>
            <p:cNvPr id="7" name="Picture 10" descr="أيقونة صحية - مجانًا بصيغة 39490 PNG &amp; SVG - موقع Noun Project">
              <a:extLst>
                <a:ext uri="{FF2B5EF4-FFF2-40B4-BE49-F238E27FC236}">
                  <a16:creationId xmlns:a16="http://schemas.microsoft.com/office/drawing/2014/main" id="{317DBF00-2936-C306-4D38-62DDB1A75FCD}"/>
                </a:ext>
              </a:extLst>
            </p:cNvPr>
            <p:cNvPicPr>
              <a:picLocks noChangeAspect="1" noChangeArrowheads="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sharpenSoften amount="4000"/>
                      </a14:imgEffect>
                      <a14:imgEffect>
                        <a14:colorTemperature colorTemp="1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200201" y="2314810"/>
              <a:ext cx="2533179" cy="253317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BFAE841F-E7A7-BF0C-C000-6433399906D2}"/>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pic>
        <p:nvPicPr>
          <p:cNvPr id="10" name="Picture 9">
            <a:extLst>
              <a:ext uri="{FF2B5EF4-FFF2-40B4-BE49-F238E27FC236}">
                <a16:creationId xmlns:a16="http://schemas.microsoft.com/office/drawing/2014/main" id="{A5AA5822-9DBB-26AE-DDBA-C4D1A8BB5CC0}"/>
              </a:ext>
            </a:extLst>
          </p:cNvPr>
          <p:cNvPicPr>
            <a:picLocks noChangeAspect="1"/>
          </p:cNvPicPr>
          <p:nvPr/>
        </p:nvPicPr>
        <p:blipFill rotWithShape="1">
          <a:blip r:embed="rId6"/>
          <a:srcRect l="33028" t="13089" r="17982" b="20122"/>
          <a:stretch/>
        </p:blipFill>
        <p:spPr>
          <a:xfrm>
            <a:off x="6806131" y="2000942"/>
            <a:ext cx="4725859" cy="3624044"/>
          </a:xfrm>
          <a:prstGeom prst="rect">
            <a:avLst/>
          </a:prstGeom>
        </p:spPr>
      </p:pic>
    </p:spTree>
    <p:extLst>
      <p:ext uri="{BB962C8B-B14F-4D97-AF65-F5344CB8AC3E}">
        <p14:creationId xmlns:p14="http://schemas.microsoft.com/office/powerpoint/2010/main" val="18198218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flipH="1">
            <a:off x="1921265" y="507071"/>
            <a:ext cx="9610725" cy="581025"/>
          </a:xfrm>
        </p:spPr>
        <p:txBody>
          <a:bodyPr rtlCol="1"/>
          <a:lstStyle/>
          <a:p>
            <a:pPr rtl="1"/>
            <a:r>
              <a:rPr lang="ar-xm" dirty="0">
                <a:cs typeface="Arial" panose="020B0604020202020204" pitchFamily="34" charset="0"/>
                <a:rtl/>
              </a:rPr>
              <a:t>مرحلة البدء</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flipH="1">
            <a:off x="1940315" y="1088096"/>
            <a:ext cx="9591675" cy="581025"/>
          </a:xfrm>
        </p:spPr>
        <p:txBody>
          <a:bodyPr rtlCol="1">
            <a:normAutofit/>
          </a:bodyPr>
          <a:lstStyle/>
          <a:p>
            <a:pPr rtl="1"/>
            <a:r>
              <a:rPr lang="ar-xm" dirty="0">
                <a:cs typeface="Arial" panose="020B0604020202020204" pitchFamily="34" charset="0"/>
                <a:rtl/>
              </a:rPr>
              <a:t>التثقيف الصحي</a:t>
            </a:r>
          </a:p>
        </p:txBody>
      </p:sp>
      <p:sp>
        <p:nvSpPr>
          <p:cNvPr id="14" name="Text Placeholder 3">
            <a:extLst>
              <a:ext uri="{FF2B5EF4-FFF2-40B4-BE49-F238E27FC236}">
                <a16:creationId xmlns:a16="http://schemas.microsoft.com/office/drawing/2014/main" id="{5B10EB26-D548-4B46-8BA7-824BBD7D2DA0}"/>
              </a:ext>
            </a:extLst>
          </p:cNvPr>
          <p:cNvSpPr txBox="1">
            <a:spLocks/>
          </p:cNvSpPr>
          <p:nvPr/>
        </p:nvSpPr>
        <p:spPr>
          <a:xfrm flipH="1">
            <a:off x="690803" y="2246452"/>
            <a:ext cx="10841187" cy="3378534"/>
          </a:xfrm>
          <a:prstGeom prst="rect">
            <a:avLst/>
          </a:prstGeom>
        </p:spPr>
        <p:txBody>
          <a:bodyPr vert="horz" lIns="91440" tIns="45720" rIns="91440" bIns="45720" rtlCol="1">
            <a:normAutofit/>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algn="r" rtl="1">
              <a:lnSpc>
                <a:spcPct val="100000"/>
              </a:lnSpc>
            </a:pPr>
            <a:r>
              <a:rPr lang="ar-xm" dirty="0">
                <a:cs typeface="Arial" panose="020B0604020202020204" pitchFamily="34" charset="0"/>
                <a:rtl/>
              </a:rPr>
              <a:t>بالإضافة إلى </a:t>
            </a:r>
            <a:r>
              <a:rPr lang="ar-xm" dirty="0">
                <a:cs typeface="Arial" panose="020B0604020202020204" pitchFamily="34" charset="0"/>
                <a:hlinkClick r:id="rId4"/>
                <a:rtl/>
              </a:rPr>
              <a:t>دليل </a:t>
            </a:r>
            <a:r>
              <a:rPr lang="" dirty="0">
                <a:cs typeface="Arial" panose="020B0604020202020204" pitchFamily="34" charset="0"/>
                <a:hlinkClick r:id="rId4"/>
                <a:rtl val="0"/>
              </a:rPr>
              <a:t>Fit 5</a:t>
            </a:r>
            <a:r>
              <a:rPr lang="ar-SA" dirty="0">
                <a:cs typeface="Arial" panose="020B0604020202020204" pitchFamily="34" charset="0"/>
                <a:hlinkClick r:id="rId4"/>
                <a:rtl/>
              </a:rPr>
              <a:t> </a:t>
            </a:r>
            <a:r>
              <a:rPr lang="ar-xm" dirty="0">
                <a:cs typeface="Arial" panose="020B0604020202020204" pitchFamily="34" charset="0"/>
                <a:hlinkClick r:id="rId4"/>
                <a:rtl/>
              </a:rPr>
              <a:t>وبطاقات اللياقة البدنية</a:t>
            </a:r>
            <a:r>
              <a:rPr lang="ar-xm" dirty="0">
                <a:cs typeface="Arial" panose="020B0604020202020204" pitchFamily="34" charset="0"/>
                <a:rtl/>
              </a:rPr>
              <a:t>، يمكنك أيضًا العثور على معلومات من أجل النصائح الصحية التي ستلقيها على اللاعبين الآخرين في صفحات الويب والموارد التالية:</a:t>
            </a:r>
          </a:p>
          <a:p>
            <a:pPr algn="r" rtl="1">
              <a:lnSpc>
                <a:spcPct val="100000"/>
              </a:lnSpc>
            </a:pPr>
            <a:endParaRPr lang="en-US" dirty="0">
              <a:cs typeface="Arial" panose="020B0604020202020204" pitchFamily="34" charset="0"/>
            </a:endParaRPr>
          </a:p>
          <a:p>
            <a:pPr marL="457200" indent="-457200" algn="r" rtl="1">
              <a:lnSpc>
                <a:spcPct val="100000"/>
              </a:lnSpc>
              <a:buFont typeface="Ubuntu Light" panose="020B0604020202020204" pitchFamily="34" charset="0"/>
              <a:buChar char="•"/>
            </a:pPr>
            <a:r>
              <a:rPr lang="ar-xm" dirty="0">
                <a:cs typeface="Arial" panose="020B0604020202020204" pitchFamily="34" charset="0"/>
                <a:hlinkClick r:id="rId5"/>
                <a:rtl/>
              </a:rPr>
              <a:t>مجموعة أدوات التثقيف الصحي للأولمبياد الخاص</a:t>
            </a:r>
            <a:endParaRPr lang="en-US" dirty="0">
              <a:cs typeface="Arial" panose="020B0604020202020204" pitchFamily="34" charset="0"/>
            </a:endParaRPr>
          </a:p>
          <a:p>
            <a:pPr marL="457200" indent="-457200" algn="r" rtl="1">
              <a:lnSpc>
                <a:spcPct val="100000"/>
              </a:lnSpc>
              <a:buFont typeface="Ubuntu Light" panose="020B0604020202020204" pitchFamily="34" charset="0"/>
              <a:buChar char="•"/>
            </a:pPr>
            <a:r>
              <a:rPr lang="" dirty="0">
                <a:cs typeface="Arial" panose="020B0604020202020204" pitchFamily="34" charset="0"/>
                <a:hlinkClick r:id="rId6"/>
                <a:rtl val="0"/>
              </a:rPr>
              <a:t>High 5</a:t>
            </a:r>
            <a:r>
              <a:rPr lang="ar-SA" dirty="0">
                <a:cs typeface="Arial" panose="020B0604020202020204" pitchFamily="34" charset="0"/>
                <a:hlinkClick r:id="rId6"/>
                <a:rtl/>
              </a:rPr>
              <a:t> </a:t>
            </a:r>
            <a:r>
              <a:rPr lang="ar-xm" dirty="0">
                <a:cs typeface="Arial" panose="020B0604020202020204" pitchFamily="34" charset="0"/>
                <a:hlinkClick r:id="rId6"/>
                <a:rtl/>
              </a:rPr>
              <a:t>للوصول إلى اللياقة البدنية</a:t>
            </a:r>
            <a:endParaRPr lang="en-US" dirty="0">
              <a:cs typeface="Arial" panose="020B0604020202020204" pitchFamily="34" charset="0"/>
            </a:endParaRPr>
          </a:p>
          <a:p>
            <a:pPr marL="457200" indent="-457200" algn="r" rtl="1">
              <a:lnSpc>
                <a:spcPct val="100000"/>
              </a:lnSpc>
              <a:buFont typeface="Ubuntu Light" panose="020B0604020202020204" pitchFamily="34" charset="0"/>
              <a:buChar char="•"/>
            </a:pPr>
            <a:r>
              <a:rPr lang="ar-xm" dirty="0">
                <a:cs typeface="Arial" panose="020B0604020202020204" pitchFamily="34" charset="0"/>
                <a:hlinkClick r:id="rId7"/>
                <a:rtl/>
              </a:rPr>
              <a:t>تعزيز الصحة -</a:t>
            </a:r>
            <a:r>
              <a:rPr lang="ar-SA" dirty="0">
                <a:cs typeface="Arial" panose="020B0604020202020204" pitchFamily="34" charset="0"/>
                <a:hlinkClick r:id="rId7"/>
                <a:rtl/>
              </a:rPr>
              <a:t> </a:t>
            </a:r>
            <a:r>
              <a:rPr lang="ar-xm" dirty="0">
                <a:cs typeface="Arial" panose="020B0604020202020204" pitchFamily="34" charset="0"/>
                <a:hlinkClick r:id="rId7"/>
                <a:rtl/>
              </a:rPr>
              <a:t>مواد تعليمية</a:t>
            </a:r>
            <a:endParaRPr lang="en-US" dirty="0">
              <a:cs typeface="Arial" panose="020B0604020202020204" pitchFamily="34" charset="0"/>
            </a:endParaRPr>
          </a:p>
          <a:p>
            <a:pPr marL="457200" indent="-457200" algn="r" rtl="1">
              <a:lnSpc>
                <a:spcPct val="100000"/>
              </a:lnSpc>
              <a:buFont typeface="Ubuntu Light" panose="020B0604020202020204" pitchFamily="34" charset="0"/>
              <a:buChar char="•"/>
            </a:pPr>
            <a:r>
              <a:rPr lang="ar-xm" dirty="0">
                <a:cs typeface="Arial" panose="020B0604020202020204" pitchFamily="34" charset="0"/>
                <a:rtl/>
              </a:rPr>
              <a:t>أدلة اللياقة البدنية ومواردها من أجل برنامجك</a:t>
            </a:r>
          </a:p>
          <a:p>
            <a:pPr marL="457200" indent="-457200" algn="r" rtl="1">
              <a:lnSpc>
                <a:spcPct val="100000"/>
              </a:lnSpc>
              <a:buFont typeface="Ubuntu Light" panose="020B0604020202020204" pitchFamily="34" charset="0"/>
              <a:buChar char="•"/>
            </a:pPr>
            <a:endParaRPr lang="en-US" dirty="0">
              <a:cs typeface="Arial" panose="020B0604020202020204" pitchFamily="34" charset="0"/>
            </a:endParaRPr>
          </a:p>
        </p:txBody>
      </p:sp>
      <p:grpSp>
        <p:nvGrpSpPr>
          <p:cNvPr id="5" name="Group 4">
            <a:extLst>
              <a:ext uri="{FF2B5EF4-FFF2-40B4-BE49-F238E27FC236}">
                <a16:creationId xmlns:a16="http://schemas.microsoft.com/office/drawing/2014/main" id="{19A2ABFB-6A06-B166-7DEC-4880D1813B10}"/>
              </a:ext>
            </a:extLst>
          </p:cNvPr>
          <p:cNvGrpSpPr/>
          <p:nvPr/>
        </p:nvGrpSpPr>
        <p:grpSpPr>
          <a:xfrm>
            <a:off x="423986" y="285566"/>
            <a:ext cx="1547689" cy="1565435"/>
            <a:chOff x="126717" y="1156741"/>
            <a:chExt cx="4588158" cy="4584337"/>
          </a:xfrm>
        </p:grpSpPr>
        <p:sp>
          <p:nvSpPr>
            <p:cNvPr id="6" name="Oval 5">
              <a:extLst>
                <a:ext uri="{FF2B5EF4-FFF2-40B4-BE49-F238E27FC236}">
                  <a16:creationId xmlns:a16="http://schemas.microsoft.com/office/drawing/2014/main" id="{B6047244-68A9-8FE1-1E3F-D5460C43A5CF}"/>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cs typeface="Arial" panose="020B0604020202020204" pitchFamily="34" charset="0"/>
              </a:endParaRPr>
            </a:p>
          </p:txBody>
        </p:sp>
        <p:pic>
          <p:nvPicPr>
            <p:cNvPr id="7" name="Picture 10" descr="أيقونة صحية - مجانًا بصيغة 39490 PNG &amp; SVG - موقع Noun Project">
              <a:extLst>
                <a:ext uri="{FF2B5EF4-FFF2-40B4-BE49-F238E27FC236}">
                  <a16:creationId xmlns:a16="http://schemas.microsoft.com/office/drawing/2014/main" id="{640FD312-8B27-10B5-E1C6-43465EB3A6DC}"/>
                </a:ext>
              </a:extLst>
            </p:cNvPr>
            <p:cNvPicPr>
              <a:picLocks noChangeAspect="1" noChangeArrowheads="1"/>
            </p:cNvPicPr>
            <p:nvPr/>
          </p:nvPicPr>
          <p:blipFill>
            <a:blip r:embed="rId8">
              <a:duotone>
                <a:schemeClr val="accent5">
                  <a:shade val="45000"/>
                  <a:satMod val="135000"/>
                </a:schemeClr>
                <a:prstClr val="white"/>
              </a:duotone>
              <a:extLst>
                <a:ext uri="{BEBA8EAE-BF5A-486C-A8C5-ECC9F3942E4B}">
                  <a14:imgProps xmlns:a14="http://schemas.microsoft.com/office/drawing/2010/main">
                    <a14:imgLayer r:embed="rId9">
                      <a14:imgEffect>
                        <a14:sharpenSoften amount="4000"/>
                      </a14:imgEffect>
                      <a14:imgEffect>
                        <a14:colorTemperature colorTemp="1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200201" y="2314810"/>
              <a:ext cx="2533179" cy="253317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8538487D-10DF-C08F-53FD-57881B6CD98B}"/>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spTree>
    <p:extLst>
      <p:ext uri="{BB962C8B-B14F-4D97-AF65-F5344CB8AC3E}">
        <p14:creationId xmlns:p14="http://schemas.microsoft.com/office/powerpoint/2010/main" val="14938933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1923286" y="507071"/>
            <a:ext cx="9610725" cy="581025"/>
          </a:xfrm>
        </p:spPr>
        <p:txBody>
          <a:bodyPr rtlCol="1"/>
          <a:lstStyle/>
          <a:p>
            <a:pPr rtl="1"/>
            <a:r>
              <a:rPr lang="ar-xm" dirty="0">
                <a:cs typeface="Arial" panose="020B0604020202020204" pitchFamily="34" charset="0"/>
                <a:rtl/>
              </a:rPr>
              <a:t>الواجب المنزلي</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1942336" y="1088096"/>
            <a:ext cx="9591675" cy="581025"/>
          </a:xfrm>
        </p:spPr>
        <p:txBody>
          <a:bodyPr rtlCol="1">
            <a:normAutofit/>
          </a:bodyPr>
          <a:lstStyle/>
          <a:p>
            <a:pPr rtl="1"/>
            <a:r>
              <a:rPr lang="ar-xm" dirty="0">
                <a:cs typeface="Arial" panose="020B0604020202020204" pitchFamily="34" charset="0"/>
                <a:rtl/>
              </a:rPr>
              <a:t>التثقيف الصحي</a:t>
            </a:r>
          </a:p>
        </p:txBody>
      </p:sp>
      <p:sp>
        <p:nvSpPr>
          <p:cNvPr id="14" name="Text Placeholder 3">
            <a:extLst>
              <a:ext uri="{FF2B5EF4-FFF2-40B4-BE49-F238E27FC236}">
                <a16:creationId xmlns:a16="http://schemas.microsoft.com/office/drawing/2014/main" id="{5B10EB26-D548-4B46-8BA7-824BBD7D2DA0}"/>
              </a:ext>
            </a:extLst>
          </p:cNvPr>
          <p:cNvSpPr txBox="1">
            <a:spLocks/>
          </p:cNvSpPr>
          <p:nvPr/>
        </p:nvSpPr>
        <p:spPr>
          <a:xfrm>
            <a:off x="692824" y="2246452"/>
            <a:ext cx="10841187" cy="3378534"/>
          </a:xfrm>
          <a:prstGeom prst="rect">
            <a:avLst/>
          </a:prstGeom>
        </p:spPr>
        <p:txBody>
          <a:bodyPr vert="horz" lIns="91440" tIns="45720" rIns="91440" bIns="45720" rtlCol="1">
            <a:normAutofit/>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marL="457200" indent="-457200" algn="r" rtl="1">
              <a:lnSpc>
                <a:spcPct val="100000"/>
              </a:lnSpc>
              <a:buFont typeface="Ubuntu Light" panose="020B0604020202020204" pitchFamily="34" charset="0"/>
              <a:buChar char="•"/>
            </a:pPr>
            <a:r>
              <a:rPr lang="ar-xm" dirty="0">
                <a:cs typeface="Arial" panose="020B0604020202020204" pitchFamily="34" charset="0"/>
                <a:rtl/>
              </a:rPr>
              <a:t>حدد النصيحة الصحية التي ستشاركها أو صغها وتدرب على مشاركتها مع الآخرين</a:t>
            </a:r>
          </a:p>
          <a:p>
            <a:pPr algn="r" rtl="1">
              <a:lnSpc>
                <a:spcPct val="100000"/>
              </a:lnSpc>
            </a:pPr>
            <a:endParaRPr lang="en-US" dirty="0">
              <a:cs typeface="Arial" panose="020B0604020202020204" pitchFamily="34" charset="0"/>
            </a:endParaRPr>
          </a:p>
          <a:p>
            <a:pPr marL="457200" indent="-457200" algn="r" rtl="1">
              <a:lnSpc>
                <a:spcPct val="100000"/>
              </a:lnSpc>
              <a:buFont typeface="Ubuntu Light" panose="020B0604020202020204" pitchFamily="34" charset="0"/>
              <a:buChar char="•"/>
            </a:pPr>
            <a:r>
              <a:rPr lang="ar-xm" dirty="0">
                <a:cs typeface="Arial" panose="020B0604020202020204" pitchFamily="34" charset="0"/>
                <a:rtl/>
              </a:rPr>
              <a:t>في بداية الدرس التالي، سيُطلب منك</a:t>
            </a:r>
            <a:r>
              <a:rPr lang="ar-xm" b="1" dirty="0">
                <a:solidFill>
                  <a:srgbClr val="179984"/>
                </a:solidFill>
                <a:cs typeface="Arial" panose="020B0604020202020204" pitchFamily="34" charset="0"/>
                <a:rtl/>
              </a:rPr>
              <a:t> أن تقدم نصيحتك الصحية إلى المجموعة!</a:t>
            </a:r>
          </a:p>
          <a:p>
            <a:pPr marL="457200" indent="-457200" algn="r" rtl="1">
              <a:lnSpc>
                <a:spcPct val="100000"/>
              </a:lnSpc>
              <a:buFont typeface="Ubuntu Light" panose="020B0604020202020204" pitchFamily="34" charset="0"/>
              <a:buChar char="•"/>
            </a:pPr>
            <a:endParaRPr lang="en-US" dirty="0">
              <a:cs typeface="Arial" panose="020B0604020202020204" pitchFamily="34" charset="0"/>
            </a:endParaRPr>
          </a:p>
        </p:txBody>
      </p:sp>
      <p:grpSp>
        <p:nvGrpSpPr>
          <p:cNvPr id="5" name="Group 4">
            <a:extLst>
              <a:ext uri="{FF2B5EF4-FFF2-40B4-BE49-F238E27FC236}">
                <a16:creationId xmlns:a16="http://schemas.microsoft.com/office/drawing/2014/main" id="{C8CC4104-587C-75BA-8B51-12C098C85443}"/>
              </a:ext>
            </a:extLst>
          </p:cNvPr>
          <p:cNvGrpSpPr/>
          <p:nvPr/>
        </p:nvGrpSpPr>
        <p:grpSpPr>
          <a:xfrm>
            <a:off x="423986" y="285566"/>
            <a:ext cx="1547689" cy="1565435"/>
            <a:chOff x="126717" y="1156741"/>
            <a:chExt cx="4588158" cy="4584337"/>
          </a:xfrm>
        </p:grpSpPr>
        <p:sp>
          <p:nvSpPr>
            <p:cNvPr id="6" name="Oval 5">
              <a:extLst>
                <a:ext uri="{FF2B5EF4-FFF2-40B4-BE49-F238E27FC236}">
                  <a16:creationId xmlns:a16="http://schemas.microsoft.com/office/drawing/2014/main" id="{92923A88-5B50-3CF9-620D-CB7212B89A31}"/>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cs typeface="Arial" panose="020B0604020202020204" pitchFamily="34" charset="0"/>
              </a:endParaRPr>
            </a:p>
          </p:txBody>
        </p:sp>
        <p:pic>
          <p:nvPicPr>
            <p:cNvPr id="7" name="Picture 10" descr="أيقونة صحية - مجانًا بصيغة 39490 PNG &amp; SVG - موقع Noun Project">
              <a:extLst>
                <a:ext uri="{FF2B5EF4-FFF2-40B4-BE49-F238E27FC236}">
                  <a16:creationId xmlns:a16="http://schemas.microsoft.com/office/drawing/2014/main" id="{823867A0-8470-A3BA-E74A-1EA9EDF36D6A}"/>
                </a:ext>
              </a:extLst>
            </p:cNvPr>
            <p:cNvPicPr>
              <a:picLocks noChangeAspect="1" noChangeArrowheads="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sharpenSoften amount="4000"/>
                      </a14:imgEffect>
                      <a14:imgEffect>
                        <a14:colorTemperature colorTemp="1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200201" y="2314810"/>
              <a:ext cx="2533179" cy="253317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784CCDC8-D9F4-4DF3-121C-3DE6AC5CCD78}"/>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spTree>
    <p:extLst>
      <p:ext uri="{BB962C8B-B14F-4D97-AF65-F5344CB8AC3E}">
        <p14:creationId xmlns:p14="http://schemas.microsoft.com/office/powerpoint/2010/main" val="1341178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0ABADE-B9D8-4724-82E7-04A5D993D659}"/>
              </a:ext>
            </a:extLst>
          </p:cNvPr>
          <p:cNvSpPr>
            <a:spLocks noGrp="1"/>
          </p:cNvSpPr>
          <p:nvPr>
            <p:ph type="body" sz="quarter" idx="10"/>
          </p:nvPr>
        </p:nvSpPr>
        <p:spPr>
          <a:xfrm>
            <a:off x="1844891" y="316571"/>
            <a:ext cx="9610725" cy="581025"/>
          </a:xfrm>
        </p:spPr>
        <p:txBody>
          <a:bodyPr rtlCol="1"/>
          <a:lstStyle/>
          <a:p>
            <a:pPr rtl="1"/>
            <a:r>
              <a:rPr lang="ar-xm" dirty="0">
                <a:cs typeface="Arial" panose="020B0604020202020204" pitchFamily="34" charset="0"/>
                <a:rtl/>
              </a:rPr>
              <a:t>الدور والمسؤوليات</a:t>
            </a:r>
          </a:p>
        </p:txBody>
      </p:sp>
      <p:sp>
        <p:nvSpPr>
          <p:cNvPr id="3" name="Text Placeholder 2">
            <a:extLst>
              <a:ext uri="{FF2B5EF4-FFF2-40B4-BE49-F238E27FC236}">
                <a16:creationId xmlns:a16="http://schemas.microsoft.com/office/drawing/2014/main" id="{830821F7-323C-4926-B57C-4C482669BB16}"/>
              </a:ext>
            </a:extLst>
          </p:cNvPr>
          <p:cNvSpPr>
            <a:spLocks noGrp="1"/>
          </p:cNvSpPr>
          <p:nvPr>
            <p:ph type="body" sz="quarter" idx="11"/>
          </p:nvPr>
        </p:nvSpPr>
        <p:spPr>
          <a:xfrm>
            <a:off x="1863941" y="897596"/>
            <a:ext cx="9591675" cy="581025"/>
          </a:xfrm>
        </p:spPr>
        <p:txBody>
          <a:bodyPr rtlCol="1">
            <a:normAutofit/>
          </a:bodyPr>
          <a:lstStyle/>
          <a:p>
            <a:pPr rtl="1"/>
            <a:r>
              <a:rPr lang="ar-xm" dirty="0">
                <a:cs typeface="Arial" panose="020B0604020202020204" pitchFamily="34" charset="0"/>
                <a:rtl/>
              </a:rPr>
              <a:t>قادة اللياقة البدنية</a:t>
            </a:r>
          </a:p>
        </p:txBody>
      </p:sp>
      <p:sp>
        <p:nvSpPr>
          <p:cNvPr id="6" name="TextBox 5">
            <a:extLst>
              <a:ext uri="{FF2B5EF4-FFF2-40B4-BE49-F238E27FC236}">
                <a16:creationId xmlns:a16="http://schemas.microsoft.com/office/drawing/2014/main" id="{EB3185AE-22B3-4944-AD73-9F51D8336490}"/>
              </a:ext>
            </a:extLst>
          </p:cNvPr>
          <p:cNvSpPr txBox="1"/>
          <p:nvPr/>
        </p:nvSpPr>
        <p:spPr>
          <a:xfrm>
            <a:off x="1329818" y="1877074"/>
            <a:ext cx="10125798" cy="830997"/>
          </a:xfrm>
          <a:prstGeom prst="rect">
            <a:avLst/>
          </a:prstGeom>
          <a:noFill/>
        </p:spPr>
        <p:txBody>
          <a:bodyPr wrap="square" rtlCol="1">
            <a:spAutoFit/>
          </a:bodyPr>
          <a:lstStyle/>
          <a:p>
            <a:pPr algn="r" rtl="1"/>
            <a:r>
              <a:rPr lang="ar-xm" sz="2400" dirty="0">
                <a:effectLst/>
                <a:latin typeface="Ubuntu Light" panose="020B0304030602030204" pitchFamily="34" charset="0"/>
                <a:ea typeface="Calibri" panose="020F0502020204030204" pitchFamily="34" charset="0"/>
                <a:cs typeface="Arial" panose="020B0604020202020204" pitchFamily="34" charset="0"/>
                <a:rtl/>
              </a:rPr>
              <a:t>سيعمل قادة اللياقة البدنية يدًا بيد مع مدربيهم لضمان أن الصحة واللياقة البدنية عنصران أساسيان في التجربة الرياضية من خلال المشاركة في هذه الأدوار القيادية:</a:t>
            </a:r>
            <a:endParaRPr lang="en-US" dirty="0">
              <a:cs typeface="Arial" panose="020B0604020202020204" pitchFamily="34" charset="0"/>
            </a:endParaRPr>
          </a:p>
        </p:txBody>
      </p:sp>
      <p:sp>
        <p:nvSpPr>
          <p:cNvPr id="5" name="Text Box 2">
            <a:extLst>
              <a:ext uri="{FF2B5EF4-FFF2-40B4-BE49-F238E27FC236}">
                <a16:creationId xmlns:a16="http://schemas.microsoft.com/office/drawing/2014/main" id="{92B6AAEA-3C8E-B0B6-B583-AD663AD94E9D}"/>
              </a:ext>
            </a:extLst>
          </p:cNvPr>
          <p:cNvSpPr txBox="1">
            <a:spLocks noChangeArrowheads="1"/>
          </p:cNvSpPr>
          <p:nvPr/>
        </p:nvSpPr>
        <p:spPr bwMode="auto">
          <a:xfrm>
            <a:off x="3200400" y="5239886"/>
            <a:ext cx="2895600" cy="396519"/>
          </a:xfrm>
          <a:prstGeom prst="rect">
            <a:avLst/>
          </a:prstGeom>
          <a:solidFill>
            <a:srgbClr val="FFFFFF"/>
          </a:solidFill>
          <a:ln w="9525">
            <a:noFill/>
            <a:miter lim="800000"/>
            <a:headEnd/>
            <a:tailEnd/>
          </a:ln>
        </p:spPr>
        <p:txBody>
          <a:bodyPr rot="0" vert="horz" wrap="square" lIns="91440" tIns="45720" rIns="91440" bIns="45720" rtlCol="1" anchor="t" anchorCtr="0">
            <a:spAutoFit/>
          </a:bodyPr>
          <a:lstStyle/>
          <a:p>
            <a:pPr marL="0" marR="0" algn="ctr" rtl="1">
              <a:lnSpc>
                <a:spcPct val="107000"/>
              </a:lnSpc>
              <a:spcBef>
                <a:spcPts val="0"/>
              </a:spcBef>
              <a:spcAft>
                <a:spcPts val="800"/>
              </a:spcAft>
            </a:pPr>
            <a:r>
              <a:rPr lang="ar-xm" sz="2000" dirty="0">
                <a:effectLst/>
                <a:latin typeface="Ubuntu Light" panose="020B0304030602030204" pitchFamily="34" charset="0"/>
                <a:ea typeface="Ubuntu Light" panose="020B0304030602030204" pitchFamily="34" charset="0"/>
                <a:cs typeface="Arial" panose="020B0604020202020204" pitchFamily="34" charset="0"/>
                <a:rtl/>
              </a:rPr>
              <a:t>قيادة تمارين الإحماء والتهدئة</a:t>
            </a:r>
            <a:endParaRPr lang="en-US" sz="1400" dirty="0">
              <a:effectLst/>
              <a:latin typeface="Ubuntu Light" panose="020B0304030602030204" pitchFamily="34" charset="0"/>
              <a:ea typeface="Ubuntu Light" panose="020B0304030602030204" pitchFamily="34" charset="0"/>
              <a:cs typeface="Arial" panose="020B0604020202020204" pitchFamily="34" charset="0"/>
            </a:endParaRPr>
          </a:p>
        </p:txBody>
      </p:sp>
      <p:sp>
        <p:nvSpPr>
          <p:cNvPr id="8" name="Text Box 3">
            <a:extLst>
              <a:ext uri="{FF2B5EF4-FFF2-40B4-BE49-F238E27FC236}">
                <a16:creationId xmlns:a16="http://schemas.microsoft.com/office/drawing/2014/main" id="{81D03C10-9079-6A67-A48D-AB27EAE6937B}"/>
              </a:ext>
            </a:extLst>
          </p:cNvPr>
          <p:cNvSpPr txBox="1">
            <a:spLocks noChangeArrowheads="1"/>
          </p:cNvSpPr>
          <p:nvPr/>
        </p:nvSpPr>
        <p:spPr bwMode="auto">
          <a:xfrm>
            <a:off x="7367891" y="5120247"/>
            <a:ext cx="2057400" cy="396519"/>
          </a:xfrm>
          <a:prstGeom prst="rect">
            <a:avLst/>
          </a:prstGeom>
          <a:solidFill>
            <a:srgbClr val="FFFFFF"/>
          </a:solidFill>
          <a:ln w="9525">
            <a:noFill/>
            <a:miter lim="800000"/>
            <a:headEnd/>
            <a:tailEnd/>
          </a:ln>
        </p:spPr>
        <p:txBody>
          <a:bodyPr rot="0" vert="horz" wrap="square" lIns="91440" tIns="45720" rIns="91440" bIns="45720" rtlCol="1" anchor="t" anchorCtr="0">
            <a:spAutoFit/>
          </a:bodyPr>
          <a:lstStyle/>
          <a:p>
            <a:pPr marL="0" marR="0" algn="ctr" rtl="1">
              <a:lnSpc>
                <a:spcPct val="107000"/>
              </a:lnSpc>
              <a:spcBef>
                <a:spcPts val="0"/>
              </a:spcBef>
              <a:spcAft>
                <a:spcPts val="800"/>
              </a:spcAft>
            </a:pPr>
            <a:r>
              <a:rPr lang="ar-xm" sz="2000" dirty="0">
                <a:effectLst/>
                <a:latin typeface="Ubuntu Light" panose="020B0304030602030204" pitchFamily="34" charset="0"/>
                <a:ea typeface="Ubuntu Light" panose="020B0304030602030204" pitchFamily="34" charset="0"/>
                <a:cs typeface="Arial" panose="020B0604020202020204" pitchFamily="34" charset="0"/>
                <a:rtl/>
              </a:rPr>
              <a:t>تعليم العادات الصحية </a:t>
            </a:r>
          </a:p>
        </p:txBody>
      </p:sp>
      <p:pic>
        <p:nvPicPr>
          <p:cNvPr id="13" name="Picture 6" descr="أيقونات الإحماء - صور تمارين إحماء مجانية بصيغة SVG &amp; PNG - موقع Noun Project">
            <a:extLst>
              <a:ext uri="{FF2B5EF4-FFF2-40B4-BE49-F238E27FC236}">
                <a16:creationId xmlns:a16="http://schemas.microsoft.com/office/drawing/2014/main" id="{872B3A4F-E3D8-17CE-8861-38300FF64C25}"/>
              </a:ext>
            </a:extLst>
          </p:cNvPr>
          <p:cNvPicPr>
            <a:picLocks noChangeAspect="1" noChangeArrowheads="1"/>
          </p:cNvPicPr>
          <p:nvPr/>
        </p:nvPicPr>
        <p:blipFill>
          <a:blip r:embed="rId4">
            <a:duotone>
              <a:schemeClr val="accent2">
                <a:shade val="45000"/>
                <a:satMod val="135000"/>
              </a:schemeClr>
              <a:prstClr val="white"/>
            </a:duotone>
            <a:alphaModFix/>
            <a:extLst>
              <a:ext uri="{28A0092B-C50C-407E-A947-70E740481C1C}">
                <a14:useLocalDpi xmlns:a14="http://schemas.microsoft.com/office/drawing/2010/main" val="0"/>
              </a:ext>
            </a:extLst>
          </a:blip>
          <a:srcRect/>
          <a:stretch>
            <a:fillRect/>
          </a:stretch>
        </p:blipFill>
        <p:spPr bwMode="auto">
          <a:xfrm>
            <a:off x="3551340" y="3215247"/>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أيقونة صحية - مجانًا بصيغة 39490 PNG &amp; SVG - موقع Noun Project">
            <a:extLst>
              <a:ext uri="{FF2B5EF4-FFF2-40B4-BE49-F238E27FC236}">
                <a16:creationId xmlns:a16="http://schemas.microsoft.com/office/drawing/2014/main" id="{190C8B28-C2A9-EDE9-9382-3B05545CA91D}"/>
              </a:ext>
            </a:extLst>
          </p:cNvPr>
          <p:cNvPicPr>
            <a:picLocks noChangeAspect="1" noChangeArrowheads="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554042" y="3293586"/>
            <a:ext cx="1685097" cy="16850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6E078BE-D7B0-F38A-E76A-40BA6DBCDA05}"/>
              </a:ext>
            </a:extLst>
          </p:cNvPr>
          <p:cNvSpPr txBox="1"/>
          <p:nvPr/>
        </p:nvSpPr>
        <p:spPr>
          <a:xfrm>
            <a:off x="5012433" y="6245152"/>
            <a:ext cx="6685020" cy="307777"/>
          </a:xfrm>
          <a:prstGeom prst="rect">
            <a:avLst/>
          </a:prstGeom>
          <a:noFill/>
        </p:spPr>
        <p:txBody>
          <a:bodyPr wrap="square" rtlCol="1">
            <a:spAutoFit/>
          </a:bodyPr>
          <a:lstStyle/>
          <a:p>
            <a:pPr algn="r" rtl="1"/>
            <a:r>
              <a:rPr lang="ar-xm" sz="1400">
                <a:solidFill>
                  <a:schemeClr val="tx1">
                    <a:lumMod val="50000"/>
                    <a:lumOff val="50000"/>
                  </a:schemeClr>
                </a:solidFill>
                <a:latin typeface="+mj-lt"/>
                <a:cs typeface="Arial" panose="020B0604020202020204" pitchFamily="34" charset="0"/>
                <a:rtl/>
              </a:rPr>
              <a:t>قائد اللياقة البدنية</a:t>
            </a:r>
            <a:endParaRPr lang="ar-xm" sz="1400" dirty="0">
              <a:solidFill>
                <a:schemeClr val="tx1">
                  <a:lumMod val="50000"/>
                  <a:lumOff val="50000"/>
                </a:schemeClr>
              </a:solidFill>
              <a:latin typeface="+mj-lt"/>
              <a:cs typeface="Arial" panose="020B0604020202020204" pitchFamily="34" charset="0"/>
              <a:rtl/>
            </a:endParaRPr>
          </a:p>
        </p:txBody>
      </p:sp>
    </p:spTree>
    <p:extLst>
      <p:ext uri="{BB962C8B-B14F-4D97-AF65-F5344CB8AC3E}">
        <p14:creationId xmlns:p14="http://schemas.microsoft.com/office/powerpoint/2010/main" val="3881143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5617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FB0B23-81E0-4DF5-A6C7-7B284BA6416F}"/>
              </a:ext>
            </a:extLst>
          </p:cNvPr>
          <p:cNvSpPr>
            <a:spLocks noGrp="1"/>
          </p:cNvSpPr>
          <p:nvPr>
            <p:ph type="body" sz="quarter" idx="10"/>
          </p:nvPr>
        </p:nvSpPr>
        <p:spPr>
          <a:xfrm>
            <a:off x="1141366" y="1379536"/>
            <a:ext cx="10297341" cy="1196976"/>
          </a:xfrm>
        </p:spPr>
        <p:txBody>
          <a:bodyPr rtlCol="1">
            <a:noAutofit/>
          </a:bodyPr>
          <a:lstStyle/>
          <a:p>
            <a:pPr rtl="1">
              <a:lnSpc>
                <a:spcPct val="120000"/>
              </a:lnSpc>
            </a:pPr>
            <a:r>
              <a:rPr lang="ar-SA" sz="3700" b="0">
                <a:cs typeface="Arial" panose="020B0604020202020204" pitchFamily="34" charset="0"/>
                <a:rtl/>
              </a:rPr>
              <a:t>الدرس الثاني</a:t>
            </a:r>
          </a:p>
          <a:p>
            <a:pPr rtl="1">
              <a:lnSpc>
                <a:spcPct val="120000"/>
              </a:lnSpc>
            </a:pPr>
            <a:r>
              <a:rPr lang="ar-SA" sz="3700">
                <a:cs typeface="Arial" panose="020B0604020202020204" pitchFamily="34" charset="0"/>
                <a:rtl/>
              </a:rPr>
              <a:t>قيادة تمارين الإحماء والتهدئة</a:t>
            </a:r>
            <a:endParaRPr lang="ar-SA" sz="3700">
              <a:cs typeface="Arial" panose="020B0604020202020204" pitchFamily="34" charset="0"/>
            </a:endParaRPr>
          </a:p>
        </p:txBody>
      </p:sp>
      <p:sp>
        <p:nvSpPr>
          <p:cNvPr id="3" name="Text Placeholder 2">
            <a:extLst>
              <a:ext uri="{FF2B5EF4-FFF2-40B4-BE49-F238E27FC236}">
                <a16:creationId xmlns:a16="http://schemas.microsoft.com/office/drawing/2014/main" id="{29EEA90E-FB6A-4868-A951-E2DAB40F51F4}"/>
              </a:ext>
            </a:extLst>
          </p:cNvPr>
          <p:cNvSpPr>
            <a:spLocks noGrp="1"/>
          </p:cNvSpPr>
          <p:nvPr>
            <p:ph type="body" sz="quarter" idx="11"/>
          </p:nvPr>
        </p:nvSpPr>
        <p:spPr>
          <a:xfrm>
            <a:off x="2028007" y="3314700"/>
            <a:ext cx="9410700" cy="571500"/>
          </a:xfrm>
        </p:spPr>
        <p:txBody>
          <a:bodyPr rtlCol="1"/>
          <a:lstStyle/>
          <a:p>
            <a:pPr rtl="1"/>
            <a:r>
              <a:rPr lang="ar-SA">
                <a:cs typeface="Arial" panose="020B0604020202020204" pitchFamily="34" charset="0"/>
                <a:rtl/>
              </a:rPr>
              <a:t>في هذا الدرس، سوف</a:t>
            </a:r>
          </a:p>
        </p:txBody>
      </p:sp>
      <p:sp>
        <p:nvSpPr>
          <p:cNvPr id="4" name="Text Placeholder 3">
            <a:extLst>
              <a:ext uri="{FF2B5EF4-FFF2-40B4-BE49-F238E27FC236}">
                <a16:creationId xmlns:a16="http://schemas.microsoft.com/office/drawing/2014/main" id="{878E8F3C-3D13-42A8-8FE2-B56D17A5C83E}"/>
              </a:ext>
            </a:extLst>
          </p:cNvPr>
          <p:cNvSpPr>
            <a:spLocks noGrp="1"/>
          </p:cNvSpPr>
          <p:nvPr>
            <p:ph type="body" sz="quarter" idx="12"/>
          </p:nvPr>
        </p:nvSpPr>
        <p:spPr>
          <a:xfrm>
            <a:off x="5190309" y="3886200"/>
            <a:ext cx="6248398" cy="1336676"/>
          </a:xfrm>
        </p:spPr>
        <p:txBody>
          <a:bodyPr rtlCol="1">
            <a:normAutofit/>
          </a:bodyPr>
          <a:lstStyle/>
          <a:p>
            <a:pPr rtl="1"/>
            <a:r>
              <a:rPr lang="ar-SA" sz="2900">
                <a:cs typeface="Arial" panose="020B0604020202020204" pitchFamily="34" charset="0"/>
                <a:rtl/>
              </a:rPr>
              <a:t>تتدرب على قيادة روتينات الإحماء والتهدئة الديناميكية لمختلف الرياضات</a:t>
            </a:r>
          </a:p>
        </p:txBody>
      </p:sp>
    </p:spTree>
    <p:extLst>
      <p:ext uri="{BB962C8B-B14F-4D97-AF65-F5344CB8AC3E}">
        <p14:creationId xmlns:p14="http://schemas.microsoft.com/office/powerpoint/2010/main" val="40531770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0ABADE-B9D8-4724-82E7-04A5D993D659}"/>
              </a:ext>
            </a:extLst>
          </p:cNvPr>
          <p:cNvSpPr>
            <a:spLocks noGrp="1"/>
          </p:cNvSpPr>
          <p:nvPr>
            <p:ph type="body" sz="quarter" idx="10"/>
          </p:nvPr>
        </p:nvSpPr>
        <p:spPr>
          <a:xfrm>
            <a:off x="1921265" y="316571"/>
            <a:ext cx="9610725" cy="581025"/>
          </a:xfrm>
        </p:spPr>
        <p:txBody>
          <a:bodyPr rtlCol="1"/>
          <a:lstStyle/>
          <a:p>
            <a:pPr rtl="1"/>
            <a:r>
              <a:rPr lang="ar-xm" dirty="0">
                <a:cs typeface="Arial" panose="020B0604020202020204" pitchFamily="34" charset="0"/>
                <a:rtl/>
              </a:rPr>
              <a:t>اختبار</a:t>
            </a:r>
          </a:p>
        </p:txBody>
      </p:sp>
      <p:sp>
        <p:nvSpPr>
          <p:cNvPr id="3" name="Text Placeholder 2">
            <a:extLst>
              <a:ext uri="{FF2B5EF4-FFF2-40B4-BE49-F238E27FC236}">
                <a16:creationId xmlns:a16="http://schemas.microsoft.com/office/drawing/2014/main" id="{830821F7-323C-4926-B57C-4C482669BB16}"/>
              </a:ext>
            </a:extLst>
          </p:cNvPr>
          <p:cNvSpPr>
            <a:spLocks noGrp="1"/>
          </p:cNvSpPr>
          <p:nvPr>
            <p:ph type="body" sz="quarter" idx="11"/>
          </p:nvPr>
        </p:nvSpPr>
        <p:spPr>
          <a:xfrm>
            <a:off x="1940315" y="897596"/>
            <a:ext cx="9591675" cy="581025"/>
          </a:xfrm>
        </p:spPr>
        <p:txBody>
          <a:bodyPr rtlCol="1">
            <a:normAutofit/>
          </a:bodyPr>
          <a:lstStyle/>
          <a:p>
            <a:pPr rtl="1"/>
            <a:r>
              <a:rPr lang="ar-xm" dirty="0">
                <a:cs typeface="Arial" panose="020B0604020202020204" pitchFamily="34" charset="0"/>
                <a:rtl/>
              </a:rPr>
              <a:t>قادة اللياقة البدنية</a:t>
            </a:r>
          </a:p>
        </p:txBody>
      </p:sp>
      <p:sp>
        <p:nvSpPr>
          <p:cNvPr id="6" name="TextBox 5">
            <a:extLst>
              <a:ext uri="{FF2B5EF4-FFF2-40B4-BE49-F238E27FC236}">
                <a16:creationId xmlns:a16="http://schemas.microsoft.com/office/drawing/2014/main" id="{EB3185AE-22B3-4944-AD73-9F51D8336490}"/>
              </a:ext>
            </a:extLst>
          </p:cNvPr>
          <p:cNvSpPr txBox="1"/>
          <p:nvPr/>
        </p:nvSpPr>
        <p:spPr>
          <a:xfrm>
            <a:off x="1218096" y="2582753"/>
            <a:ext cx="10313894" cy="1477328"/>
          </a:xfrm>
          <a:prstGeom prst="rect">
            <a:avLst/>
          </a:prstGeom>
          <a:noFill/>
        </p:spPr>
        <p:txBody>
          <a:bodyPr wrap="square" lIns="91440" tIns="45720" rIns="91440" bIns="45720" rtlCol="1" anchor="t">
            <a:spAutoFit/>
          </a:bodyPr>
          <a:lstStyle/>
          <a:p>
            <a:pPr marL="342900" indent="-342900" algn="r" rtl="1">
              <a:buFont typeface="Ubuntu Light" panose="020B0604020202020204" pitchFamily="34" charset="0"/>
              <a:buChar char="•"/>
            </a:pPr>
            <a:r>
              <a:rPr lang="ar-xm" sz="2400" dirty="0">
                <a:latin typeface="Ubuntu Light"/>
                <a:ea typeface="Calibri" panose="020F0502020204030204" pitchFamily="34" charset="0"/>
                <a:cs typeface="Arial" panose="020B0604020202020204" pitchFamily="34" charset="0"/>
                <a:rtl/>
              </a:rPr>
              <a:t>الخواطر والأسئلة من الدرس الأول</a:t>
            </a:r>
          </a:p>
          <a:p>
            <a:pPr algn="r" rtl="1"/>
            <a:endParaRPr lang="en-US" sz="2400" dirty="0">
              <a:latin typeface="Ubuntu Light" panose="020B0304030602030204" pitchFamily="34" charset="0"/>
              <a:ea typeface="Calibri" panose="020F0502020204030204" pitchFamily="34" charset="0"/>
              <a:cs typeface="Arial" panose="020B0604020202020204" pitchFamily="34" charset="0"/>
            </a:endParaRPr>
          </a:p>
          <a:p>
            <a:pPr marL="342900" indent="-342900" algn="r" rtl="1">
              <a:buFont typeface="Ubuntu Light" panose="020B0604020202020204" pitchFamily="34" charset="0"/>
              <a:buChar char="•"/>
            </a:pPr>
            <a:r>
              <a:rPr lang="ar-xm" sz="2400" dirty="0">
                <a:latin typeface="Ubuntu Light" panose="020B0304030602030204" pitchFamily="34" charset="0"/>
                <a:ea typeface="Calibri" panose="020F0502020204030204" pitchFamily="34" charset="0"/>
                <a:cs typeface="Arial" panose="020B0604020202020204" pitchFamily="34" charset="0"/>
                <a:rtl/>
              </a:rPr>
              <a:t>التمرن على تقديم النصائح الصحية</a:t>
            </a:r>
          </a:p>
          <a:p>
            <a:pPr marL="342900" indent="-342900" algn="r" rtl="1">
              <a:buFont typeface="Ubuntu Light" panose="020B0604020202020204" pitchFamily="34" charset="0"/>
              <a:buChar char="•"/>
            </a:pPr>
            <a:endParaRPr lang="en-US" dirty="0">
              <a:cs typeface="Arial" panose="020B0604020202020204" pitchFamily="34" charset="0"/>
            </a:endParaRPr>
          </a:p>
        </p:txBody>
      </p:sp>
      <p:sp>
        <p:nvSpPr>
          <p:cNvPr id="4" name="TextBox 3">
            <a:extLst>
              <a:ext uri="{FF2B5EF4-FFF2-40B4-BE49-F238E27FC236}">
                <a16:creationId xmlns:a16="http://schemas.microsoft.com/office/drawing/2014/main" id="{BC56A382-674C-2733-38CE-A9DC4FD2FF86}"/>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spTree>
    <p:extLst>
      <p:ext uri="{BB962C8B-B14F-4D97-AF65-F5344CB8AC3E}">
        <p14:creationId xmlns:p14="http://schemas.microsoft.com/office/powerpoint/2010/main" val="16371663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0ABADE-B9D8-4724-82E7-04A5D993D659}"/>
              </a:ext>
            </a:extLst>
          </p:cNvPr>
          <p:cNvSpPr>
            <a:spLocks noGrp="1"/>
          </p:cNvSpPr>
          <p:nvPr>
            <p:ph type="body" sz="quarter" idx="10"/>
          </p:nvPr>
        </p:nvSpPr>
        <p:spPr>
          <a:xfrm>
            <a:off x="1912387" y="316571"/>
            <a:ext cx="9610725" cy="581025"/>
          </a:xfrm>
        </p:spPr>
        <p:txBody>
          <a:bodyPr rtlCol="1"/>
          <a:lstStyle/>
          <a:p>
            <a:pPr rtl="1"/>
            <a:r>
              <a:rPr lang="ar-xm" dirty="0">
                <a:cs typeface="Arial" panose="020B0604020202020204" pitchFamily="34" charset="0"/>
                <a:rtl/>
              </a:rPr>
              <a:t>الدور والمسؤوليات</a:t>
            </a:r>
          </a:p>
        </p:txBody>
      </p:sp>
      <p:sp>
        <p:nvSpPr>
          <p:cNvPr id="3" name="Text Placeholder 2">
            <a:extLst>
              <a:ext uri="{FF2B5EF4-FFF2-40B4-BE49-F238E27FC236}">
                <a16:creationId xmlns:a16="http://schemas.microsoft.com/office/drawing/2014/main" id="{830821F7-323C-4926-B57C-4C482669BB16}"/>
              </a:ext>
            </a:extLst>
          </p:cNvPr>
          <p:cNvSpPr>
            <a:spLocks noGrp="1"/>
          </p:cNvSpPr>
          <p:nvPr>
            <p:ph type="body" sz="quarter" idx="11"/>
          </p:nvPr>
        </p:nvSpPr>
        <p:spPr>
          <a:xfrm>
            <a:off x="1931437" y="897596"/>
            <a:ext cx="9591675" cy="581025"/>
          </a:xfrm>
        </p:spPr>
        <p:txBody>
          <a:bodyPr rtlCol="1">
            <a:normAutofit/>
          </a:bodyPr>
          <a:lstStyle/>
          <a:p>
            <a:pPr rtl="1"/>
            <a:r>
              <a:rPr lang="ar-xm" dirty="0">
                <a:cs typeface="Arial" panose="020B0604020202020204" pitchFamily="34" charset="0"/>
                <a:rtl/>
              </a:rPr>
              <a:t>قادة اللياقة البدنية</a:t>
            </a:r>
          </a:p>
        </p:txBody>
      </p:sp>
      <p:sp>
        <p:nvSpPr>
          <p:cNvPr id="6" name="TextBox 5">
            <a:extLst>
              <a:ext uri="{FF2B5EF4-FFF2-40B4-BE49-F238E27FC236}">
                <a16:creationId xmlns:a16="http://schemas.microsoft.com/office/drawing/2014/main" id="{EB3185AE-22B3-4944-AD73-9F51D8336490}"/>
              </a:ext>
            </a:extLst>
          </p:cNvPr>
          <p:cNvSpPr txBox="1"/>
          <p:nvPr/>
        </p:nvSpPr>
        <p:spPr>
          <a:xfrm>
            <a:off x="1209218" y="1877074"/>
            <a:ext cx="10313894" cy="830997"/>
          </a:xfrm>
          <a:prstGeom prst="rect">
            <a:avLst/>
          </a:prstGeom>
          <a:noFill/>
        </p:spPr>
        <p:txBody>
          <a:bodyPr wrap="square" rtlCol="1">
            <a:spAutoFit/>
          </a:bodyPr>
          <a:lstStyle/>
          <a:p>
            <a:pPr algn="r" rtl="1"/>
            <a:r>
              <a:rPr lang="ar-SA" sz="2400">
                <a:effectLst/>
                <a:latin typeface="Ubuntu Light" panose="020B0304030602030204" pitchFamily="34" charset="0"/>
                <a:ea typeface="Calibri" panose="020F0502020204030204" pitchFamily="34" charset="0"/>
                <a:cs typeface="Arial" panose="020B0604020202020204" pitchFamily="34" charset="0"/>
                <a:rtl/>
              </a:rPr>
              <a:t>سيعمل قادة اللياقة البدنية يدًا بيد مع مدربيهم لضمان أن الصحة واللياقة البدنية عنصران أساسيان في التجربة الرياضية من خلال المشاركة في هذه الأدوار القيادية:</a:t>
            </a:r>
            <a:endParaRPr lang="ar-SA">
              <a:cs typeface="Arial" panose="020B0604020202020204" pitchFamily="34" charset="0"/>
            </a:endParaRPr>
          </a:p>
        </p:txBody>
      </p:sp>
      <p:sp>
        <p:nvSpPr>
          <p:cNvPr id="9" name="Text Box 2">
            <a:extLst>
              <a:ext uri="{FF2B5EF4-FFF2-40B4-BE49-F238E27FC236}">
                <a16:creationId xmlns:a16="http://schemas.microsoft.com/office/drawing/2014/main" id="{08F6803B-4367-D4F0-1A04-91A6D4182A1E}"/>
              </a:ext>
            </a:extLst>
          </p:cNvPr>
          <p:cNvSpPr txBox="1">
            <a:spLocks noChangeArrowheads="1"/>
          </p:cNvSpPr>
          <p:nvPr/>
        </p:nvSpPr>
        <p:spPr bwMode="auto">
          <a:xfrm>
            <a:off x="3470565" y="5250356"/>
            <a:ext cx="2895600" cy="396519"/>
          </a:xfrm>
          <a:prstGeom prst="rect">
            <a:avLst/>
          </a:prstGeom>
          <a:solidFill>
            <a:srgbClr val="FFFFFF"/>
          </a:solidFill>
          <a:ln w="9525">
            <a:noFill/>
            <a:miter lim="800000"/>
            <a:headEnd/>
            <a:tailEnd/>
          </a:ln>
        </p:spPr>
        <p:txBody>
          <a:bodyPr rot="0" vert="horz" wrap="square" lIns="91440" tIns="45720" rIns="91440" bIns="45720" rtlCol="1" anchor="t" anchorCtr="0">
            <a:spAutoFit/>
          </a:bodyPr>
          <a:lstStyle/>
          <a:p>
            <a:pPr marL="0" marR="0" algn="ctr" rtl="1">
              <a:lnSpc>
                <a:spcPct val="107000"/>
              </a:lnSpc>
              <a:spcBef>
                <a:spcPts val="0"/>
              </a:spcBef>
              <a:spcAft>
                <a:spcPts val="800"/>
              </a:spcAft>
            </a:pPr>
            <a:r>
              <a:rPr lang="ar-xm" sz="2000" dirty="0">
                <a:effectLst/>
                <a:latin typeface="Ubuntu Light" panose="020B0304030602030204" pitchFamily="34" charset="0"/>
                <a:ea typeface="Ubuntu Light" panose="020B0304030602030204" pitchFamily="34" charset="0"/>
                <a:cs typeface="Arial" panose="020B0604020202020204" pitchFamily="34" charset="0"/>
                <a:rtl/>
              </a:rPr>
              <a:t>قيادة تمارين الإحماء والتهدئة</a:t>
            </a:r>
            <a:endParaRPr lang="en-US" sz="1400" dirty="0">
              <a:effectLst/>
              <a:latin typeface="Ubuntu Light" panose="020B0304030602030204" pitchFamily="34" charset="0"/>
              <a:ea typeface="Ubuntu Light" panose="020B0304030602030204" pitchFamily="34" charset="0"/>
              <a:cs typeface="Arial" panose="020B0604020202020204" pitchFamily="34" charset="0"/>
            </a:endParaRPr>
          </a:p>
        </p:txBody>
      </p:sp>
      <p:sp>
        <p:nvSpPr>
          <p:cNvPr id="10" name="Text Box 3">
            <a:extLst>
              <a:ext uri="{FF2B5EF4-FFF2-40B4-BE49-F238E27FC236}">
                <a16:creationId xmlns:a16="http://schemas.microsoft.com/office/drawing/2014/main" id="{9B41E3DE-F93B-8A55-C85B-4FE504354EDD}"/>
              </a:ext>
            </a:extLst>
          </p:cNvPr>
          <p:cNvSpPr txBox="1">
            <a:spLocks noChangeArrowheads="1"/>
          </p:cNvSpPr>
          <p:nvPr/>
        </p:nvSpPr>
        <p:spPr bwMode="auto">
          <a:xfrm>
            <a:off x="7665475" y="5218744"/>
            <a:ext cx="2057400" cy="396519"/>
          </a:xfrm>
          <a:prstGeom prst="rect">
            <a:avLst/>
          </a:prstGeom>
          <a:solidFill>
            <a:srgbClr val="FFFFFF"/>
          </a:solidFill>
          <a:ln w="9525">
            <a:noFill/>
            <a:miter lim="800000"/>
            <a:headEnd/>
            <a:tailEnd/>
          </a:ln>
        </p:spPr>
        <p:txBody>
          <a:bodyPr rot="0" vert="horz" wrap="square" lIns="91440" tIns="45720" rIns="91440" bIns="45720" rtlCol="1" anchor="t" anchorCtr="0">
            <a:spAutoFit/>
          </a:bodyPr>
          <a:lstStyle/>
          <a:p>
            <a:pPr marL="0" marR="0" algn="ctr" rtl="1">
              <a:lnSpc>
                <a:spcPct val="107000"/>
              </a:lnSpc>
              <a:spcBef>
                <a:spcPts val="0"/>
              </a:spcBef>
              <a:spcAft>
                <a:spcPts val="800"/>
              </a:spcAft>
            </a:pPr>
            <a:r>
              <a:rPr lang="ar-xm" sz="2000" dirty="0">
                <a:effectLst/>
                <a:latin typeface="Ubuntu Light" panose="020B0304030602030204" pitchFamily="34" charset="0"/>
                <a:ea typeface="Ubuntu Light" panose="020B0304030602030204" pitchFamily="34" charset="0"/>
                <a:cs typeface="Arial" panose="020B0604020202020204" pitchFamily="34" charset="0"/>
                <a:rtl/>
              </a:rPr>
              <a:t>تعليم العادات الصحية </a:t>
            </a:r>
          </a:p>
        </p:txBody>
      </p:sp>
      <p:pic>
        <p:nvPicPr>
          <p:cNvPr id="2054" name="Picture 6" descr="أيقونات الإحماء - صور تمارين إحماء مجانية بصيغة SVG &amp; PNG - موقع Noun Project">
            <a:extLst>
              <a:ext uri="{FF2B5EF4-FFF2-40B4-BE49-F238E27FC236}">
                <a16:creationId xmlns:a16="http://schemas.microsoft.com/office/drawing/2014/main" id="{0BF0ECC3-6EA8-4FFA-602D-61A7CFF0487E}"/>
              </a:ext>
            </a:extLst>
          </p:cNvPr>
          <p:cNvPicPr>
            <a:picLocks noChangeAspect="1" noChangeArrowheads="1"/>
          </p:cNvPicPr>
          <p:nvPr/>
        </p:nvPicPr>
        <p:blipFill>
          <a:blip r:embed="rId4">
            <a:duotone>
              <a:schemeClr val="accent2">
                <a:shade val="45000"/>
                <a:satMod val="135000"/>
              </a:schemeClr>
              <a:prstClr val="white"/>
            </a:duotone>
            <a:alphaModFix/>
            <a:extLst>
              <a:ext uri="{28A0092B-C50C-407E-A947-70E740481C1C}">
                <a14:useLocalDpi xmlns:a14="http://schemas.microsoft.com/office/drawing/2010/main" val="0"/>
              </a:ext>
            </a:extLst>
          </a:blip>
          <a:srcRect/>
          <a:stretch>
            <a:fillRect/>
          </a:stretch>
        </p:blipFill>
        <p:spPr bwMode="auto">
          <a:xfrm>
            <a:off x="3860801" y="3225717"/>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أيقونة صحية - مجانًا بصيغة 39490 PNG &amp; SVG - موقع Noun Project">
            <a:extLst>
              <a:ext uri="{FF2B5EF4-FFF2-40B4-BE49-F238E27FC236}">
                <a16:creationId xmlns:a16="http://schemas.microsoft.com/office/drawing/2014/main" id="{CEE5BB12-D6E6-AF36-94A2-EE89AB880944}"/>
              </a:ext>
            </a:extLst>
          </p:cNvPr>
          <p:cNvPicPr>
            <a:picLocks noChangeAspect="1" noChangeArrowheads="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51627" y="3533647"/>
            <a:ext cx="1685097" cy="16850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B3D9010-3BB9-3893-D0C8-9F2A69447176}"/>
              </a:ext>
            </a:extLst>
          </p:cNvPr>
          <p:cNvSpPr txBox="1"/>
          <p:nvPr/>
        </p:nvSpPr>
        <p:spPr>
          <a:xfrm>
            <a:off x="5012433" y="6245152"/>
            <a:ext cx="6685020" cy="307777"/>
          </a:xfrm>
          <a:prstGeom prst="rect">
            <a:avLst/>
          </a:prstGeom>
          <a:noFill/>
        </p:spPr>
        <p:txBody>
          <a:bodyPr wrap="square" rtlCol="1">
            <a:spAutoFit/>
          </a:bodyPr>
          <a:lstStyle/>
          <a:p>
            <a:pPr algn="r" rtl="1"/>
            <a:r>
              <a:rPr lang="ar-xm" sz="1400">
                <a:solidFill>
                  <a:schemeClr val="tx1">
                    <a:lumMod val="50000"/>
                    <a:lumOff val="50000"/>
                  </a:schemeClr>
                </a:solidFill>
                <a:latin typeface="+mj-lt"/>
                <a:cs typeface="Arial" panose="020B0604020202020204" pitchFamily="34" charset="0"/>
                <a:rtl/>
              </a:rPr>
              <a:t>قائد اللياقة البدنية</a:t>
            </a:r>
            <a:endParaRPr lang="ar-xm" sz="1400" dirty="0">
              <a:solidFill>
                <a:schemeClr val="tx1">
                  <a:lumMod val="50000"/>
                  <a:lumOff val="50000"/>
                </a:schemeClr>
              </a:solidFill>
              <a:latin typeface="+mj-lt"/>
              <a:cs typeface="Arial" panose="020B0604020202020204" pitchFamily="34" charset="0"/>
              <a:rtl/>
            </a:endParaRPr>
          </a:p>
        </p:txBody>
      </p:sp>
    </p:spTree>
    <p:extLst>
      <p:ext uri="{BB962C8B-B14F-4D97-AF65-F5344CB8AC3E}">
        <p14:creationId xmlns:p14="http://schemas.microsoft.com/office/powerpoint/2010/main" val="23213061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9A0140-CD9A-42FA-A141-4CB53788AF0B}"/>
              </a:ext>
            </a:extLst>
          </p:cNvPr>
          <p:cNvSpPr>
            <a:spLocks noGrp="1"/>
          </p:cNvSpPr>
          <p:nvPr>
            <p:ph type="body" sz="quarter" idx="11"/>
          </p:nvPr>
        </p:nvSpPr>
        <p:spPr/>
        <p:txBody>
          <a:bodyPr rtlCol="1">
            <a:normAutofit fontScale="92500" lnSpcReduction="10000"/>
          </a:bodyPr>
          <a:lstStyle/>
          <a:p>
            <a:pPr algn="l" rtl="1"/>
            <a:r>
              <a:rPr lang="ar-xm" dirty="0">
                <a:cs typeface="Arial" panose="020B0604020202020204" pitchFamily="34" charset="0"/>
                <a:rtl/>
              </a:rPr>
              <a:t>نشاطات القيادة</a:t>
            </a:r>
          </a:p>
        </p:txBody>
      </p:sp>
      <p:sp>
        <p:nvSpPr>
          <p:cNvPr id="9" name="Text Placeholder 8">
            <a:extLst>
              <a:ext uri="{FF2B5EF4-FFF2-40B4-BE49-F238E27FC236}">
                <a16:creationId xmlns:a16="http://schemas.microsoft.com/office/drawing/2014/main" id="{647489FE-55F8-4002-9470-FD6F82649B80}"/>
              </a:ext>
            </a:extLst>
          </p:cNvPr>
          <p:cNvSpPr>
            <a:spLocks noGrp="1"/>
          </p:cNvSpPr>
          <p:nvPr>
            <p:ph type="body" sz="quarter" idx="12"/>
          </p:nvPr>
        </p:nvSpPr>
        <p:spPr/>
        <p:txBody>
          <a:bodyPr rtlCol="1"/>
          <a:lstStyle/>
          <a:p>
            <a:pPr rtl="1"/>
            <a:r>
              <a:rPr lang="ar-xm" dirty="0">
                <a:cs typeface="Arial" panose="020B0604020202020204" pitchFamily="34" charset="0"/>
                <a:rtl/>
              </a:rPr>
              <a:t>تخطيط النشاطات</a:t>
            </a:r>
          </a:p>
        </p:txBody>
      </p:sp>
      <p:pic>
        <p:nvPicPr>
          <p:cNvPr id="10" name="Picture Placeholder 41">
            <a:extLst>
              <a:ext uri="{FF2B5EF4-FFF2-40B4-BE49-F238E27FC236}">
                <a16:creationId xmlns:a16="http://schemas.microsoft.com/office/drawing/2014/main" id="{11DA1890-57FB-1461-7A90-8E2597D277E8}"/>
              </a:ext>
            </a:extLst>
          </p:cNvPr>
          <p:cNvPicPr>
            <a:picLocks noChangeAspect="1"/>
          </p:cNvPicPr>
          <p:nvPr/>
        </p:nvPicPr>
        <p:blipFill>
          <a:blip r:embed="rId3">
            <a:extLst>
              <a:ext uri="{28A0092B-C50C-407E-A947-70E740481C1C}">
                <a14:useLocalDpi xmlns:a14="http://schemas.microsoft.com/office/drawing/2010/main" val="0"/>
              </a:ext>
            </a:extLst>
          </a:blip>
          <a:srcRect t="16591" b="16591"/>
          <a:stretch/>
        </p:blipFill>
        <p:spPr>
          <a:xfrm>
            <a:off x="-19954" y="982662"/>
            <a:ext cx="9763125" cy="4892675"/>
          </a:xfrm>
          <a:prstGeom prst="rect">
            <a:avLst/>
          </a:prstGeom>
        </p:spPr>
      </p:pic>
      <p:grpSp>
        <p:nvGrpSpPr>
          <p:cNvPr id="11" name="Group 10">
            <a:extLst>
              <a:ext uri="{FF2B5EF4-FFF2-40B4-BE49-F238E27FC236}">
                <a16:creationId xmlns:a16="http://schemas.microsoft.com/office/drawing/2014/main" id="{FF50A39B-8252-F2FC-259E-D87325FD872A}"/>
              </a:ext>
            </a:extLst>
          </p:cNvPr>
          <p:cNvGrpSpPr/>
          <p:nvPr/>
        </p:nvGrpSpPr>
        <p:grpSpPr>
          <a:xfrm flipH="1">
            <a:off x="7342757" y="982662"/>
            <a:ext cx="4892788" cy="4892788"/>
            <a:chOff x="-165099" y="1638300"/>
            <a:chExt cx="4892788" cy="4892788"/>
          </a:xfrm>
          <a:solidFill>
            <a:schemeClr val="accent5"/>
          </a:solidFill>
        </p:grpSpPr>
        <p:sp>
          <p:nvSpPr>
            <p:cNvPr id="13" name="Rectangle 12">
              <a:extLst>
                <a:ext uri="{FF2B5EF4-FFF2-40B4-BE49-F238E27FC236}">
                  <a16:creationId xmlns:a16="http://schemas.microsoft.com/office/drawing/2014/main" id="{7DC7C656-87AC-4CE6-745A-90AB429F890E}"/>
                </a:ext>
              </a:extLst>
            </p:cNvPr>
            <p:cNvSpPr/>
            <p:nvPr userDrawn="1"/>
          </p:nvSpPr>
          <p:spPr>
            <a:xfrm>
              <a:off x="-165099" y="1638300"/>
              <a:ext cx="2441574" cy="4892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dirty="0">
                <a:cs typeface="Arial" panose="020B0604020202020204" pitchFamily="34" charset="0"/>
              </a:endParaRPr>
            </a:p>
          </p:txBody>
        </p:sp>
        <p:sp>
          <p:nvSpPr>
            <p:cNvPr id="14" name="Oval 13">
              <a:extLst>
                <a:ext uri="{FF2B5EF4-FFF2-40B4-BE49-F238E27FC236}">
                  <a16:creationId xmlns:a16="http://schemas.microsoft.com/office/drawing/2014/main" id="{CA71B517-4397-851D-2D25-229B50C6611E}"/>
                </a:ext>
              </a:extLst>
            </p:cNvPr>
            <p:cNvSpPr/>
            <p:nvPr userDrawn="1"/>
          </p:nvSpPr>
          <p:spPr>
            <a:xfrm>
              <a:off x="-165099" y="1638300"/>
              <a:ext cx="4892788" cy="48927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cs typeface="Arial" panose="020B0604020202020204" pitchFamily="34" charset="0"/>
              </a:endParaRPr>
            </a:p>
          </p:txBody>
        </p:sp>
      </p:grpSp>
      <p:sp>
        <p:nvSpPr>
          <p:cNvPr id="3" name="AutoShape 2">
            <a:extLst>
              <a:ext uri="{FF2B5EF4-FFF2-40B4-BE49-F238E27FC236}">
                <a16:creationId xmlns:a16="http://schemas.microsoft.com/office/drawing/2014/main" id="{B484CD9E-8B29-6A97-87FB-8717A7DBF4D8}"/>
              </a:ext>
            </a:extLst>
          </p:cNvPr>
          <p:cNvSpPr>
            <a:spLocks noChangeAspect="1" noChangeArrowheads="1"/>
          </p:cNvSpPr>
          <p:nvPr/>
        </p:nvSpPr>
        <p:spPr bwMode="auto">
          <a:xfrm flipH="1">
            <a:off x="5923646"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1" anchor="t" anchorCtr="0" compatLnSpc="1">
            <a:prstTxWarp prst="textNoShape">
              <a:avLst/>
            </a:prstTxWarp>
          </a:bodyPr>
          <a:lstStyle/>
          <a:p>
            <a:pPr algn="r" rtl="1"/>
            <a:endParaRPr lang="en-US">
              <a:cs typeface="Arial" panose="020B0604020202020204" pitchFamily="34" charset="0"/>
            </a:endParaRPr>
          </a:p>
        </p:txBody>
      </p:sp>
      <p:grpSp>
        <p:nvGrpSpPr>
          <p:cNvPr id="24" name="Group 23">
            <a:extLst>
              <a:ext uri="{FF2B5EF4-FFF2-40B4-BE49-F238E27FC236}">
                <a16:creationId xmlns:a16="http://schemas.microsoft.com/office/drawing/2014/main" id="{DCF823F6-0D7C-804F-6AE0-120BD584BBD5}"/>
              </a:ext>
            </a:extLst>
          </p:cNvPr>
          <p:cNvGrpSpPr/>
          <p:nvPr/>
        </p:nvGrpSpPr>
        <p:grpSpPr>
          <a:xfrm flipH="1">
            <a:off x="7457171" y="1156741"/>
            <a:ext cx="4588158" cy="4584337"/>
            <a:chOff x="126717" y="1156741"/>
            <a:chExt cx="4588158" cy="4584337"/>
          </a:xfrm>
        </p:grpSpPr>
        <p:sp>
          <p:nvSpPr>
            <p:cNvPr id="8" name="Oval 7">
              <a:extLst>
                <a:ext uri="{FF2B5EF4-FFF2-40B4-BE49-F238E27FC236}">
                  <a16:creationId xmlns:a16="http://schemas.microsoft.com/office/drawing/2014/main" id="{CAF66098-F416-1AC7-1A97-933F5021A6FE}"/>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cs typeface="Arial" panose="020B0604020202020204" pitchFamily="34" charset="0"/>
              </a:endParaRPr>
            </a:p>
          </p:txBody>
        </p:sp>
        <p:pic>
          <p:nvPicPr>
            <p:cNvPr id="23" name="Picture 22" descr="شكل&#10;&#10;الوصف تم إنشاؤه تلقائيًا بثقة منخفضة">
              <a:extLst>
                <a:ext uri="{FF2B5EF4-FFF2-40B4-BE49-F238E27FC236}">
                  <a16:creationId xmlns:a16="http://schemas.microsoft.com/office/drawing/2014/main" id="{02B78149-75A4-CBE6-3532-F8EAFDA7EBC3}"/>
                </a:ext>
              </a:extLst>
            </p:cNvPr>
            <p:cNvPicPr>
              <a:picLocks noChangeAspect="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flipH="1">
              <a:off x="1275808" y="2275933"/>
              <a:ext cx="2306133" cy="2306133"/>
            </a:xfrm>
            <a:prstGeom prst="rect">
              <a:avLst/>
            </a:prstGeom>
          </p:spPr>
        </p:pic>
      </p:grpSp>
      <p:sp>
        <p:nvSpPr>
          <p:cNvPr id="6" name="TextBox 5">
            <a:extLst>
              <a:ext uri="{FF2B5EF4-FFF2-40B4-BE49-F238E27FC236}">
                <a16:creationId xmlns:a16="http://schemas.microsoft.com/office/drawing/2014/main" id="{B94FE59D-02FD-4D96-A4DB-A6E17FB79B11}"/>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spTree>
    <p:extLst>
      <p:ext uri="{BB962C8B-B14F-4D97-AF65-F5344CB8AC3E}">
        <p14:creationId xmlns:p14="http://schemas.microsoft.com/office/powerpoint/2010/main" val="4400197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057AA89-241B-CAC5-8BC4-D60829A7510C}"/>
              </a:ext>
            </a:extLst>
          </p:cNvPr>
          <p:cNvGrpSpPr/>
          <p:nvPr/>
        </p:nvGrpSpPr>
        <p:grpSpPr>
          <a:xfrm>
            <a:off x="424633" y="285566"/>
            <a:ext cx="1547689" cy="1565435"/>
            <a:chOff x="126717" y="1156741"/>
            <a:chExt cx="4588158" cy="4584337"/>
          </a:xfrm>
        </p:grpSpPr>
        <p:sp>
          <p:nvSpPr>
            <p:cNvPr id="11" name="Oval 10">
              <a:extLst>
                <a:ext uri="{FF2B5EF4-FFF2-40B4-BE49-F238E27FC236}">
                  <a16:creationId xmlns:a16="http://schemas.microsoft.com/office/drawing/2014/main" id="{B7A102B2-2068-02AC-811C-E411DAD51AD0}"/>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cs typeface="Arial" panose="020B0604020202020204" pitchFamily="34" charset="0"/>
              </a:endParaRPr>
            </a:p>
          </p:txBody>
        </p:sp>
        <p:pic>
          <p:nvPicPr>
            <p:cNvPr id="13" name="Picture 12" descr="شكل&#10;&#10;الوصف تم إنشاؤه تلقائيًا بثقة منخفضة">
              <a:extLst>
                <a:ext uri="{FF2B5EF4-FFF2-40B4-BE49-F238E27FC236}">
                  <a16:creationId xmlns:a16="http://schemas.microsoft.com/office/drawing/2014/main" id="{DBA8992F-397D-E5EF-38C5-D52EC61F333A}"/>
                </a:ext>
              </a:extLst>
            </p:cNvPr>
            <p:cNvPicPr>
              <a:picLocks noChangeAspect="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275808" y="2275933"/>
              <a:ext cx="2306133" cy="2306133"/>
            </a:xfrm>
            <a:prstGeom prst="rect">
              <a:avLst/>
            </a:prstGeom>
          </p:spPr>
        </p:pic>
      </p:gr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1933540" y="507071"/>
            <a:ext cx="9610725" cy="581025"/>
          </a:xfrm>
        </p:spPr>
        <p:txBody>
          <a:bodyPr rtlCol="1"/>
          <a:lstStyle/>
          <a:p>
            <a:pPr rtl="1"/>
            <a:r>
              <a:rPr lang="ar-xm" dirty="0">
                <a:cs typeface="Arial" panose="020B0604020202020204" pitchFamily="34" charset="0"/>
                <a:rtl/>
              </a:rPr>
              <a:t>ما المقصود بالإحماء؟</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1952590" y="1088096"/>
            <a:ext cx="9591675" cy="581025"/>
          </a:xfrm>
        </p:spPr>
        <p:txBody>
          <a:bodyPr rtlCol="1">
            <a:normAutofit/>
          </a:bodyPr>
          <a:lstStyle/>
          <a:p>
            <a:pPr rtl="1"/>
            <a:r>
              <a:rPr lang="ar-xm" dirty="0">
                <a:cs typeface="Arial" panose="020B0604020202020204" pitchFamily="34" charset="0"/>
                <a:rtl/>
              </a:rPr>
              <a:t>الإحماء</a:t>
            </a:r>
          </a:p>
        </p:txBody>
      </p:sp>
      <p:sp>
        <p:nvSpPr>
          <p:cNvPr id="14" name="Text Placeholder 3">
            <a:extLst>
              <a:ext uri="{FF2B5EF4-FFF2-40B4-BE49-F238E27FC236}">
                <a16:creationId xmlns:a16="http://schemas.microsoft.com/office/drawing/2014/main" id="{5B10EB26-D548-4B46-8BA7-824BBD7D2DA0}"/>
              </a:ext>
            </a:extLst>
          </p:cNvPr>
          <p:cNvSpPr txBox="1">
            <a:spLocks/>
          </p:cNvSpPr>
          <p:nvPr/>
        </p:nvSpPr>
        <p:spPr>
          <a:xfrm>
            <a:off x="628650" y="2391370"/>
            <a:ext cx="10915615" cy="3378534"/>
          </a:xfrm>
          <a:prstGeom prst="rect">
            <a:avLst/>
          </a:prstGeom>
        </p:spPr>
        <p:txBody>
          <a:bodyPr vert="horz" lIns="91440" tIns="45720" rIns="91440" bIns="45720" rtlCol="1" anchor="t">
            <a:normAutofit/>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marL="457200" indent="-457200" algn="r" rtl="1">
              <a:lnSpc>
                <a:spcPct val="100000"/>
              </a:lnSpc>
              <a:buFont typeface="Ubuntu Light" panose="020B0604020202020204" pitchFamily="34" charset="0"/>
              <a:buChar char="•"/>
            </a:pPr>
            <a:r>
              <a:rPr lang="ar-xm" dirty="0">
                <a:cs typeface="Arial" panose="020B0604020202020204" pitchFamily="34" charset="0"/>
                <a:rtl/>
              </a:rPr>
              <a:t>يجب أن يكون الإحماء هو أول نشاط بدني تقوم به في كل تمرين أو منافسة</a:t>
            </a:r>
          </a:p>
          <a:p>
            <a:pPr marL="457200" indent="-457200" algn="r" rtl="1">
              <a:lnSpc>
                <a:spcPct val="100000"/>
              </a:lnSpc>
              <a:buFont typeface="Ubuntu Light" panose="020B0604020202020204" pitchFamily="34" charset="0"/>
              <a:buChar char="•"/>
            </a:pPr>
            <a:endParaRPr lang="en-US" dirty="0">
              <a:cs typeface="Arial" panose="020B0604020202020204" pitchFamily="34" charset="0"/>
            </a:endParaRPr>
          </a:p>
          <a:p>
            <a:pPr marL="457200" indent="-457200" algn="r" rtl="1">
              <a:lnSpc>
                <a:spcPct val="100000"/>
              </a:lnSpc>
              <a:buFont typeface="Ubuntu Light" panose="020B0604020202020204" pitchFamily="34" charset="0"/>
              <a:buChar char="•"/>
            </a:pPr>
            <a:endParaRPr lang="en-US" dirty="0">
              <a:cs typeface="Arial" panose="020B0604020202020204" pitchFamily="34" charset="0"/>
            </a:endParaRPr>
          </a:p>
          <a:p>
            <a:pPr marL="457200" indent="-457200" algn="r" rtl="1">
              <a:lnSpc>
                <a:spcPct val="100000"/>
              </a:lnSpc>
              <a:buFont typeface="Ubuntu Light" panose="020B0604020202020204" pitchFamily="34" charset="0"/>
              <a:buChar char="•"/>
            </a:pPr>
            <a:r>
              <a:rPr lang="ar-xm" dirty="0">
                <a:cs typeface="Arial" panose="020B0604020202020204" pitchFamily="34" charset="0"/>
                <a:rtl/>
              </a:rPr>
              <a:t>يساعد الإحماء الجيد اللاعبين </a:t>
            </a:r>
            <a:r>
              <a:rPr lang="ar-xm" b="1" dirty="0">
                <a:solidFill>
                  <a:srgbClr val="179984"/>
                </a:solidFill>
                <a:cs typeface="Arial" panose="020B0604020202020204" pitchFamily="34" charset="0"/>
                <a:rtl/>
              </a:rPr>
              <a:t>على الوصول إلى حالة من الاستعداد البدني والعقلي</a:t>
            </a:r>
            <a:r>
              <a:rPr lang="ar-xm" dirty="0">
                <a:cs typeface="Arial" panose="020B0604020202020204" pitchFamily="34" charset="0"/>
                <a:rtl val="0"/>
              </a:rPr>
              <a:t>‎</a:t>
            </a:r>
            <a:r>
              <a:rPr lang="ar-xm" dirty="0">
                <a:cs typeface="Arial" panose="020B0604020202020204" pitchFamily="34" charset="0"/>
                <a:rtl/>
              </a:rPr>
              <a:t> </a:t>
            </a:r>
            <a:endParaRPr lang="en-US" b="1" dirty="0">
              <a:solidFill>
                <a:srgbClr val="179984"/>
              </a:solidFill>
              <a:cs typeface="Arial" panose="020B0604020202020204" pitchFamily="34" charset="0"/>
            </a:endParaRPr>
          </a:p>
        </p:txBody>
      </p:sp>
      <p:sp>
        <p:nvSpPr>
          <p:cNvPr id="4" name="TextBox 3">
            <a:extLst>
              <a:ext uri="{FF2B5EF4-FFF2-40B4-BE49-F238E27FC236}">
                <a16:creationId xmlns:a16="http://schemas.microsoft.com/office/drawing/2014/main" id="{AE75AB5D-74CF-53D2-9FDA-02ABC4F6C2A3}"/>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spTree>
    <p:extLst>
      <p:ext uri="{BB962C8B-B14F-4D97-AF65-F5344CB8AC3E}">
        <p14:creationId xmlns:p14="http://schemas.microsoft.com/office/powerpoint/2010/main" val="17463597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1921265" y="507071"/>
            <a:ext cx="9610725" cy="581025"/>
          </a:xfrm>
        </p:spPr>
        <p:txBody>
          <a:bodyPr rtlCol="1"/>
          <a:lstStyle/>
          <a:p>
            <a:pPr rtl="1"/>
            <a:r>
              <a:rPr lang="ar-xm" dirty="0">
                <a:cs typeface="Arial" panose="020B0604020202020204" pitchFamily="34" charset="0"/>
                <a:rtl/>
              </a:rPr>
              <a:t>الغرض من الإحماء</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1940315" y="1088096"/>
            <a:ext cx="9591675" cy="581025"/>
          </a:xfrm>
        </p:spPr>
        <p:txBody>
          <a:bodyPr rtlCol="1">
            <a:normAutofit/>
          </a:bodyPr>
          <a:lstStyle/>
          <a:p>
            <a:pPr rtl="1"/>
            <a:r>
              <a:rPr lang="ar-xm" dirty="0">
                <a:cs typeface="Arial" panose="020B0604020202020204" pitchFamily="34" charset="0"/>
                <a:rtl/>
              </a:rPr>
              <a:t>الإحماء</a:t>
            </a:r>
          </a:p>
        </p:txBody>
      </p:sp>
      <p:graphicFrame>
        <p:nvGraphicFramePr>
          <p:cNvPr id="6" name="Table 6">
            <a:extLst>
              <a:ext uri="{FF2B5EF4-FFF2-40B4-BE49-F238E27FC236}">
                <a16:creationId xmlns:a16="http://schemas.microsoft.com/office/drawing/2014/main" id="{0A65E01D-CD6A-D071-768E-961A8C3C13B4}"/>
              </a:ext>
            </a:extLst>
          </p:cNvPr>
          <p:cNvGraphicFramePr>
            <a:graphicFrameLocks noGrp="1"/>
          </p:cNvGraphicFramePr>
          <p:nvPr>
            <p:extLst>
              <p:ext uri="{D42A27DB-BD31-4B8C-83A1-F6EECF244321}">
                <p14:modId xmlns:p14="http://schemas.microsoft.com/office/powerpoint/2010/main" val="1675287588"/>
              </p:ext>
            </p:extLst>
          </p:nvPr>
        </p:nvGraphicFramePr>
        <p:xfrm>
          <a:off x="1590158" y="2269800"/>
          <a:ext cx="9610725" cy="2946886"/>
        </p:xfrm>
        <a:graphic>
          <a:graphicData uri="http://schemas.openxmlformats.org/drawingml/2006/table">
            <a:tbl>
              <a:tblPr rtl="1" firstRow="1" bandRow="1">
                <a:tableStyleId>{F5AB1C69-6EDB-4FF4-983F-18BD219EF322}</a:tableStyleId>
              </a:tblPr>
              <a:tblGrid>
                <a:gridCol w="9610725">
                  <a:extLst>
                    <a:ext uri="{9D8B030D-6E8A-4147-A177-3AD203B41FA5}">
                      <a16:colId xmlns:a16="http://schemas.microsoft.com/office/drawing/2014/main" val="1381919411"/>
                    </a:ext>
                  </a:extLst>
                </a:gridCol>
              </a:tblGrid>
              <a:tr h="381196">
                <a:tc>
                  <a:txBody>
                    <a:bodyPr/>
                    <a:lstStyle/>
                    <a:p>
                      <a:pPr algn="ctr" rtl="1"/>
                      <a:r>
                        <a:rPr lang="ar-xm" sz="2400" baseline="0" dirty="0">
                          <a:cs typeface="Arial" panose="020B0604020202020204" pitchFamily="34" charset="0"/>
                          <a:rtl/>
                        </a:rPr>
                        <a:t>الفوائد الجسدية والعقلية</a:t>
                      </a:r>
                    </a:p>
                  </a:txBody>
                  <a:tcPr/>
                </a:tc>
                <a:extLst>
                  <a:ext uri="{0D108BD9-81ED-4DB2-BD59-A6C34878D82A}">
                    <a16:rowId xmlns:a16="http://schemas.microsoft.com/office/drawing/2014/main" val="4040956183"/>
                  </a:ext>
                </a:extLst>
              </a:tr>
              <a:tr h="2489686">
                <a:tc>
                  <a:txBody>
                    <a:bodyPr/>
                    <a:lstStyle/>
                    <a:p>
                      <a:pPr marL="285750" indent="-285750" algn="r" rtl="1">
                        <a:buFont typeface="Ubuntu Light" panose="020B0604020202020204" pitchFamily="34" charset="0"/>
                        <a:buChar char="•"/>
                      </a:pPr>
                      <a:r>
                        <a:rPr lang="ar-xm" sz="2400" baseline="0" dirty="0">
                          <a:cs typeface="Arial" panose="020B0604020202020204" pitchFamily="34" charset="0"/>
                          <a:rtl/>
                        </a:rPr>
                        <a:t>زيادة معدل ضربات القلب</a:t>
                      </a:r>
                    </a:p>
                    <a:p>
                      <a:pPr marL="285750" indent="-285750" algn="r" rtl="1">
                        <a:buFont typeface="Ubuntu Light" panose="020B0604020202020204" pitchFamily="34" charset="0"/>
                        <a:buChar char="•"/>
                      </a:pPr>
                      <a:r>
                        <a:rPr lang="ar-xm" sz="2400" baseline="0" dirty="0">
                          <a:cs typeface="Arial" panose="020B0604020202020204" pitchFamily="34" charset="0"/>
                          <a:rtl/>
                        </a:rPr>
                        <a:t>زيادة معدل التنفس</a:t>
                      </a:r>
                    </a:p>
                    <a:p>
                      <a:pPr marL="285750" indent="-285750" algn="r" rtl="1">
                        <a:buFont typeface="Ubuntu Light" panose="020B0604020202020204" pitchFamily="34" charset="0"/>
                        <a:buChar char="•"/>
                      </a:pPr>
                      <a:r>
                        <a:rPr lang="ar-xm" sz="2400" baseline="0" dirty="0">
                          <a:cs typeface="Arial" panose="020B0604020202020204" pitchFamily="34" charset="0"/>
                          <a:rtl/>
                        </a:rPr>
                        <a:t>زيادة درجة حرارة الجسم والعضلات</a:t>
                      </a:r>
                    </a:p>
                    <a:p>
                      <a:pPr marL="285750" indent="-285750" algn="r" rtl="1">
                        <a:buFont typeface="Ubuntu Light" panose="020B0604020202020204" pitchFamily="34" charset="0"/>
                        <a:buChar char="•"/>
                      </a:pPr>
                      <a:r>
                        <a:rPr lang="ar-xm" sz="2400" baseline="0" dirty="0">
                          <a:cs typeface="Arial" panose="020B0604020202020204" pitchFamily="34" charset="0"/>
                          <a:rtl/>
                        </a:rPr>
                        <a:t>زيادة تدفق الدم إلى العضلات النشطة</a:t>
                      </a:r>
                    </a:p>
                    <a:p>
                      <a:pPr marL="285750" indent="-285750" algn="r" rtl="1">
                        <a:buClr>
                          <a:srgbClr val="000000"/>
                        </a:buClr>
                        <a:buFont typeface="Ubuntu Light" panose="020B0604020202020204" pitchFamily="34" charset="0"/>
                        <a:buChar char="•"/>
                      </a:pPr>
                      <a:r>
                        <a:rPr lang="ar-xm" sz="2400" b="0" i="0" u="none" strike="noStrike" baseline="0" noProof="0" dirty="0">
                          <a:latin typeface="Ubuntu Light"/>
                          <a:cs typeface="Arial" panose="020B0604020202020204" pitchFamily="34" charset="0"/>
                          <a:rtl/>
                        </a:rPr>
                        <a:t>تحوّل التركيز من الحياة إلى الرياضة</a:t>
                      </a:r>
                    </a:p>
                    <a:p>
                      <a:pPr marL="285750" lvl="0" indent="-285750" algn="r" rtl="1">
                        <a:buClr>
                          <a:srgbClr val="000000"/>
                        </a:buClr>
                        <a:buFont typeface="Ubuntu Light" panose="020B0604020202020204" pitchFamily="34" charset="0"/>
                        <a:buChar char="•"/>
                      </a:pPr>
                      <a:r>
                        <a:rPr lang="ar-xm" sz="2400" b="0" i="0" u="none" strike="noStrike" baseline="0" noProof="0" dirty="0">
                          <a:latin typeface="Ubuntu Light"/>
                          <a:cs typeface="Arial" panose="020B0604020202020204" pitchFamily="34" charset="0"/>
                          <a:rtl/>
                        </a:rPr>
                        <a:t>الربط بين العقل والجسم</a:t>
                      </a:r>
                      <a:endParaRPr lang="en-US" baseline="0" dirty="0">
                        <a:cs typeface="Arial" panose="020B0604020202020204" pitchFamily="34" charset="0"/>
                      </a:endParaRPr>
                    </a:p>
                  </a:txBody>
                  <a:tcPr/>
                </a:tc>
                <a:extLst>
                  <a:ext uri="{0D108BD9-81ED-4DB2-BD59-A6C34878D82A}">
                    <a16:rowId xmlns:a16="http://schemas.microsoft.com/office/drawing/2014/main" val="3800289933"/>
                  </a:ext>
                </a:extLst>
              </a:tr>
            </a:tbl>
          </a:graphicData>
        </a:graphic>
      </p:graphicFrame>
      <p:grpSp>
        <p:nvGrpSpPr>
          <p:cNvPr id="4" name="Group 3">
            <a:extLst>
              <a:ext uri="{FF2B5EF4-FFF2-40B4-BE49-F238E27FC236}">
                <a16:creationId xmlns:a16="http://schemas.microsoft.com/office/drawing/2014/main" id="{5623D996-5B67-B9A8-BFED-E135AAFF60B8}"/>
              </a:ext>
            </a:extLst>
          </p:cNvPr>
          <p:cNvGrpSpPr/>
          <p:nvPr/>
        </p:nvGrpSpPr>
        <p:grpSpPr>
          <a:xfrm>
            <a:off x="424633" y="285566"/>
            <a:ext cx="1547689" cy="1565435"/>
            <a:chOff x="126717" y="1156741"/>
            <a:chExt cx="4588158" cy="4584337"/>
          </a:xfrm>
        </p:grpSpPr>
        <p:sp>
          <p:nvSpPr>
            <p:cNvPr id="5" name="Oval 4">
              <a:extLst>
                <a:ext uri="{FF2B5EF4-FFF2-40B4-BE49-F238E27FC236}">
                  <a16:creationId xmlns:a16="http://schemas.microsoft.com/office/drawing/2014/main" id="{A823D12F-6B68-951F-4848-63CA32CB9300}"/>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cs typeface="Arial" panose="020B0604020202020204" pitchFamily="34" charset="0"/>
              </a:endParaRPr>
            </a:p>
          </p:txBody>
        </p:sp>
        <p:pic>
          <p:nvPicPr>
            <p:cNvPr id="7" name="Picture 6" descr="شكل&#10;&#10;الوصف تم إنشاؤه تلقائيًا بثقة منخفضة">
              <a:extLst>
                <a:ext uri="{FF2B5EF4-FFF2-40B4-BE49-F238E27FC236}">
                  <a16:creationId xmlns:a16="http://schemas.microsoft.com/office/drawing/2014/main" id="{62BBE0B4-9A20-4D99-0AF8-5DDB3D78A56F}"/>
                </a:ext>
              </a:extLst>
            </p:cNvPr>
            <p:cNvPicPr>
              <a:picLocks noChangeAspect="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275808" y="2275933"/>
              <a:ext cx="2306133" cy="2306133"/>
            </a:xfrm>
            <a:prstGeom prst="rect">
              <a:avLst/>
            </a:prstGeom>
          </p:spPr>
        </p:pic>
      </p:grpSp>
      <p:sp>
        <p:nvSpPr>
          <p:cNvPr id="8" name="TextBox 7">
            <a:extLst>
              <a:ext uri="{FF2B5EF4-FFF2-40B4-BE49-F238E27FC236}">
                <a16:creationId xmlns:a16="http://schemas.microsoft.com/office/drawing/2014/main" id="{B0BD4684-CEDD-4BD4-85BA-FF6A9D520BEB}"/>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spTree>
    <p:extLst>
      <p:ext uri="{BB962C8B-B14F-4D97-AF65-F5344CB8AC3E}">
        <p14:creationId xmlns:p14="http://schemas.microsoft.com/office/powerpoint/2010/main" val="6551336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1921265" y="507071"/>
            <a:ext cx="9610725" cy="581025"/>
          </a:xfrm>
        </p:spPr>
        <p:txBody>
          <a:bodyPr rtlCol="1"/>
          <a:lstStyle/>
          <a:p>
            <a:pPr rtl="1"/>
            <a:r>
              <a:rPr lang="ar-xm" dirty="0">
                <a:cs typeface="Arial" panose="020B0604020202020204" pitchFamily="34" charset="0"/>
                <a:rtl/>
              </a:rPr>
              <a:t>كيف نقوم بالإحماء؟</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1940315" y="1088096"/>
            <a:ext cx="9591675" cy="581025"/>
          </a:xfrm>
        </p:spPr>
        <p:txBody>
          <a:bodyPr rtlCol="1">
            <a:normAutofit/>
          </a:bodyPr>
          <a:lstStyle/>
          <a:p>
            <a:pPr rtl="1"/>
            <a:r>
              <a:rPr lang="ar-xm" dirty="0">
                <a:cs typeface="Arial" panose="020B0604020202020204" pitchFamily="34" charset="0"/>
                <a:rtl/>
              </a:rPr>
              <a:t>الإحماء</a:t>
            </a:r>
          </a:p>
        </p:txBody>
      </p:sp>
      <p:sp>
        <p:nvSpPr>
          <p:cNvPr id="14" name="Text Placeholder 3">
            <a:extLst>
              <a:ext uri="{FF2B5EF4-FFF2-40B4-BE49-F238E27FC236}">
                <a16:creationId xmlns:a16="http://schemas.microsoft.com/office/drawing/2014/main" id="{5B10EB26-D548-4B46-8BA7-824BBD7D2DA0}"/>
              </a:ext>
            </a:extLst>
          </p:cNvPr>
          <p:cNvSpPr txBox="1">
            <a:spLocks/>
          </p:cNvSpPr>
          <p:nvPr/>
        </p:nvSpPr>
        <p:spPr>
          <a:xfrm>
            <a:off x="812247" y="2250146"/>
            <a:ext cx="4760693" cy="3378534"/>
          </a:xfrm>
          <a:prstGeom prst="rect">
            <a:avLst/>
          </a:prstGeom>
        </p:spPr>
        <p:txBody>
          <a:bodyPr vert="horz" lIns="91440" tIns="45720" rIns="91440" bIns="45720" rtlCol="1">
            <a:normAutofit/>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algn="r" rtl="1">
              <a:lnSpc>
                <a:spcPct val="100000"/>
              </a:lnSpc>
            </a:pPr>
            <a:r>
              <a:rPr lang="ar-xm" dirty="0">
                <a:cs typeface="Arial" panose="020B0604020202020204" pitchFamily="34" charset="0"/>
                <a:rtl/>
              </a:rPr>
              <a:t>يجب أن تشمل جميع تمارين الإحماء هذين العنصرين:</a:t>
            </a:r>
          </a:p>
          <a:p>
            <a:pPr algn="r" rtl="1">
              <a:lnSpc>
                <a:spcPct val="100000"/>
              </a:lnSpc>
            </a:pPr>
            <a:r>
              <a:rPr lang="ar-xm" dirty="0">
                <a:cs typeface="Arial" panose="020B0604020202020204" pitchFamily="34" charset="0"/>
                <a:rtl/>
              </a:rPr>
              <a:t>  </a:t>
            </a:r>
          </a:p>
          <a:p>
            <a:pPr marL="514350" indent="-514350" algn="r" rtl="1">
              <a:lnSpc>
                <a:spcPct val="100000"/>
              </a:lnSpc>
              <a:buFont typeface="+mj-lt"/>
              <a:buAutoNum type="arabicPeriod"/>
            </a:pPr>
            <a:r>
              <a:rPr lang="ar-xm" b="1" dirty="0">
                <a:solidFill>
                  <a:srgbClr val="FFC000"/>
                </a:solidFill>
                <a:cs typeface="Arial" panose="020B0604020202020204" pitchFamily="34" charset="0"/>
                <a:rtl/>
              </a:rPr>
              <a:t>تمارين الأيروبيك </a:t>
            </a:r>
          </a:p>
          <a:p>
            <a:pPr marL="514350" indent="-514350" algn="r" rtl="1">
              <a:lnSpc>
                <a:spcPct val="100000"/>
              </a:lnSpc>
              <a:buFont typeface="+mj-lt"/>
              <a:buAutoNum type="arabicPeriod"/>
            </a:pPr>
            <a:r>
              <a:rPr lang="ar-xm" b="1" dirty="0">
                <a:solidFill>
                  <a:srgbClr val="00B050"/>
                </a:solidFill>
                <a:cs typeface="Arial" panose="020B0604020202020204" pitchFamily="34" charset="0"/>
                <a:rtl/>
              </a:rPr>
              <a:t>تمارين الإطالة الديناميكية</a:t>
            </a:r>
          </a:p>
          <a:p>
            <a:pPr marL="514350" indent="-514350" algn="r" rtl="1">
              <a:lnSpc>
                <a:spcPct val="100000"/>
              </a:lnSpc>
              <a:buFont typeface="+mj-lt"/>
              <a:buAutoNum type="arabicPeriod"/>
            </a:pPr>
            <a:endParaRPr lang="en-US" dirty="0">
              <a:cs typeface="Arial" panose="020B0604020202020204" pitchFamily="34" charset="0"/>
            </a:endParaRPr>
          </a:p>
          <a:p>
            <a:pPr algn="r" rtl="1">
              <a:lnSpc>
                <a:spcPct val="100000"/>
              </a:lnSpc>
            </a:pPr>
            <a:endParaRPr lang="en-US" dirty="0">
              <a:cs typeface="Arial" panose="020B0604020202020204" pitchFamily="34" charset="0"/>
            </a:endParaRPr>
          </a:p>
          <a:p>
            <a:pPr algn="r" rtl="1">
              <a:lnSpc>
                <a:spcPct val="100000"/>
              </a:lnSpc>
            </a:pPr>
            <a:endParaRPr lang="en-US" dirty="0">
              <a:cs typeface="Arial" panose="020B0604020202020204" pitchFamily="34" charset="0"/>
            </a:endParaRPr>
          </a:p>
        </p:txBody>
      </p:sp>
      <p:pic>
        <p:nvPicPr>
          <p:cNvPr id="5" name="Picture 4" descr="مجموعة من الأشخاص يركضون&#10;&#10;وصف تم إنشاؤه تلقائيًا">
            <a:extLst>
              <a:ext uri="{FF2B5EF4-FFF2-40B4-BE49-F238E27FC236}">
                <a16:creationId xmlns:a16="http://schemas.microsoft.com/office/drawing/2014/main" id="{72A2F0AE-191F-4F04-9B2A-02DC7CD1AA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9774" y="2146925"/>
            <a:ext cx="5682216" cy="3788144"/>
          </a:xfrm>
          <a:prstGeom prst="rect">
            <a:avLst/>
          </a:prstGeom>
        </p:spPr>
      </p:pic>
      <p:grpSp>
        <p:nvGrpSpPr>
          <p:cNvPr id="4" name="Group 3">
            <a:extLst>
              <a:ext uri="{FF2B5EF4-FFF2-40B4-BE49-F238E27FC236}">
                <a16:creationId xmlns:a16="http://schemas.microsoft.com/office/drawing/2014/main" id="{5A45478D-2309-0BB3-2222-7EC70D89DFC2}"/>
              </a:ext>
            </a:extLst>
          </p:cNvPr>
          <p:cNvGrpSpPr/>
          <p:nvPr/>
        </p:nvGrpSpPr>
        <p:grpSpPr>
          <a:xfrm>
            <a:off x="424633" y="285566"/>
            <a:ext cx="1547689" cy="1565435"/>
            <a:chOff x="126717" y="1156741"/>
            <a:chExt cx="4588158" cy="4584337"/>
          </a:xfrm>
        </p:grpSpPr>
        <p:sp>
          <p:nvSpPr>
            <p:cNvPr id="6" name="Oval 5">
              <a:extLst>
                <a:ext uri="{FF2B5EF4-FFF2-40B4-BE49-F238E27FC236}">
                  <a16:creationId xmlns:a16="http://schemas.microsoft.com/office/drawing/2014/main" id="{053F82D8-479B-9616-D0CB-C04FAC7BFA4D}"/>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cs typeface="Arial" panose="020B0604020202020204" pitchFamily="34" charset="0"/>
              </a:endParaRPr>
            </a:p>
          </p:txBody>
        </p:sp>
        <p:pic>
          <p:nvPicPr>
            <p:cNvPr id="7" name="Picture 6" descr="شكل&#10;&#10;الوصف تم إنشاؤه تلقائيًا بثقة منخفضة">
              <a:extLst>
                <a:ext uri="{FF2B5EF4-FFF2-40B4-BE49-F238E27FC236}">
                  <a16:creationId xmlns:a16="http://schemas.microsoft.com/office/drawing/2014/main" id="{C4398A03-4750-BC56-D240-59DEA0614878}"/>
                </a:ext>
              </a:extLst>
            </p:cNvPr>
            <p:cNvPicPr>
              <a:picLocks noChangeAspect="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275808" y="2275933"/>
              <a:ext cx="2306133" cy="2306133"/>
            </a:xfrm>
            <a:prstGeom prst="rect">
              <a:avLst/>
            </a:prstGeom>
          </p:spPr>
        </p:pic>
      </p:grpSp>
      <p:sp>
        <p:nvSpPr>
          <p:cNvPr id="8" name="TextBox 7">
            <a:extLst>
              <a:ext uri="{FF2B5EF4-FFF2-40B4-BE49-F238E27FC236}">
                <a16:creationId xmlns:a16="http://schemas.microsoft.com/office/drawing/2014/main" id="{9AA88B5A-C015-7672-0517-EF2E21AC6ACB}"/>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spTree>
    <p:extLst>
      <p:ext uri="{BB962C8B-B14F-4D97-AF65-F5344CB8AC3E}">
        <p14:creationId xmlns:p14="http://schemas.microsoft.com/office/powerpoint/2010/main" val="21985467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1921265" y="507071"/>
            <a:ext cx="9610725" cy="581025"/>
          </a:xfrm>
        </p:spPr>
        <p:txBody>
          <a:bodyPr rtlCol="1"/>
          <a:lstStyle/>
          <a:p>
            <a:pPr rtl="1"/>
            <a:r>
              <a:rPr lang="ar-xm" dirty="0">
                <a:rtl/>
              </a:rPr>
              <a:t>تمارين الأيروبيك</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1940315" y="1088096"/>
            <a:ext cx="9591675" cy="581025"/>
          </a:xfrm>
        </p:spPr>
        <p:txBody>
          <a:bodyPr rtlCol="1">
            <a:normAutofit/>
          </a:bodyPr>
          <a:lstStyle/>
          <a:p>
            <a:pPr rtl="1"/>
            <a:r>
              <a:rPr lang="ar-xm" dirty="0">
                <a:rtl/>
              </a:rPr>
              <a:t>الإحماء</a:t>
            </a:r>
          </a:p>
        </p:txBody>
      </p:sp>
      <p:sp>
        <p:nvSpPr>
          <p:cNvPr id="14" name="Text Placeholder 3">
            <a:extLst>
              <a:ext uri="{FF2B5EF4-FFF2-40B4-BE49-F238E27FC236}">
                <a16:creationId xmlns:a16="http://schemas.microsoft.com/office/drawing/2014/main" id="{5B10EB26-D548-4B46-8BA7-824BBD7D2DA0}"/>
              </a:ext>
            </a:extLst>
          </p:cNvPr>
          <p:cNvSpPr txBox="1">
            <a:spLocks/>
          </p:cNvSpPr>
          <p:nvPr/>
        </p:nvSpPr>
        <p:spPr>
          <a:xfrm>
            <a:off x="1828800" y="2246451"/>
            <a:ext cx="7169822" cy="3784807"/>
          </a:xfrm>
          <a:prstGeom prst="rect">
            <a:avLst/>
          </a:prstGeom>
        </p:spPr>
        <p:txBody>
          <a:bodyPr vert="horz" lIns="91440" tIns="45720" rIns="91440" bIns="45720" rtlCol="1" anchor="t">
            <a:normAutofit/>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marL="457200" indent="-457200" algn="r" rtl="1">
              <a:lnSpc>
                <a:spcPct val="100000"/>
              </a:lnSpc>
              <a:buFont typeface="Ubuntu Light" panose="020B0604020202020204" pitchFamily="34" charset="0"/>
              <a:buChar char="•"/>
            </a:pPr>
            <a:r>
              <a:rPr lang="ar-SA" sz="2800">
                <a:effectLst/>
                <a:ea typeface="Calibri" panose="020F0502020204030204" pitchFamily="34" charset="0"/>
                <a:cs typeface="Times New Roman" panose="02020603050405020304" pitchFamily="18" charset="0"/>
                <a:rtl/>
              </a:rPr>
              <a:t>إن تمارين الأيروبيك هي حركات تشمل الجسم كله والتي ستزيد من معدل ضربات القلب.</a:t>
            </a:r>
          </a:p>
          <a:p>
            <a:pPr marL="1143000" lvl="1" indent="-457200" algn="r" rtl="1">
              <a:lnSpc>
                <a:spcPct val="100000"/>
              </a:lnSpc>
            </a:pPr>
            <a:r>
              <a:rPr lang="ar-SA">
                <a:solidFill>
                  <a:srgbClr val="000000"/>
                </a:solidFill>
                <a:ea typeface="Calibri" panose="020F0502020204030204" pitchFamily="34" charset="0"/>
                <a:cs typeface="Times New Roman"/>
                <a:rtl/>
              </a:rPr>
              <a:t>ابدأ</a:t>
            </a:r>
            <a:r>
              <a:rPr lang="ar-SA">
                <a:effectLst/>
                <a:ea typeface="Calibri" panose="020F0502020204030204" pitchFamily="34" charset="0"/>
                <a:cs typeface="Times New Roman"/>
                <a:rtl/>
              </a:rPr>
              <a:t> بوتيرة بطيئة وزِد الشدة/الصعوبة تدريجيًا</a:t>
            </a:r>
          </a:p>
          <a:p>
            <a:pPr marL="1143000" lvl="1" indent="-457200" algn="r" rtl="1">
              <a:lnSpc>
                <a:spcPct val="100000"/>
              </a:lnSpc>
            </a:pPr>
            <a:r>
              <a:rPr lang="ar-SA">
                <a:ea typeface="Calibri" panose="020F0502020204030204" pitchFamily="34" charset="0"/>
                <a:cs typeface="Times New Roman"/>
                <a:rtl/>
              </a:rPr>
              <a:t>ا</a:t>
            </a:r>
            <a:r>
              <a:rPr lang="ar-SA">
                <a:effectLst/>
                <a:ea typeface="Calibri" panose="020F0502020204030204" pitchFamily="34" charset="0"/>
                <a:cs typeface="Times New Roman"/>
                <a:rtl/>
              </a:rPr>
              <a:t>ستمر لمدة لا تقل عن </a:t>
            </a:r>
            <a:r>
              <a:rPr lang="en-US">
                <a:effectLst/>
                <a:ea typeface="Calibri" panose="020F0502020204030204" pitchFamily="34" charset="0"/>
                <a:cs typeface="Times New Roman"/>
                <a:rtl val="0"/>
              </a:rPr>
              <a:t>5</a:t>
            </a:r>
            <a:r>
              <a:rPr lang="ar-SA">
                <a:effectLst/>
                <a:ea typeface="Calibri" panose="020F0502020204030204" pitchFamily="34" charset="0"/>
                <a:cs typeface="Times New Roman"/>
                <a:rtl/>
              </a:rPr>
              <a:t> دقائق</a:t>
            </a:r>
          </a:p>
          <a:p>
            <a:pPr algn="r" rtl="1">
              <a:lnSpc>
                <a:spcPct val="100000"/>
              </a:lnSpc>
            </a:pPr>
            <a:endParaRPr lang="ar-SA">
              <a:ea typeface="Calibri" panose="020F0502020204030204" pitchFamily="34" charset="0"/>
              <a:cs typeface="Times New Roman" panose="02020603050405020304" pitchFamily="18" charset="0"/>
            </a:endParaRPr>
          </a:p>
          <a:p>
            <a:pPr marL="457200" indent="-457200" algn="r" rtl="1">
              <a:lnSpc>
                <a:spcPct val="100000"/>
              </a:lnSpc>
              <a:buClr>
                <a:schemeClr val="tx1"/>
              </a:buClr>
              <a:buFont typeface="Ubuntu Light" panose="020B0604020202020204" pitchFamily="34" charset="0"/>
              <a:buChar char="•"/>
            </a:pPr>
            <a:r>
              <a:rPr lang="ar-SA" b="1">
                <a:solidFill>
                  <a:srgbClr val="179984"/>
                </a:solidFill>
                <a:ea typeface="Calibri" panose="020F0502020204030204" pitchFamily="34" charset="0"/>
                <a:cs typeface="Times New Roman" panose="02020603050405020304" pitchFamily="18" charset="0"/>
                <a:rtl/>
              </a:rPr>
              <a:t>ما هي بعض تمارين الأيروبيك التي يمكنك قيادتها؟</a:t>
            </a:r>
          </a:p>
          <a:p>
            <a:pPr marL="1143000" lvl="1" indent="-457200" algn="r" rtl="1">
              <a:lnSpc>
                <a:spcPct val="100000"/>
              </a:lnSpc>
            </a:pPr>
            <a:r>
              <a:rPr lang="ar-SA" sz="2400">
                <a:effectLst/>
                <a:ea typeface="Calibri" panose="020F0502020204030204" pitchFamily="34" charset="0"/>
                <a:cs typeface="Times New Roman"/>
                <a:rtl/>
              </a:rPr>
              <a:t>تذكر الدرس الأول... </a:t>
            </a:r>
            <a:r>
              <a:rPr lang="ar-SA" b="1">
                <a:solidFill>
                  <a:srgbClr val="179984"/>
                </a:solidFill>
                <a:ea typeface="Calibri" panose="020F0502020204030204" pitchFamily="34" charset="0"/>
                <a:cs typeface="Times New Roman"/>
                <a:rtl/>
              </a:rPr>
              <a:t>ا</a:t>
            </a:r>
            <a:r>
              <a:rPr lang="ar-SA" sz="2400" b="1">
                <a:solidFill>
                  <a:srgbClr val="179984"/>
                </a:solidFill>
                <a:effectLst/>
                <a:ea typeface="Calibri" panose="020F0502020204030204" pitchFamily="34" charset="0"/>
                <a:cs typeface="Times New Roman"/>
                <a:rtl/>
              </a:rPr>
              <a:t>لأيروبيك = </a:t>
            </a:r>
            <a:r>
              <a:rPr lang="ar-SA" b="1">
                <a:solidFill>
                  <a:srgbClr val="179984"/>
                </a:solidFill>
                <a:ea typeface="Calibri" panose="020F0502020204030204" pitchFamily="34" charset="0"/>
                <a:cs typeface="Times New Roman"/>
                <a:rtl/>
              </a:rPr>
              <a:t>التَحمُّل</a:t>
            </a:r>
            <a:endParaRPr lang="ar-SA" b="1">
              <a:solidFill>
                <a:srgbClr val="179984"/>
              </a:solidFill>
              <a:ea typeface="Calibri" panose="020F0502020204030204" pitchFamily="34" charset="0"/>
              <a:cs typeface="Times New Roman" panose="02020603050405020304" pitchFamily="18" charset="0"/>
            </a:endParaRPr>
          </a:p>
          <a:p>
            <a:pPr marL="457200" indent="-457200" algn="r" rtl="1">
              <a:lnSpc>
                <a:spcPct val="100000"/>
              </a:lnSpc>
              <a:buFont typeface="Ubuntu Light" panose="020B0604020202020204" pitchFamily="34" charset="0"/>
              <a:buChar char="•"/>
            </a:pPr>
            <a:endParaRPr lang="ar-SA" sz="2800">
              <a:effectLst/>
              <a:ea typeface="Calibri" panose="020F0502020204030204" pitchFamily="34" charset="0"/>
              <a:cs typeface="Times New Roman" panose="02020603050405020304" pitchFamily="18" charset="0"/>
            </a:endParaRPr>
          </a:p>
        </p:txBody>
      </p:sp>
      <p:pic>
        <p:nvPicPr>
          <p:cNvPr id="5" name="Picture 4" descr="شخص يرتدي قميصًا أخضر&#10;&#10;تم إنشاء الوصف تلقائيًا بثقة متوسطة">
            <a:extLst>
              <a:ext uri="{FF2B5EF4-FFF2-40B4-BE49-F238E27FC236}">
                <a16:creationId xmlns:a16="http://schemas.microsoft.com/office/drawing/2014/main" id="{1E865404-7302-13EF-D881-A590C6C124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2029" y="1851001"/>
            <a:ext cx="2299961" cy="4030133"/>
          </a:xfrm>
          <a:prstGeom prst="rect">
            <a:avLst/>
          </a:prstGeom>
        </p:spPr>
      </p:pic>
      <p:grpSp>
        <p:nvGrpSpPr>
          <p:cNvPr id="4" name="Group 3">
            <a:extLst>
              <a:ext uri="{FF2B5EF4-FFF2-40B4-BE49-F238E27FC236}">
                <a16:creationId xmlns:a16="http://schemas.microsoft.com/office/drawing/2014/main" id="{B0A922F4-6EC4-326C-FA66-75A3B3FA34C0}"/>
              </a:ext>
            </a:extLst>
          </p:cNvPr>
          <p:cNvGrpSpPr/>
          <p:nvPr/>
        </p:nvGrpSpPr>
        <p:grpSpPr>
          <a:xfrm>
            <a:off x="424633" y="285566"/>
            <a:ext cx="1547689" cy="1565435"/>
            <a:chOff x="126717" y="1156741"/>
            <a:chExt cx="4588158" cy="4584337"/>
          </a:xfrm>
        </p:grpSpPr>
        <p:sp>
          <p:nvSpPr>
            <p:cNvPr id="6" name="Oval 5">
              <a:extLst>
                <a:ext uri="{FF2B5EF4-FFF2-40B4-BE49-F238E27FC236}">
                  <a16:creationId xmlns:a16="http://schemas.microsoft.com/office/drawing/2014/main" id="{0223388A-17C5-B15C-0997-C33179A6230A}"/>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pic>
          <p:nvPicPr>
            <p:cNvPr id="7" name="Picture 6" descr="شكل&#10;&#10;الوصف تم إنشاؤه تلقائيًا بثقة منخفضة">
              <a:extLst>
                <a:ext uri="{FF2B5EF4-FFF2-40B4-BE49-F238E27FC236}">
                  <a16:creationId xmlns:a16="http://schemas.microsoft.com/office/drawing/2014/main" id="{4B1B9622-125C-733B-794F-56094E61FD1D}"/>
                </a:ext>
              </a:extLst>
            </p:cNvPr>
            <p:cNvPicPr>
              <a:picLocks noChangeAspect="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275808" y="2275933"/>
              <a:ext cx="2306133" cy="2306133"/>
            </a:xfrm>
            <a:prstGeom prst="rect">
              <a:avLst/>
            </a:prstGeom>
          </p:spPr>
        </p:pic>
      </p:grpSp>
      <p:sp>
        <p:nvSpPr>
          <p:cNvPr id="8" name="TextBox 7">
            <a:extLst>
              <a:ext uri="{FF2B5EF4-FFF2-40B4-BE49-F238E27FC236}">
                <a16:creationId xmlns:a16="http://schemas.microsoft.com/office/drawing/2014/main" id="{B41D6B4E-03F5-1970-C27A-08AFFC3A092F}"/>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spTree>
    <p:extLst>
      <p:ext uri="{BB962C8B-B14F-4D97-AF65-F5344CB8AC3E}">
        <p14:creationId xmlns:p14="http://schemas.microsoft.com/office/powerpoint/2010/main" val="15189919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1921265" y="507071"/>
            <a:ext cx="9610725" cy="581025"/>
          </a:xfrm>
        </p:spPr>
        <p:txBody>
          <a:bodyPr rtlCol="1"/>
          <a:lstStyle/>
          <a:p>
            <a:pPr rtl="1"/>
            <a:r>
              <a:rPr lang="ar-xm" dirty="0">
                <a:rtl/>
              </a:rPr>
              <a:t>تمارين الإطالة الديناميكية</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1940315" y="1088096"/>
            <a:ext cx="9591675" cy="581025"/>
          </a:xfrm>
        </p:spPr>
        <p:txBody>
          <a:bodyPr rtlCol="1">
            <a:normAutofit/>
          </a:bodyPr>
          <a:lstStyle/>
          <a:p>
            <a:pPr rtl="1"/>
            <a:r>
              <a:rPr lang="ar-xm" dirty="0">
                <a:rtl/>
              </a:rPr>
              <a:t>الإحماء</a:t>
            </a:r>
          </a:p>
        </p:txBody>
      </p:sp>
      <p:sp>
        <p:nvSpPr>
          <p:cNvPr id="14" name="Text Placeholder 3">
            <a:extLst>
              <a:ext uri="{FF2B5EF4-FFF2-40B4-BE49-F238E27FC236}">
                <a16:creationId xmlns:a16="http://schemas.microsoft.com/office/drawing/2014/main" id="{5B10EB26-D548-4B46-8BA7-824BBD7D2DA0}"/>
              </a:ext>
            </a:extLst>
          </p:cNvPr>
          <p:cNvSpPr txBox="1">
            <a:spLocks/>
          </p:cNvSpPr>
          <p:nvPr/>
        </p:nvSpPr>
        <p:spPr>
          <a:xfrm>
            <a:off x="2183907" y="2246452"/>
            <a:ext cx="9348083" cy="877752"/>
          </a:xfrm>
          <a:prstGeom prst="rect">
            <a:avLst/>
          </a:prstGeom>
        </p:spPr>
        <p:txBody>
          <a:bodyPr vert="horz" lIns="91440" tIns="45720" rIns="91440" bIns="45720" rtlCol="1" anchor="t">
            <a:normAutofit lnSpcReduction="10000"/>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marL="457200" indent="-457200" algn="r" rtl="1">
              <a:lnSpc>
                <a:spcPct val="100000"/>
              </a:lnSpc>
              <a:buFont typeface="Ubuntu Light" panose="020B0604020202020204" pitchFamily="34" charset="0"/>
              <a:buChar char="•"/>
            </a:pPr>
            <a:r>
              <a:rPr lang="ar-xm" dirty="0">
                <a:rtl/>
              </a:rPr>
              <a:t>تتكون تمارين الإطالة الديناميكية من </a:t>
            </a:r>
            <a:r>
              <a:rPr lang="ar-xm" b="1" dirty="0">
                <a:solidFill>
                  <a:srgbClr val="179984"/>
                </a:solidFill>
                <a:rtl/>
              </a:rPr>
              <a:t>حركات نشطة ومضبوطة مما يجعل أجزاء الجسم تمارس شتى أنواع الحركات</a:t>
            </a:r>
            <a:r>
              <a:rPr lang="ar-xm" b="1" dirty="0">
                <a:rtl/>
              </a:rPr>
              <a:t> </a:t>
            </a:r>
          </a:p>
          <a:p>
            <a:pPr marL="457200" indent="-457200" algn="r" rtl="1">
              <a:lnSpc>
                <a:spcPct val="100000"/>
              </a:lnSpc>
              <a:buFont typeface="Ubuntu Light" panose="020B0604020202020204" pitchFamily="34" charset="0"/>
              <a:buChar char="•"/>
            </a:pPr>
            <a:endParaRPr lang="en-US" dirty="0"/>
          </a:p>
        </p:txBody>
      </p:sp>
      <p:pic>
        <p:nvPicPr>
          <p:cNvPr id="5" name="Picture 4" descr="صورة تحتوي على لوح التزلج على الجليد&#10;&#10;تم إنشاء الوصف تلقائيًا">
            <a:extLst>
              <a:ext uri="{FF2B5EF4-FFF2-40B4-BE49-F238E27FC236}">
                <a16:creationId xmlns:a16="http://schemas.microsoft.com/office/drawing/2014/main" id="{ADD0FA12-8625-D6AC-2507-AC78A776A9F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505491" y="3088154"/>
            <a:ext cx="2571750" cy="3429000"/>
          </a:xfrm>
          <a:prstGeom prst="rect">
            <a:avLst/>
          </a:prstGeom>
        </p:spPr>
      </p:pic>
      <p:pic>
        <p:nvPicPr>
          <p:cNvPr id="7" name="Picture 6">
            <a:extLst>
              <a:ext uri="{FF2B5EF4-FFF2-40B4-BE49-F238E27FC236}">
                <a16:creationId xmlns:a16="http://schemas.microsoft.com/office/drawing/2014/main" id="{2B71BE38-3A6B-CE4D-60EB-78A402B9A12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422" b="95703" l="9896" r="89931">
                        <a14:foregroundMark x1="34375" y1="7682" x2="34375" y2="7682"/>
                        <a14:foregroundMark x1="47917" y1="92578" x2="47917" y2="92578"/>
                        <a14:foregroundMark x1="66667" y1="95703" x2="66667" y2="95703"/>
                        <a14:foregroundMark x1="66319" y1="89193" x2="66319" y2="89193"/>
                        <a14:foregroundMark x1="65972" y1="88151" x2="65972" y2="88151"/>
                        <a14:backgroundMark x1="26215" y1="38542" x2="26215" y2="38542"/>
                        <a14:backgroundMark x1="60243" y1="20833" x2="60243" y2="20833"/>
                        <a14:backgroundMark x1="84896" y1="51432" x2="84896" y2="51432"/>
                      </a14:backgroundRemoval>
                    </a14:imgEffect>
                  </a14:imgLayer>
                </a14:imgProps>
              </a:ext>
              <a:ext uri="{28A0092B-C50C-407E-A947-70E740481C1C}">
                <a14:useLocalDpi xmlns:a14="http://schemas.microsoft.com/office/drawing/2010/main" val="0"/>
              </a:ext>
            </a:extLst>
          </a:blip>
          <a:stretch>
            <a:fillRect/>
          </a:stretch>
        </p:blipFill>
        <p:spPr>
          <a:xfrm>
            <a:off x="243685" y="3033077"/>
            <a:ext cx="2293696" cy="3058261"/>
          </a:xfrm>
          <a:prstGeom prst="rect">
            <a:avLst/>
          </a:prstGeom>
        </p:spPr>
      </p:pic>
      <p:pic>
        <p:nvPicPr>
          <p:cNvPr id="12" name="Picture 11" descr="صورة تحتوي على شخص في الهواء الطلق&#10;&#10;تم إنشاء الوصف تلقائيًا">
            <a:extLst>
              <a:ext uri="{FF2B5EF4-FFF2-40B4-BE49-F238E27FC236}">
                <a16:creationId xmlns:a16="http://schemas.microsoft.com/office/drawing/2014/main" id="{406E9894-9B6E-E4DF-EB5B-5FAD9F27883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901" b="89974" l="9896" r="89931">
                        <a14:foregroundMark x1="34201" y1="81120" x2="34201" y2="81120"/>
                        <a14:foregroundMark x1="34201" y1="9245" x2="34201" y2="9245"/>
                        <a14:foregroundMark x1="46701" y1="40885" x2="46701" y2="40885"/>
                        <a14:foregroundMark x1="48090" y1="41276" x2="48090" y2="41276"/>
                        <a14:foregroundMark x1="48438" y1="39583" x2="48438" y2="39583"/>
                        <a14:foregroundMark x1="34375" y1="6901" x2="34375" y2="6901"/>
                        <a14:foregroundMark x1="29514" y1="8724" x2="29514" y2="8724"/>
                        <a14:foregroundMark x1="29340" y1="8724" x2="29340" y2="8724"/>
                      </a14:backgroundRemoval>
                    </a14:imgEffect>
                  </a14:imgLayer>
                </a14:imgProps>
              </a:ext>
              <a:ext uri="{28A0092B-C50C-407E-A947-70E740481C1C}">
                <a14:useLocalDpi xmlns:a14="http://schemas.microsoft.com/office/drawing/2010/main" val="0"/>
              </a:ext>
            </a:extLst>
          </a:blip>
          <a:stretch>
            <a:fillRect/>
          </a:stretch>
        </p:blipFill>
        <p:spPr>
          <a:xfrm>
            <a:off x="3304813" y="3052379"/>
            <a:ext cx="2598581" cy="3464775"/>
          </a:xfrm>
          <a:prstGeom prst="rect">
            <a:avLst/>
          </a:prstGeom>
        </p:spPr>
      </p:pic>
      <p:pic>
        <p:nvPicPr>
          <p:cNvPr id="16" name="Picture 15" descr="شخص يرتدي قميصًا أخضر&#10;&#10;تم إنشاء الوصف تلقائيًا بثقة متوسطة">
            <a:extLst>
              <a:ext uri="{FF2B5EF4-FFF2-40B4-BE49-F238E27FC236}">
                <a16:creationId xmlns:a16="http://schemas.microsoft.com/office/drawing/2014/main" id="{F5149686-B6C4-6B2A-0CB5-B086E5192BB5}"/>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464" b="94922" l="9896" r="89931">
                        <a14:foregroundMark x1="65104" y1="8464" x2="65104" y2="8464"/>
                        <a14:foregroundMark x1="63194" y1="31510" x2="63194" y2="31510"/>
                        <a14:foregroundMark x1="58333" y1="29688" x2="58333" y2="29688"/>
                        <a14:foregroundMark x1="53125" y1="27344" x2="53125" y2="27344"/>
                        <a14:foregroundMark x1="75174" y1="94922" x2="74826" y2="94401"/>
                        <a14:foregroundMark x1="75868" y1="92188" x2="75868" y2="92188"/>
                      </a14:backgroundRemoval>
                    </a14:imgEffect>
                  </a14:imgLayer>
                </a14:imgProps>
              </a:ext>
              <a:ext uri="{28A0092B-C50C-407E-A947-70E740481C1C}">
                <a14:useLocalDpi xmlns:a14="http://schemas.microsoft.com/office/drawing/2010/main" val="0"/>
              </a:ext>
            </a:extLst>
          </a:blip>
          <a:stretch>
            <a:fillRect/>
          </a:stretch>
        </p:blipFill>
        <p:spPr>
          <a:xfrm>
            <a:off x="8844673" y="3278018"/>
            <a:ext cx="2082951" cy="2777268"/>
          </a:xfrm>
          <a:prstGeom prst="rect">
            <a:avLst/>
          </a:prstGeom>
        </p:spPr>
      </p:pic>
      <p:grpSp>
        <p:nvGrpSpPr>
          <p:cNvPr id="4" name="Group 3">
            <a:extLst>
              <a:ext uri="{FF2B5EF4-FFF2-40B4-BE49-F238E27FC236}">
                <a16:creationId xmlns:a16="http://schemas.microsoft.com/office/drawing/2014/main" id="{43D7B654-CDEC-42DB-27D9-E5CBCF27060C}"/>
              </a:ext>
            </a:extLst>
          </p:cNvPr>
          <p:cNvGrpSpPr/>
          <p:nvPr/>
        </p:nvGrpSpPr>
        <p:grpSpPr>
          <a:xfrm>
            <a:off x="424633" y="285566"/>
            <a:ext cx="1547689" cy="1565435"/>
            <a:chOff x="126717" y="1156741"/>
            <a:chExt cx="4588158" cy="4584337"/>
          </a:xfrm>
        </p:grpSpPr>
        <p:sp>
          <p:nvSpPr>
            <p:cNvPr id="6" name="Oval 5">
              <a:extLst>
                <a:ext uri="{FF2B5EF4-FFF2-40B4-BE49-F238E27FC236}">
                  <a16:creationId xmlns:a16="http://schemas.microsoft.com/office/drawing/2014/main" id="{4F4DFD5C-CE4B-3CB3-196B-C55553CE312B}"/>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pic>
          <p:nvPicPr>
            <p:cNvPr id="8" name="Picture 7" descr="شكل&#10;&#10;الوصف تم إنشاؤه تلقائيًا بثقة منخفضة">
              <a:extLst>
                <a:ext uri="{FF2B5EF4-FFF2-40B4-BE49-F238E27FC236}">
                  <a16:creationId xmlns:a16="http://schemas.microsoft.com/office/drawing/2014/main" id="{7F5462C4-7107-2243-2EFD-3AF45034EED7}"/>
                </a:ext>
              </a:extLst>
            </p:cNvPr>
            <p:cNvPicPr>
              <a:picLocks noChangeAspect="1"/>
            </p:cNvPicPr>
            <p:nvPr/>
          </p:nvPicPr>
          <p:blipFill>
            <a:blip r:embed="rId12">
              <a:duotone>
                <a:schemeClr val="accent5">
                  <a:shade val="45000"/>
                  <a:satMod val="135000"/>
                </a:schemeClr>
                <a:prstClr val="white"/>
              </a:duotone>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275808" y="2275933"/>
              <a:ext cx="2306133" cy="2306133"/>
            </a:xfrm>
            <a:prstGeom prst="rect">
              <a:avLst/>
            </a:prstGeom>
          </p:spPr>
        </p:pic>
      </p:grpSp>
      <p:sp>
        <p:nvSpPr>
          <p:cNvPr id="9" name="TextBox 8">
            <a:extLst>
              <a:ext uri="{FF2B5EF4-FFF2-40B4-BE49-F238E27FC236}">
                <a16:creationId xmlns:a16="http://schemas.microsoft.com/office/drawing/2014/main" id="{A0D55545-0641-14BD-D4D2-D2BBEEDC69F9}"/>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spTree>
    <p:extLst>
      <p:ext uri="{BB962C8B-B14F-4D97-AF65-F5344CB8AC3E}">
        <p14:creationId xmlns:p14="http://schemas.microsoft.com/office/powerpoint/2010/main" val="17300227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B947B6F-A0A9-452A-B5BA-AD55448ACD43}"/>
              </a:ext>
            </a:extLst>
          </p:cNvPr>
          <p:cNvSpPr>
            <a:spLocks noGrp="1"/>
          </p:cNvSpPr>
          <p:nvPr>
            <p:ph type="body" sz="quarter" idx="10"/>
          </p:nvPr>
        </p:nvSpPr>
        <p:spPr>
          <a:xfrm>
            <a:off x="1844891" y="554638"/>
            <a:ext cx="9610725" cy="581025"/>
          </a:xfrm>
        </p:spPr>
        <p:txBody>
          <a:bodyPr rtlCol="1"/>
          <a:lstStyle/>
          <a:p>
            <a:pPr rtl="1"/>
            <a:r>
              <a:rPr lang="ar-xm" dirty="0">
                <a:cs typeface="Arial" panose="020B0604020202020204" pitchFamily="34" charset="0"/>
                <a:rtl/>
              </a:rPr>
              <a:t>دور قائد اللياقة البدنية مقارنةً بدور مبعوث الصحة</a:t>
            </a:r>
          </a:p>
        </p:txBody>
      </p:sp>
      <p:sp>
        <p:nvSpPr>
          <p:cNvPr id="9" name="Text Placeholder 3">
            <a:extLst>
              <a:ext uri="{FF2B5EF4-FFF2-40B4-BE49-F238E27FC236}">
                <a16:creationId xmlns:a16="http://schemas.microsoft.com/office/drawing/2014/main" id="{33A6A3F6-08B8-002B-4A73-70770EA7FCF1}"/>
              </a:ext>
            </a:extLst>
          </p:cNvPr>
          <p:cNvSpPr txBox="1">
            <a:spLocks/>
          </p:cNvSpPr>
          <p:nvPr/>
        </p:nvSpPr>
        <p:spPr>
          <a:xfrm>
            <a:off x="784895" y="2087919"/>
            <a:ext cx="10670721" cy="3931881"/>
          </a:xfrm>
          <a:prstGeom prst="rect">
            <a:avLst/>
          </a:prstGeom>
        </p:spPr>
        <p:txBody>
          <a:bodyPr vert="horz" lIns="91440" tIns="45720" rIns="91440" bIns="45720" rtlCol="1" anchor="t">
            <a:normAutofit/>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marL="342900" indent="-342900" algn="r" rtl="1">
              <a:lnSpc>
                <a:spcPct val="100000"/>
              </a:lnSpc>
              <a:buClr>
                <a:schemeClr val="tx1"/>
              </a:buClr>
              <a:buChar char="•"/>
            </a:pPr>
            <a:r>
              <a:rPr lang="ar-xm" b="1" dirty="0">
                <a:solidFill>
                  <a:srgbClr val="179984"/>
                </a:solidFill>
                <a:latin typeface="Ubuntu Light"/>
                <a:ea typeface="Ubuntu Light" panose="020B0304030602030204" pitchFamily="34" charset="0"/>
                <a:cs typeface="Arial" panose="020B0604020202020204" pitchFamily="34" charset="0"/>
                <a:rtl/>
              </a:rPr>
              <a:t>إن مبعوثي الص</a:t>
            </a:r>
            <a:r>
              <a:rPr lang="ar-xm" b="1" dirty="0">
                <a:solidFill>
                  <a:srgbClr val="179984"/>
                </a:solidFill>
                <a:effectLst/>
                <a:latin typeface="Ubuntu Light"/>
                <a:ea typeface="Ubuntu Light" panose="020B0304030602030204" pitchFamily="34" charset="0"/>
                <a:cs typeface="Arial" panose="020B0604020202020204" pitchFamily="34" charset="0"/>
                <a:rtl/>
              </a:rPr>
              <a:t>حة</a:t>
            </a:r>
            <a:r>
              <a:rPr lang="ar-xm" b="1" dirty="0">
                <a:effectLst/>
                <a:latin typeface="Ubuntu Light"/>
                <a:ea typeface="Ubuntu Light" panose="020B0304030602030204" pitchFamily="34" charset="0"/>
                <a:cs typeface="Arial" panose="020B0604020202020204" pitchFamily="34" charset="0"/>
                <a:rtl/>
              </a:rPr>
              <a:t> </a:t>
            </a:r>
            <a:r>
              <a:rPr lang="ar-xm" dirty="0">
                <a:effectLst/>
                <a:latin typeface="Ubuntu Light"/>
                <a:ea typeface="Ubuntu Light" panose="020B0304030602030204" pitchFamily="34" charset="0"/>
                <a:cs typeface="Arial" panose="020B0604020202020204" pitchFamily="34" charset="0"/>
                <a:rtl/>
              </a:rPr>
              <a:t>هم لاعبو مسابقات الأولمبياد الخاص الذين تم تدريبهم </a:t>
            </a:r>
            <a:r>
              <a:rPr lang="ar-xm">
                <a:effectLst/>
                <a:latin typeface="Ubuntu Light"/>
                <a:ea typeface="Ubuntu Light" panose="020B0304030602030204" pitchFamily="34" charset="0"/>
                <a:cs typeface="Arial" panose="020B0604020202020204" pitchFamily="34" charset="0"/>
                <a:rtl/>
              </a:rPr>
              <a:t>ليكونوا </a:t>
            </a:r>
            <a:br>
              <a:rPr lang="en-US">
                <a:effectLst/>
                <a:latin typeface="Ubuntu Light"/>
                <a:ea typeface="Ubuntu Light" panose="020B0304030602030204" pitchFamily="34" charset="0"/>
                <a:cs typeface="Arial" panose="020B0604020202020204" pitchFamily="34" charset="0"/>
                <a:rtl/>
              </a:rPr>
            </a:br>
            <a:r>
              <a:rPr lang="ar-xm">
                <a:effectLst/>
                <a:latin typeface="Ubuntu Light"/>
                <a:ea typeface="Ubuntu Light" panose="020B0304030602030204" pitchFamily="34" charset="0"/>
                <a:cs typeface="Arial" panose="020B0604020202020204" pitchFamily="34" charset="0"/>
                <a:rtl/>
              </a:rPr>
              <a:t>قادة </a:t>
            </a:r>
            <a:r>
              <a:rPr lang="ar-xm" dirty="0">
                <a:effectLst/>
                <a:latin typeface="Ubuntu Light"/>
                <a:ea typeface="Ubuntu Light" panose="020B0304030602030204" pitchFamily="34" charset="0"/>
                <a:cs typeface="Arial" panose="020B0604020202020204" pitchFamily="34" charset="0"/>
                <a:rtl/>
              </a:rPr>
              <a:t>ومعلمين ودعاة الشؤون الصحية</a:t>
            </a:r>
          </a:p>
          <a:p>
            <a:pPr algn="r" rtl="1">
              <a:lnSpc>
                <a:spcPct val="100000"/>
              </a:lnSpc>
            </a:pPr>
            <a:endParaRPr lang="en-US" dirty="0">
              <a:effectLst/>
              <a:latin typeface="Ubuntu Light"/>
              <a:ea typeface="Ubuntu Light" panose="020B0304030602030204" pitchFamily="34" charset="0"/>
              <a:cs typeface="Arial" panose="020B0604020202020204" pitchFamily="34" charset="0"/>
            </a:endParaRPr>
          </a:p>
          <a:p>
            <a:pPr marL="342900" indent="-342900" algn="r" rtl="1">
              <a:lnSpc>
                <a:spcPct val="100000"/>
              </a:lnSpc>
              <a:buChar char="•"/>
            </a:pPr>
            <a:r>
              <a:rPr lang="ar-xm" dirty="0">
                <a:effectLst/>
                <a:latin typeface="Ubuntu Light"/>
                <a:ea typeface="Ubuntu Light" panose="020B0304030602030204" pitchFamily="34" charset="0"/>
                <a:cs typeface="Arial" panose="020B0604020202020204" pitchFamily="34" charset="0"/>
                <a:rtl/>
              </a:rPr>
              <a:t>إن مبعوثي الصحة </a:t>
            </a:r>
            <a:r>
              <a:rPr lang="ar-xm" b="1" dirty="0">
                <a:solidFill>
                  <a:srgbClr val="009A79"/>
                </a:solidFill>
                <a:effectLst/>
                <a:latin typeface="Ubuntu Light"/>
                <a:ea typeface="Ubuntu Light" panose="020B0304030602030204" pitchFamily="34" charset="0"/>
                <a:cs typeface="Arial" panose="020B0604020202020204" pitchFamily="34" charset="0"/>
                <a:rtl/>
              </a:rPr>
              <a:t>ليسوا قادة للياقة البدنية</a:t>
            </a:r>
            <a:r>
              <a:rPr lang="ar-xm" dirty="0">
                <a:effectLst/>
                <a:latin typeface="Ubuntu Light"/>
                <a:ea typeface="Ubuntu Light" panose="020B0304030602030204" pitchFamily="34" charset="0"/>
                <a:cs typeface="Arial" panose="020B0604020202020204" pitchFamily="34" charset="0"/>
                <a:rtl/>
              </a:rPr>
              <a:t>، ولكنهم مدعوون لإكمال هذه الوحدة </a:t>
            </a:r>
            <a:endParaRPr lang="en-US" dirty="0">
              <a:latin typeface="Ubuntu Light" panose="020B0304030602030204" pitchFamily="34" charset="0"/>
              <a:ea typeface="Ubuntu Light" panose="020B0304030602030204" pitchFamily="34" charset="0"/>
              <a:cs typeface="Arial" panose="020B0604020202020204" pitchFamily="34" charset="0"/>
            </a:endParaRPr>
          </a:p>
          <a:p>
            <a:pPr algn="r" rtl="1">
              <a:lnSpc>
                <a:spcPct val="100000"/>
              </a:lnSpc>
            </a:pPr>
            <a:endParaRPr lang="en-US" dirty="0">
              <a:effectLst/>
              <a:latin typeface="Ubuntu Light" panose="020B0304030602030204" pitchFamily="34" charset="0"/>
              <a:ea typeface="Ubuntu Light" panose="020B0304030602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4611F720-1D66-A8E5-91C3-9C38B2001A13}"/>
              </a:ext>
            </a:extLst>
          </p:cNvPr>
          <p:cNvSpPr txBox="1"/>
          <p:nvPr/>
        </p:nvSpPr>
        <p:spPr>
          <a:xfrm>
            <a:off x="5012433" y="6245152"/>
            <a:ext cx="6685020" cy="307777"/>
          </a:xfrm>
          <a:prstGeom prst="rect">
            <a:avLst/>
          </a:prstGeom>
          <a:noFill/>
        </p:spPr>
        <p:txBody>
          <a:bodyPr wrap="square" rtlCol="1">
            <a:spAutoFit/>
          </a:bodyPr>
          <a:lstStyle/>
          <a:p>
            <a:pPr algn="r" rtl="1"/>
            <a:r>
              <a:rPr lang="ar-xm" sz="1400">
                <a:solidFill>
                  <a:schemeClr val="tx1">
                    <a:lumMod val="50000"/>
                    <a:lumOff val="50000"/>
                  </a:schemeClr>
                </a:solidFill>
                <a:latin typeface="+mj-lt"/>
                <a:cs typeface="Arial" panose="020B0604020202020204" pitchFamily="34" charset="0"/>
                <a:rtl/>
              </a:rPr>
              <a:t>قائد اللياقة البدنية</a:t>
            </a:r>
            <a:endParaRPr lang="ar-xm" sz="1400" dirty="0">
              <a:solidFill>
                <a:schemeClr val="tx1">
                  <a:lumMod val="50000"/>
                  <a:lumOff val="50000"/>
                </a:schemeClr>
              </a:solidFill>
              <a:latin typeface="+mj-lt"/>
              <a:cs typeface="Arial" panose="020B0604020202020204" pitchFamily="34" charset="0"/>
              <a:rtl/>
            </a:endParaRPr>
          </a:p>
        </p:txBody>
      </p:sp>
    </p:spTree>
    <p:extLst>
      <p:ext uri="{BB962C8B-B14F-4D97-AF65-F5344CB8AC3E}">
        <p14:creationId xmlns:p14="http://schemas.microsoft.com/office/powerpoint/2010/main" val="5684202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1921265" y="507071"/>
            <a:ext cx="9610725" cy="581025"/>
          </a:xfrm>
        </p:spPr>
        <p:txBody>
          <a:bodyPr rtlCol="1"/>
          <a:lstStyle/>
          <a:p>
            <a:pPr rtl="1"/>
            <a:r>
              <a:rPr lang="ar-xm" dirty="0">
                <a:cs typeface="Arial" panose="020B0604020202020204" pitchFamily="34" charset="0"/>
                <a:rtl/>
              </a:rPr>
              <a:t>أدلة تمارين الإحماء</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1940315" y="1088096"/>
            <a:ext cx="9591675" cy="581025"/>
          </a:xfrm>
        </p:spPr>
        <p:txBody>
          <a:bodyPr rtlCol="1">
            <a:normAutofit/>
          </a:bodyPr>
          <a:lstStyle/>
          <a:p>
            <a:pPr rtl="1"/>
            <a:r>
              <a:rPr lang="ar-xm" dirty="0">
                <a:cs typeface="Arial" panose="020B0604020202020204" pitchFamily="34" charset="0"/>
                <a:rtl/>
              </a:rPr>
              <a:t>الإحماء</a:t>
            </a:r>
          </a:p>
        </p:txBody>
      </p:sp>
      <p:sp>
        <p:nvSpPr>
          <p:cNvPr id="14" name="Text Placeholder 3">
            <a:extLst>
              <a:ext uri="{FF2B5EF4-FFF2-40B4-BE49-F238E27FC236}">
                <a16:creationId xmlns:a16="http://schemas.microsoft.com/office/drawing/2014/main" id="{5B10EB26-D548-4B46-8BA7-824BBD7D2DA0}"/>
              </a:ext>
            </a:extLst>
          </p:cNvPr>
          <p:cNvSpPr txBox="1">
            <a:spLocks/>
          </p:cNvSpPr>
          <p:nvPr/>
        </p:nvSpPr>
        <p:spPr>
          <a:xfrm>
            <a:off x="732843" y="3104074"/>
            <a:ext cx="7456637" cy="2560053"/>
          </a:xfrm>
          <a:prstGeom prst="rect">
            <a:avLst/>
          </a:prstGeom>
        </p:spPr>
        <p:txBody>
          <a:bodyPr vert="horz" lIns="91440" tIns="45720" rIns="91440" bIns="45720" rtlCol="1">
            <a:normAutofit/>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algn="r" rtl="1">
              <a:lnSpc>
                <a:spcPct val="100000"/>
              </a:lnSpc>
            </a:pPr>
            <a:r>
              <a:rPr lang="ar-xm" dirty="0">
                <a:cs typeface="Arial" panose="020B0604020202020204" pitchFamily="34" charset="0"/>
                <a:rtl/>
              </a:rPr>
              <a:t>أنشأت منظمة الأولمبياد الخاص </a:t>
            </a:r>
            <a:r>
              <a:rPr lang="ar-xm" dirty="0">
                <a:cs typeface="Arial" panose="020B0604020202020204" pitchFamily="34" charset="0"/>
                <a:hlinkClick r:id="rId4"/>
                <a:rtl/>
              </a:rPr>
              <a:t>أدلة تمارين الإحماء ومقاطع الفيديو التي توضحها بالنسبة لرياضات معينة</a:t>
            </a:r>
            <a:r>
              <a:rPr lang="ar-xm" dirty="0">
                <a:cs typeface="Arial" panose="020B0604020202020204" pitchFamily="34" charset="0"/>
                <a:rtl/>
              </a:rPr>
              <a:t> لمساعدتك على قيادتها في التمرين!</a:t>
            </a:r>
          </a:p>
        </p:txBody>
      </p:sp>
      <p:grpSp>
        <p:nvGrpSpPr>
          <p:cNvPr id="4" name="Group 3">
            <a:extLst>
              <a:ext uri="{FF2B5EF4-FFF2-40B4-BE49-F238E27FC236}">
                <a16:creationId xmlns:a16="http://schemas.microsoft.com/office/drawing/2014/main" id="{EE8B6913-7164-9699-9FCD-ABB81CAFDBF0}"/>
              </a:ext>
            </a:extLst>
          </p:cNvPr>
          <p:cNvGrpSpPr/>
          <p:nvPr/>
        </p:nvGrpSpPr>
        <p:grpSpPr>
          <a:xfrm>
            <a:off x="424633" y="285566"/>
            <a:ext cx="1547689" cy="1565435"/>
            <a:chOff x="126717" y="1156741"/>
            <a:chExt cx="4588158" cy="4584337"/>
          </a:xfrm>
        </p:grpSpPr>
        <p:sp>
          <p:nvSpPr>
            <p:cNvPr id="5" name="Oval 4">
              <a:extLst>
                <a:ext uri="{FF2B5EF4-FFF2-40B4-BE49-F238E27FC236}">
                  <a16:creationId xmlns:a16="http://schemas.microsoft.com/office/drawing/2014/main" id="{8465187E-ED18-EB19-3412-3B0111C83C70}"/>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cs typeface="Arial" panose="020B0604020202020204" pitchFamily="34" charset="0"/>
              </a:endParaRPr>
            </a:p>
          </p:txBody>
        </p:sp>
        <p:pic>
          <p:nvPicPr>
            <p:cNvPr id="6" name="Picture 5" descr="شكل&#10;&#10;الوصف تم إنشاؤه تلقائيًا بثقة منخفضة">
              <a:extLst>
                <a:ext uri="{FF2B5EF4-FFF2-40B4-BE49-F238E27FC236}">
                  <a16:creationId xmlns:a16="http://schemas.microsoft.com/office/drawing/2014/main" id="{C24786D9-D07A-E218-4D0F-46ACBC297CDF}"/>
                </a:ext>
              </a:extLst>
            </p:cNvPr>
            <p:cNvPicPr>
              <a:picLocks noChangeAspect="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275808" y="2275933"/>
              <a:ext cx="2306133" cy="2306133"/>
            </a:xfrm>
            <a:prstGeom prst="rect">
              <a:avLst/>
            </a:prstGeom>
          </p:spPr>
        </p:pic>
      </p:grpSp>
      <p:sp>
        <p:nvSpPr>
          <p:cNvPr id="7" name="TextBox 6">
            <a:extLst>
              <a:ext uri="{FF2B5EF4-FFF2-40B4-BE49-F238E27FC236}">
                <a16:creationId xmlns:a16="http://schemas.microsoft.com/office/drawing/2014/main" id="{FC19CF1D-D192-7659-9870-77451CE947C4}"/>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pic>
        <p:nvPicPr>
          <p:cNvPr id="9" name="Picture 8">
            <a:extLst>
              <a:ext uri="{FF2B5EF4-FFF2-40B4-BE49-F238E27FC236}">
                <a16:creationId xmlns:a16="http://schemas.microsoft.com/office/drawing/2014/main" id="{062416DF-76BC-B92B-B6A1-AB0E10E73845}"/>
              </a:ext>
            </a:extLst>
          </p:cNvPr>
          <p:cNvPicPr>
            <a:picLocks noChangeAspect="1"/>
          </p:cNvPicPr>
          <p:nvPr/>
        </p:nvPicPr>
        <p:blipFill rotWithShape="1">
          <a:blip r:embed="rId7"/>
          <a:srcRect l="47752" t="22631" r="26308" b="18287"/>
          <a:stretch/>
        </p:blipFill>
        <p:spPr>
          <a:xfrm>
            <a:off x="8369341" y="1851001"/>
            <a:ext cx="3162649" cy="4051884"/>
          </a:xfrm>
          <a:prstGeom prst="rect">
            <a:avLst/>
          </a:prstGeom>
        </p:spPr>
      </p:pic>
    </p:spTree>
    <p:extLst>
      <p:ext uri="{BB962C8B-B14F-4D97-AF65-F5344CB8AC3E}">
        <p14:creationId xmlns:p14="http://schemas.microsoft.com/office/powerpoint/2010/main" val="15287387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1921265" y="507071"/>
            <a:ext cx="9610725" cy="581025"/>
          </a:xfrm>
        </p:spPr>
        <p:txBody>
          <a:bodyPr rtlCol="1"/>
          <a:lstStyle/>
          <a:p>
            <a:pPr rtl="1"/>
            <a:r>
              <a:rPr lang="ar-xm" dirty="0">
                <a:cs typeface="Arial" panose="020B0604020202020204" pitchFamily="34" charset="0"/>
                <a:rtl/>
              </a:rPr>
              <a:t>كيف تقود تمرين الإحماء</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1940315" y="1088096"/>
            <a:ext cx="9591675" cy="581025"/>
          </a:xfrm>
        </p:spPr>
        <p:txBody>
          <a:bodyPr rtlCol="1">
            <a:normAutofit/>
          </a:bodyPr>
          <a:lstStyle/>
          <a:p>
            <a:pPr rtl="1"/>
            <a:r>
              <a:rPr lang="ar-xm" dirty="0">
                <a:cs typeface="Arial" panose="020B0604020202020204" pitchFamily="34" charset="0"/>
                <a:rtl/>
              </a:rPr>
              <a:t>الإحماء</a:t>
            </a:r>
          </a:p>
        </p:txBody>
      </p:sp>
      <p:sp>
        <p:nvSpPr>
          <p:cNvPr id="15" name="Text Placeholder 3">
            <a:extLst>
              <a:ext uri="{FF2B5EF4-FFF2-40B4-BE49-F238E27FC236}">
                <a16:creationId xmlns:a16="http://schemas.microsoft.com/office/drawing/2014/main" id="{118CC870-5CDC-F0B7-D218-EEDC68539AC7}"/>
              </a:ext>
            </a:extLst>
          </p:cNvPr>
          <p:cNvSpPr txBox="1">
            <a:spLocks/>
          </p:cNvSpPr>
          <p:nvPr/>
        </p:nvSpPr>
        <p:spPr>
          <a:xfrm>
            <a:off x="3013166" y="2246451"/>
            <a:ext cx="8518824" cy="3329159"/>
          </a:xfrm>
          <a:prstGeom prst="rect">
            <a:avLst/>
          </a:prstGeom>
        </p:spPr>
        <p:txBody>
          <a:bodyPr vert="horz" lIns="91440" tIns="45720" rIns="91440" bIns="45720" rtlCol="1" anchor="t">
            <a:normAutofit lnSpcReduction="10000"/>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marL="457200" indent="-457200" algn="r" rtl="1">
              <a:lnSpc>
                <a:spcPct val="100000"/>
              </a:lnSpc>
              <a:buFont typeface="Ubuntu Light" panose="020B0604020202020204" pitchFamily="34" charset="0"/>
              <a:buChar char="•"/>
            </a:pPr>
            <a:r>
              <a:rPr lang="ar-SA">
                <a:cs typeface="Arial" panose="020B0604020202020204" pitchFamily="34" charset="0"/>
                <a:rtl/>
              </a:rPr>
              <a:t>يمكن القيام بتمارين الإحماء في نفس المكان أو في أنحاء منطقة اللعب</a:t>
            </a:r>
          </a:p>
          <a:p>
            <a:pPr marL="457200" indent="-457200" algn="r" rtl="1">
              <a:lnSpc>
                <a:spcPct val="100000"/>
              </a:lnSpc>
              <a:buFont typeface="Ubuntu Light" panose="020B0604020202020204" pitchFamily="34" charset="0"/>
              <a:buChar char="•"/>
            </a:pPr>
            <a:endParaRPr lang="ar-SA">
              <a:cs typeface="Arial" panose="020B0604020202020204" pitchFamily="34" charset="0"/>
            </a:endParaRPr>
          </a:p>
          <a:p>
            <a:pPr marL="457200" indent="-457200" algn="r" rtl="1">
              <a:lnSpc>
                <a:spcPct val="100000"/>
              </a:lnSpc>
              <a:buFont typeface="Ubuntu Light" panose="020B0604020202020204" pitchFamily="34" charset="0"/>
              <a:buChar char="•"/>
            </a:pPr>
            <a:r>
              <a:rPr lang="ar-SA">
                <a:cs typeface="Arial" panose="020B0604020202020204" pitchFamily="34" charset="0"/>
                <a:rtl/>
              </a:rPr>
              <a:t>ابدأ ببطء، ثم زِد السرعة/الوتيرة تدريجيًا</a:t>
            </a:r>
          </a:p>
          <a:p>
            <a:pPr marL="457200" indent="-457200" algn="r" rtl="1">
              <a:lnSpc>
                <a:spcPct val="100000"/>
              </a:lnSpc>
              <a:buFont typeface="Ubuntu Light" panose="020B0604020202020204" pitchFamily="34" charset="0"/>
              <a:buChar char="•"/>
            </a:pPr>
            <a:endParaRPr lang="ar-SA">
              <a:cs typeface="Arial" panose="020B0604020202020204" pitchFamily="34" charset="0"/>
            </a:endParaRPr>
          </a:p>
          <a:p>
            <a:pPr marL="457200" indent="-457200" algn="r" rtl="1">
              <a:lnSpc>
                <a:spcPct val="100000"/>
              </a:lnSpc>
              <a:buFont typeface="Ubuntu Light" panose="020B0604020202020204" pitchFamily="34" charset="0"/>
              <a:buChar char="•"/>
            </a:pPr>
            <a:r>
              <a:rPr lang="ar-SA">
                <a:cs typeface="Arial" panose="020B0604020202020204" pitchFamily="34" charset="0"/>
                <a:rtl/>
              </a:rPr>
              <a:t>اتبع روتينًا واحدًا</a:t>
            </a:r>
          </a:p>
          <a:p>
            <a:pPr algn="r" rtl="1">
              <a:lnSpc>
                <a:spcPct val="100000"/>
              </a:lnSpc>
            </a:pPr>
            <a:endParaRPr lang="ar-SA">
              <a:cs typeface="Arial" panose="020B0604020202020204" pitchFamily="34" charset="0"/>
            </a:endParaRPr>
          </a:p>
          <a:p>
            <a:pPr marL="457200" indent="-457200" algn="r" rtl="1">
              <a:lnSpc>
                <a:spcPct val="100000"/>
              </a:lnSpc>
              <a:buFont typeface="Ubuntu Light" panose="020B0604020202020204" pitchFamily="34" charset="0"/>
              <a:buChar char="•"/>
            </a:pPr>
            <a:r>
              <a:rPr lang="ar-SA">
                <a:cs typeface="Arial" panose="020B0604020202020204" pitchFamily="34" charset="0"/>
                <a:rtl/>
              </a:rPr>
              <a:t>عندما يكون ذلك ممكنًا، قدم </a:t>
            </a:r>
            <a:r>
              <a:rPr lang="ar-SA" b="1">
                <a:solidFill>
                  <a:srgbClr val="179984"/>
                </a:solidFill>
                <a:ea typeface="+mn-lt"/>
                <a:cs typeface="Arial" panose="020B0604020202020204" pitchFamily="34" charset="0"/>
                <a:rtl/>
              </a:rPr>
              <a:t>التعديلات</a:t>
            </a:r>
            <a:r>
              <a:rPr lang="ar-SA">
                <a:cs typeface="Arial" panose="020B0604020202020204" pitchFamily="34" charset="0"/>
                <a:rtl/>
              </a:rPr>
              <a:t> لزملائك في الفريق إذا كانت التمارين سهلة للغاية أو صعبة للغايةA</a:t>
            </a:r>
          </a:p>
        </p:txBody>
      </p:sp>
      <p:grpSp>
        <p:nvGrpSpPr>
          <p:cNvPr id="4" name="Group 3">
            <a:extLst>
              <a:ext uri="{FF2B5EF4-FFF2-40B4-BE49-F238E27FC236}">
                <a16:creationId xmlns:a16="http://schemas.microsoft.com/office/drawing/2014/main" id="{DC2200FE-07F0-551D-E04D-413B8C71D4FC}"/>
              </a:ext>
            </a:extLst>
          </p:cNvPr>
          <p:cNvGrpSpPr/>
          <p:nvPr/>
        </p:nvGrpSpPr>
        <p:grpSpPr>
          <a:xfrm>
            <a:off x="424633" y="285566"/>
            <a:ext cx="1547689" cy="1565435"/>
            <a:chOff x="126717" y="1156741"/>
            <a:chExt cx="4588158" cy="4584337"/>
          </a:xfrm>
        </p:grpSpPr>
        <p:sp>
          <p:nvSpPr>
            <p:cNvPr id="5" name="Oval 4">
              <a:extLst>
                <a:ext uri="{FF2B5EF4-FFF2-40B4-BE49-F238E27FC236}">
                  <a16:creationId xmlns:a16="http://schemas.microsoft.com/office/drawing/2014/main" id="{344A3073-E75A-7075-8FE3-62DF5E2C5EBF}"/>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cs typeface="Arial" panose="020B0604020202020204" pitchFamily="34" charset="0"/>
              </a:endParaRPr>
            </a:p>
          </p:txBody>
        </p:sp>
        <p:pic>
          <p:nvPicPr>
            <p:cNvPr id="6" name="Picture 5" descr="شكل&#10;&#10;الوصف تم إنشاؤه تلقائيًا بثقة منخفضة">
              <a:extLst>
                <a:ext uri="{FF2B5EF4-FFF2-40B4-BE49-F238E27FC236}">
                  <a16:creationId xmlns:a16="http://schemas.microsoft.com/office/drawing/2014/main" id="{B981C6DD-B0E4-962A-447E-3C7AE2E91EE6}"/>
                </a:ext>
              </a:extLst>
            </p:cNvPr>
            <p:cNvPicPr>
              <a:picLocks noChangeAspect="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275808" y="2275933"/>
              <a:ext cx="2306133" cy="2306133"/>
            </a:xfrm>
            <a:prstGeom prst="rect">
              <a:avLst/>
            </a:prstGeom>
          </p:spPr>
        </p:pic>
      </p:grpSp>
      <p:sp>
        <p:nvSpPr>
          <p:cNvPr id="7" name="TextBox 6">
            <a:extLst>
              <a:ext uri="{FF2B5EF4-FFF2-40B4-BE49-F238E27FC236}">
                <a16:creationId xmlns:a16="http://schemas.microsoft.com/office/drawing/2014/main" id="{8D3D1B07-A1EE-3AA5-2866-2150846E54A2}"/>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spTree>
    <p:extLst>
      <p:ext uri="{BB962C8B-B14F-4D97-AF65-F5344CB8AC3E}">
        <p14:creationId xmlns:p14="http://schemas.microsoft.com/office/powerpoint/2010/main" val="15688726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1921265" y="507071"/>
            <a:ext cx="9610725" cy="581025"/>
          </a:xfrm>
        </p:spPr>
        <p:txBody>
          <a:bodyPr rtlCol="1"/>
          <a:lstStyle/>
          <a:p>
            <a:pPr rtl="1"/>
            <a:r>
              <a:rPr lang="ar-xm" dirty="0">
                <a:rtl/>
              </a:rPr>
              <a:t>مثال على التعديلات</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1940315" y="1088096"/>
            <a:ext cx="9591675" cy="581025"/>
          </a:xfrm>
        </p:spPr>
        <p:txBody>
          <a:bodyPr rtlCol="1">
            <a:normAutofit/>
          </a:bodyPr>
          <a:lstStyle/>
          <a:p>
            <a:pPr rtl="1"/>
            <a:r>
              <a:rPr lang="ar-xm" dirty="0">
                <a:rtl/>
              </a:rPr>
              <a:t>الإحماء</a:t>
            </a:r>
          </a:p>
        </p:txBody>
      </p:sp>
      <p:graphicFrame>
        <p:nvGraphicFramePr>
          <p:cNvPr id="4" name="Table 3">
            <a:extLst>
              <a:ext uri="{FF2B5EF4-FFF2-40B4-BE49-F238E27FC236}">
                <a16:creationId xmlns:a16="http://schemas.microsoft.com/office/drawing/2014/main" id="{8EB79D82-A897-B6CB-C606-1CB216F017F3}"/>
              </a:ext>
            </a:extLst>
          </p:cNvPr>
          <p:cNvGraphicFramePr>
            <a:graphicFrameLocks noGrp="1"/>
          </p:cNvGraphicFramePr>
          <p:nvPr>
            <p:extLst>
              <p:ext uri="{D42A27DB-BD31-4B8C-83A1-F6EECF244321}">
                <p14:modId xmlns:p14="http://schemas.microsoft.com/office/powerpoint/2010/main" val="3295307972"/>
              </p:ext>
            </p:extLst>
          </p:nvPr>
        </p:nvGraphicFramePr>
        <p:xfrm>
          <a:off x="812247" y="1941237"/>
          <a:ext cx="10759786" cy="3838989"/>
        </p:xfrm>
        <a:graphic>
          <a:graphicData uri="http://schemas.openxmlformats.org/drawingml/2006/table">
            <a:tbl>
              <a:tblPr rtl="1" firstRow="1" firstCol="1" bandRow="1">
                <a:tableStyleId>{F5AB1C69-6EDB-4FF4-983F-18BD219EF322}</a:tableStyleId>
              </a:tblPr>
              <a:tblGrid>
                <a:gridCol w="1752136">
                  <a:extLst>
                    <a:ext uri="{9D8B030D-6E8A-4147-A177-3AD203B41FA5}">
                      <a16:colId xmlns:a16="http://schemas.microsoft.com/office/drawing/2014/main" val="2012170498"/>
                    </a:ext>
                  </a:extLst>
                </a:gridCol>
                <a:gridCol w="4865141">
                  <a:extLst>
                    <a:ext uri="{9D8B030D-6E8A-4147-A177-3AD203B41FA5}">
                      <a16:colId xmlns:a16="http://schemas.microsoft.com/office/drawing/2014/main" val="239609990"/>
                    </a:ext>
                  </a:extLst>
                </a:gridCol>
                <a:gridCol w="4142509">
                  <a:extLst>
                    <a:ext uri="{9D8B030D-6E8A-4147-A177-3AD203B41FA5}">
                      <a16:colId xmlns:a16="http://schemas.microsoft.com/office/drawing/2014/main" val="1005331046"/>
                    </a:ext>
                  </a:extLst>
                </a:gridCol>
              </a:tblGrid>
              <a:tr h="649235">
                <a:tc>
                  <a:txBody>
                    <a:bodyPr/>
                    <a:lstStyle/>
                    <a:p>
                      <a:pPr marL="0" marR="0" algn="ctr" rtl="1">
                        <a:lnSpc>
                          <a:spcPct val="120000"/>
                        </a:lnSpc>
                        <a:spcBef>
                          <a:spcPts val="0"/>
                        </a:spcBef>
                        <a:spcAft>
                          <a:spcPts val="0"/>
                        </a:spcAft>
                      </a:pPr>
                      <a:r>
                        <a:rPr lang="ar-xm" sz="2400" b="1" baseline="0" dirty="0">
                          <a:effectLst/>
                          <a:latin typeface="+mn-lt"/>
                          <a:cs typeface="Arial" panose="020B0604020202020204" pitchFamily="34" charset="0"/>
                          <a:rtl/>
                        </a:rPr>
                        <a:t> التمرين</a:t>
                      </a:r>
                    </a:p>
                  </a:txBody>
                  <a:tcPr marL="68580" marR="68580" marT="0" marB="0" anchor="ctr"/>
                </a:tc>
                <a:tc>
                  <a:txBody>
                    <a:bodyPr/>
                    <a:lstStyle/>
                    <a:p>
                      <a:pPr marL="0" marR="0" lvl="0" indent="0" algn="ctr" rtl="1">
                        <a:lnSpc>
                          <a:spcPct val="120000"/>
                        </a:lnSpc>
                        <a:spcBef>
                          <a:spcPts val="0"/>
                        </a:spcBef>
                        <a:spcAft>
                          <a:spcPts val="0"/>
                        </a:spcAft>
                        <a:buFont typeface="Symbol" panose="05050102010706020507" pitchFamily="18" charset="2"/>
                        <a:buNone/>
                      </a:pPr>
                      <a:r>
                        <a:rPr lang="ar-xm" sz="2400" b="1" baseline="0" dirty="0">
                          <a:effectLst/>
                          <a:latin typeface="+mn-lt"/>
                          <a:ea typeface="Times New Roman" panose="02020603050405020304" pitchFamily="18" charset="0"/>
                          <a:cs typeface="Arial" panose="020B0604020202020204" pitchFamily="34" charset="0"/>
                          <a:rtl/>
                        </a:rPr>
                        <a:t>التعديل الأسهل</a:t>
                      </a:r>
                    </a:p>
                  </a:txBody>
                  <a:tcPr marL="68580" marR="68580" marT="0" marB="0" anchor="ctr"/>
                </a:tc>
                <a:tc>
                  <a:txBody>
                    <a:bodyPr/>
                    <a:lstStyle/>
                    <a:p>
                      <a:pPr marL="0" marR="0" lvl="0" indent="0" algn="ctr" rtl="1">
                        <a:lnSpc>
                          <a:spcPct val="120000"/>
                        </a:lnSpc>
                        <a:spcBef>
                          <a:spcPts val="0"/>
                        </a:spcBef>
                        <a:spcAft>
                          <a:spcPts val="0"/>
                        </a:spcAft>
                        <a:buFont typeface="Symbol" panose="05050102010706020507" pitchFamily="18" charset="2"/>
                        <a:buNone/>
                      </a:pPr>
                      <a:r>
                        <a:rPr lang="ar-xm" sz="2400" b="1" baseline="0" dirty="0">
                          <a:effectLst/>
                          <a:latin typeface="+mn-lt"/>
                          <a:ea typeface="Times New Roman" panose="02020603050405020304" pitchFamily="18" charset="0"/>
                          <a:cs typeface="Arial" panose="020B0604020202020204" pitchFamily="34" charset="0"/>
                          <a:rtl/>
                        </a:rPr>
                        <a:t>التعديل الأصعب</a:t>
                      </a:r>
                    </a:p>
                  </a:txBody>
                  <a:tcPr marL="68580" marR="68580" marT="0" marB="0" anchor="ctr"/>
                </a:tc>
                <a:extLst>
                  <a:ext uri="{0D108BD9-81ED-4DB2-BD59-A6C34878D82A}">
                    <a16:rowId xmlns:a16="http://schemas.microsoft.com/office/drawing/2014/main" val="1598533978"/>
                  </a:ext>
                </a:extLst>
              </a:tr>
              <a:tr h="803500">
                <a:tc>
                  <a:txBody>
                    <a:bodyPr/>
                    <a:lstStyle/>
                    <a:p>
                      <a:pPr marL="0" marR="0" lvl="0" indent="0" algn="ctr" defTabSz="914400" rtl="1" eaLnBrk="1" fontAlgn="auto" latinLnBrk="0" hangingPunct="1">
                        <a:lnSpc>
                          <a:spcPct val="120000"/>
                        </a:lnSpc>
                        <a:spcBef>
                          <a:spcPts val="0"/>
                        </a:spcBef>
                        <a:spcAft>
                          <a:spcPts val="0"/>
                        </a:spcAft>
                        <a:buClrTx/>
                        <a:buSzTx/>
                        <a:buFontTx/>
                        <a:buNone/>
                        <a:tabLst/>
                        <a:defRPr/>
                      </a:pPr>
                      <a:r>
                        <a:rPr lang="ar-xm" sz="2000" b="1" baseline="0" dirty="0">
                          <a:effectLst/>
                          <a:latin typeface="+mn-lt"/>
                          <a:cs typeface="Arial" panose="020B0604020202020204" pitchFamily="34" charset="0"/>
                          <a:rtl/>
                        </a:rPr>
                        <a:t>رفع الركبتين</a:t>
                      </a:r>
                      <a:endParaRPr lang="en-US" sz="2000" b="1" baseline="0" dirty="0">
                        <a:effectLst/>
                        <a:latin typeface="+mn-lt"/>
                        <a:ea typeface="Times New Roman" panose="02020603050405020304" pitchFamily="18" charset="0"/>
                        <a:cs typeface="Arial" panose="020B0604020202020204" pitchFamily="34" charset="0"/>
                      </a:endParaRPr>
                    </a:p>
                    <a:p>
                      <a:pPr marL="0" marR="0" algn="ctr" rtl="1">
                        <a:lnSpc>
                          <a:spcPct val="120000"/>
                        </a:lnSpc>
                        <a:spcBef>
                          <a:spcPts val="0"/>
                        </a:spcBef>
                        <a:spcAft>
                          <a:spcPts val="0"/>
                        </a:spcAft>
                      </a:pPr>
                      <a:endParaRPr lang="en-US" sz="2000" b="1" baseline="0" dirty="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marL="342900" marR="0" lvl="0" indent="-342900" algn="r" rtl="1">
                        <a:lnSpc>
                          <a:spcPct val="120000"/>
                        </a:lnSpc>
                        <a:spcBef>
                          <a:spcPts val="0"/>
                        </a:spcBef>
                        <a:spcAft>
                          <a:spcPts val="0"/>
                        </a:spcAft>
                        <a:buFont typeface="Symbol" panose="05050102010706020507" pitchFamily="18" charset="2"/>
                        <a:buChar char=""/>
                      </a:pPr>
                      <a:r>
                        <a:rPr lang="ar-xm" sz="2000" baseline="0" dirty="0">
                          <a:effectLst/>
                          <a:latin typeface="+mn-lt"/>
                          <a:cs typeface="Arial" panose="020B0604020202020204" pitchFamily="34" charset="0"/>
                          <a:rtl/>
                        </a:rPr>
                        <a:t>أبطئ حركتك</a:t>
                      </a:r>
                    </a:p>
                    <a:p>
                      <a:pPr marL="342900" marR="0" lvl="0" indent="-342900" algn="r" rtl="1">
                        <a:lnSpc>
                          <a:spcPct val="120000"/>
                        </a:lnSpc>
                        <a:spcBef>
                          <a:spcPts val="0"/>
                        </a:spcBef>
                        <a:spcAft>
                          <a:spcPts val="0"/>
                        </a:spcAft>
                        <a:buFont typeface="Symbol" panose="05050102010706020507" pitchFamily="18" charset="2"/>
                        <a:buChar char=""/>
                      </a:pPr>
                      <a:r>
                        <a:rPr lang="ar-xm" sz="2000" baseline="0" dirty="0">
                          <a:effectLst/>
                          <a:latin typeface="+mn-lt"/>
                          <a:cs typeface="Arial" panose="020B0604020202020204" pitchFamily="34" charset="0"/>
                          <a:rtl/>
                        </a:rPr>
                        <a:t>امشِ في مكانك</a:t>
                      </a:r>
                    </a:p>
                  </a:txBody>
                  <a:tcPr marL="68580" marR="68580" marT="0" marB="0"/>
                </a:tc>
                <a:tc>
                  <a:txBody>
                    <a:bodyPr/>
                    <a:lstStyle/>
                    <a:p>
                      <a:pPr marL="342900" marR="0" lvl="0" indent="-342900" algn="r" defTabSz="914400" rtl="1" eaLnBrk="1" fontAlgn="auto" latinLnBrk="0" hangingPunct="1">
                        <a:lnSpc>
                          <a:spcPct val="120000"/>
                        </a:lnSpc>
                        <a:spcBef>
                          <a:spcPts val="0"/>
                        </a:spcBef>
                        <a:spcAft>
                          <a:spcPts val="0"/>
                        </a:spcAft>
                        <a:buClrTx/>
                        <a:buSzTx/>
                        <a:buFont typeface="Symbol" panose="05050102010706020507" pitchFamily="18" charset="2"/>
                        <a:buChar char=""/>
                        <a:tabLst/>
                        <a:defRPr/>
                      </a:pPr>
                      <a:r>
                        <a:rPr lang="ar-xm" sz="2000" baseline="0" dirty="0">
                          <a:effectLst/>
                          <a:latin typeface="+mn-lt"/>
                          <a:cs typeface="Arial" panose="020B0604020202020204" pitchFamily="34" charset="0"/>
                          <a:rtl/>
                        </a:rPr>
                        <a:t>زد من سرعتك</a:t>
                      </a:r>
                      <a:endParaRPr lang="en-US" sz="2000" baseline="0" dirty="0">
                        <a:effectLst/>
                        <a:latin typeface="+mn-lt"/>
                        <a:ea typeface="Times New Roman" panose="02020603050405020304" pitchFamily="18" charset="0"/>
                        <a:cs typeface="Arial" panose="020B0604020202020204" pitchFamily="34" charset="0"/>
                      </a:endParaRPr>
                    </a:p>
                    <a:p>
                      <a:pPr marL="0" marR="0" lvl="0" indent="0" algn="r" rtl="1">
                        <a:lnSpc>
                          <a:spcPct val="120000"/>
                        </a:lnSpc>
                        <a:spcBef>
                          <a:spcPts val="0"/>
                        </a:spcBef>
                        <a:spcAft>
                          <a:spcPts val="0"/>
                        </a:spcAft>
                        <a:buFont typeface="Symbol" panose="05050102010706020507" pitchFamily="18" charset="2"/>
                        <a:buNone/>
                      </a:pPr>
                      <a:endParaRPr lang="en-US" sz="2000" baseline="0" dirty="0">
                        <a:effectLst/>
                        <a:latin typeface="+mn-lt"/>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416807508"/>
                  </a:ext>
                </a:extLst>
              </a:tr>
              <a:tr h="1398143">
                <a:tc>
                  <a:txBody>
                    <a:bodyPr/>
                    <a:lstStyle/>
                    <a:p>
                      <a:pPr marL="0" marR="0" algn="ctr" rtl="1">
                        <a:lnSpc>
                          <a:spcPct val="120000"/>
                        </a:lnSpc>
                        <a:spcBef>
                          <a:spcPts val="0"/>
                        </a:spcBef>
                        <a:spcAft>
                          <a:spcPts val="0"/>
                        </a:spcAft>
                      </a:pPr>
                      <a:r>
                        <a:rPr lang="ar-xm" sz="2000" b="1" baseline="0">
                          <a:effectLst/>
                          <a:latin typeface="+mn-lt"/>
                          <a:ea typeface="Times New Roman" panose="02020603050405020304" pitchFamily="18" charset="0"/>
                          <a:cs typeface="Arial" panose="020B0604020202020204" pitchFamily="34" charset="0"/>
                          <a:rtl/>
                        </a:rPr>
                        <a:t>تمارين </a:t>
                      </a:r>
                      <a:br>
                        <a:rPr lang="en-US" sz="2000" b="1" baseline="0">
                          <a:effectLst/>
                          <a:latin typeface="+mn-lt"/>
                          <a:ea typeface="Times New Roman" panose="02020603050405020304" pitchFamily="18" charset="0"/>
                          <a:cs typeface="Arial" panose="020B0604020202020204" pitchFamily="34" charset="0"/>
                          <a:rtl/>
                        </a:rPr>
                      </a:br>
                      <a:r>
                        <a:rPr lang="ar-xm" sz="2000" b="1" baseline="0">
                          <a:effectLst/>
                          <a:latin typeface="+mn-lt"/>
                          <a:ea typeface="Times New Roman" panose="02020603050405020304" pitchFamily="18" charset="0"/>
                          <a:cs typeface="Arial" panose="020B0604020202020204" pitchFamily="34" charset="0"/>
                          <a:rtl/>
                        </a:rPr>
                        <a:t>قفزات </a:t>
                      </a:r>
                      <a:r>
                        <a:rPr lang="ar-xm" sz="2000" b="1" baseline="0" dirty="0">
                          <a:effectLst/>
                          <a:latin typeface="+mn-lt"/>
                          <a:ea typeface="Times New Roman" panose="02020603050405020304" pitchFamily="18" charset="0"/>
                          <a:cs typeface="Arial" panose="020B0604020202020204" pitchFamily="34" charset="0"/>
                          <a:rtl/>
                        </a:rPr>
                        <a:t>جاك</a:t>
                      </a:r>
                    </a:p>
                  </a:txBody>
                  <a:tcPr marL="68580" marR="68580" marT="0" marB="0" anchor="ctr"/>
                </a:tc>
                <a:tc>
                  <a:txBody>
                    <a:bodyPr/>
                    <a:lstStyle/>
                    <a:p>
                      <a:pPr marL="342900" marR="0" lvl="0" indent="-342900" algn="r" rtl="1">
                        <a:lnSpc>
                          <a:spcPct val="120000"/>
                        </a:lnSpc>
                        <a:spcBef>
                          <a:spcPts val="0"/>
                        </a:spcBef>
                        <a:spcAft>
                          <a:spcPts val="0"/>
                        </a:spcAft>
                        <a:buFont typeface="Symbol" panose="05050102010706020507" pitchFamily="18" charset="2"/>
                        <a:buChar char=""/>
                      </a:pPr>
                      <a:r>
                        <a:rPr lang="ar-xm" sz="2000" baseline="0" dirty="0">
                          <a:effectLst/>
                          <a:latin typeface="+mn-lt"/>
                          <a:ea typeface="Times New Roman" panose="02020603050405020304" pitchFamily="18" charset="0"/>
                          <a:cs typeface="Arial" panose="020B0604020202020204" pitchFamily="34" charset="0"/>
                          <a:rtl/>
                        </a:rPr>
                        <a:t>اخط برجل واحدة للخارج في كل مرة</a:t>
                      </a:r>
                    </a:p>
                    <a:p>
                      <a:pPr marL="342900" marR="0" lvl="0" indent="-342900" algn="r" rtl="1">
                        <a:lnSpc>
                          <a:spcPct val="120000"/>
                        </a:lnSpc>
                        <a:spcBef>
                          <a:spcPts val="0"/>
                        </a:spcBef>
                        <a:spcAft>
                          <a:spcPts val="0"/>
                        </a:spcAft>
                        <a:buFont typeface="Symbol" panose="05050102010706020507" pitchFamily="18" charset="2"/>
                        <a:buChar char=""/>
                      </a:pPr>
                      <a:r>
                        <a:rPr lang="ar-xm" sz="2000" baseline="0" dirty="0">
                          <a:effectLst/>
                          <a:latin typeface="+mn-lt"/>
                          <a:ea typeface="Times New Roman" panose="02020603050405020304" pitchFamily="18" charset="0"/>
                          <a:cs typeface="Arial" panose="020B0604020202020204" pitchFamily="34" charset="0"/>
                          <a:rtl/>
                        </a:rPr>
                        <a:t>لا تحرك إلا ساقيك وأبق ذراعيك للأسفل</a:t>
                      </a:r>
                    </a:p>
                    <a:p>
                      <a:pPr marL="342900" marR="0" lvl="0" indent="-342900" algn="r" rtl="1">
                        <a:lnSpc>
                          <a:spcPct val="120000"/>
                        </a:lnSpc>
                        <a:spcBef>
                          <a:spcPts val="0"/>
                        </a:spcBef>
                        <a:spcAft>
                          <a:spcPts val="0"/>
                        </a:spcAft>
                        <a:buFont typeface="Symbol" panose="05050102010706020507" pitchFamily="18" charset="2"/>
                        <a:buChar char=""/>
                      </a:pPr>
                      <a:r>
                        <a:rPr lang="ar-xm" sz="2000" baseline="0" dirty="0">
                          <a:effectLst/>
                          <a:latin typeface="+mn-lt"/>
                          <a:ea typeface="Times New Roman" panose="02020603050405020304" pitchFamily="18" charset="0"/>
                          <a:cs typeface="Arial" panose="020B0604020202020204" pitchFamily="34" charset="0"/>
                          <a:rtl/>
                        </a:rPr>
                        <a:t>أبطئ حركتك</a:t>
                      </a:r>
                    </a:p>
                  </a:txBody>
                  <a:tcPr marL="68580" marR="68580" marT="0" marB="0"/>
                </a:tc>
                <a:tc>
                  <a:txBody>
                    <a:bodyPr/>
                    <a:lstStyle/>
                    <a:p>
                      <a:pPr marL="342900" marR="0" lvl="0" indent="-342900" algn="r" defTabSz="914400" rtl="1" eaLnBrk="1" fontAlgn="auto" latinLnBrk="0" hangingPunct="1">
                        <a:lnSpc>
                          <a:spcPct val="120000"/>
                        </a:lnSpc>
                        <a:spcBef>
                          <a:spcPts val="0"/>
                        </a:spcBef>
                        <a:spcAft>
                          <a:spcPts val="0"/>
                        </a:spcAft>
                        <a:buClrTx/>
                        <a:buSzTx/>
                        <a:buFont typeface="Symbol" panose="05050102010706020507" pitchFamily="18" charset="2"/>
                        <a:buChar char=""/>
                        <a:tabLst/>
                        <a:defRPr/>
                      </a:pPr>
                      <a:r>
                        <a:rPr lang="ar-xm" sz="2000" baseline="0" dirty="0">
                          <a:effectLst/>
                          <a:latin typeface="+mn-lt"/>
                          <a:cs typeface="Arial" panose="020B0604020202020204" pitchFamily="34" charset="0"/>
                          <a:rtl/>
                        </a:rPr>
                        <a:t>اقفز في وضع القرفصاء</a:t>
                      </a:r>
                      <a:endParaRPr lang="en-US" sz="2000" baseline="0" dirty="0">
                        <a:effectLst/>
                        <a:latin typeface="+mn-lt"/>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763657743"/>
                  </a:ext>
                </a:extLst>
              </a:tr>
              <a:tr h="988111">
                <a:tc>
                  <a:txBody>
                    <a:bodyPr/>
                    <a:lstStyle/>
                    <a:p>
                      <a:pPr marL="0" marR="0" algn="ctr" rtl="1">
                        <a:lnSpc>
                          <a:spcPct val="120000"/>
                        </a:lnSpc>
                        <a:spcBef>
                          <a:spcPts val="0"/>
                        </a:spcBef>
                        <a:spcAft>
                          <a:spcPts val="0"/>
                        </a:spcAft>
                      </a:pPr>
                      <a:r>
                        <a:rPr lang="ar-xm" sz="2000" b="1" baseline="0">
                          <a:effectLst/>
                          <a:latin typeface="+mn-lt"/>
                          <a:ea typeface="Times New Roman" panose="02020603050405020304" pitchFamily="18" charset="0"/>
                          <a:cs typeface="Arial" panose="020B0604020202020204" pitchFamily="34" charset="0"/>
                          <a:rtl/>
                        </a:rPr>
                        <a:t>اركض </a:t>
                      </a:r>
                      <a:br>
                        <a:rPr lang="en-US" sz="2000" b="1" baseline="0">
                          <a:effectLst/>
                          <a:latin typeface="+mn-lt"/>
                          <a:ea typeface="Times New Roman" panose="02020603050405020304" pitchFamily="18" charset="0"/>
                          <a:cs typeface="Arial" panose="020B0604020202020204" pitchFamily="34" charset="0"/>
                          <a:rtl/>
                        </a:rPr>
                      </a:br>
                      <a:r>
                        <a:rPr lang="ar-xm" sz="2000" b="1" baseline="0">
                          <a:effectLst/>
                          <a:latin typeface="+mn-lt"/>
                          <a:ea typeface="Times New Roman" panose="02020603050405020304" pitchFamily="18" charset="0"/>
                          <a:cs typeface="Arial" panose="020B0604020202020204" pitchFamily="34" charset="0"/>
                          <a:rtl/>
                        </a:rPr>
                        <a:t>ركضًا </a:t>
                      </a:r>
                      <a:r>
                        <a:rPr lang="ar-xm" sz="2000" b="1" baseline="0" dirty="0">
                          <a:effectLst/>
                          <a:latin typeface="+mn-lt"/>
                          <a:ea typeface="Times New Roman" panose="02020603050405020304" pitchFamily="18" charset="0"/>
                          <a:cs typeface="Arial" panose="020B0604020202020204" pitchFamily="34" charset="0"/>
                          <a:rtl/>
                        </a:rPr>
                        <a:t>خفيفًا</a:t>
                      </a:r>
                    </a:p>
                  </a:txBody>
                  <a:tcPr marL="68580" marR="68580" marT="0" marB="0" anchor="ctr"/>
                </a:tc>
                <a:tc>
                  <a:txBody>
                    <a:bodyPr/>
                    <a:lstStyle/>
                    <a:p>
                      <a:pPr marL="342900" marR="0" lvl="0" indent="-342900" algn="r" rtl="1">
                        <a:lnSpc>
                          <a:spcPct val="120000"/>
                        </a:lnSpc>
                        <a:spcBef>
                          <a:spcPts val="0"/>
                        </a:spcBef>
                        <a:spcAft>
                          <a:spcPts val="0"/>
                        </a:spcAft>
                        <a:buFont typeface="Symbol" panose="05050102010706020507" pitchFamily="18" charset="2"/>
                        <a:buChar char=""/>
                      </a:pPr>
                      <a:r>
                        <a:rPr lang="ar-xm" sz="2000" baseline="0" dirty="0">
                          <a:effectLst/>
                          <a:latin typeface="+mn-lt"/>
                          <a:ea typeface="Times New Roman" panose="02020603050405020304" pitchFamily="18" charset="0"/>
                          <a:cs typeface="Arial" panose="020B0604020202020204" pitchFamily="34" charset="0"/>
                          <a:rtl/>
                        </a:rPr>
                        <a:t>امش بسرعة</a:t>
                      </a:r>
                    </a:p>
                    <a:p>
                      <a:pPr marL="342900" marR="0" lvl="0" indent="-342900" algn="r" rtl="1">
                        <a:lnSpc>
                          <a:spcPct val="120000"/>
                        </a:lnSpc>
                        <a:spcBef>
                          <a:spcPts val="0"/>
                        </a:spcBef>
                        <a:spcAft>
                          <a:spcPts val="0"/>
                        </a:spcAft>
                        <a:buFont typeface="Symbol" panose="05050102010706020507" pitchFamily="18" charset="2"/>
                        <a:buChar char=""/>
                      </a:pPr>
                      <a:r>
                        <a:rPr lang="ar-xm" sz="2000" baseline="0" dirty="0">
                          <a:effectLst/>
                          <a:latin typeface="+mn-lt"/>
                          <a:ea typeface="Times New Roman" panose="02020603050405020304" pitchFamily="18" charset="0"/>
                          <a:cs typeface="Arial" panose="020B0604020202020204" pitchFamily="34" charset="0"/>
                          <a:rtl/>
                        </a:rPr>
                        <a:t>اركض في مكانك</a:t>
                      </a:r>
                    </a:p>
                  </a:txBody>
                  <a:tcPr marL="68580" marR="68580" marT="0" marB="0"/>
                </a:tc>
                <a:tc>
                  <a:txBody>
                    <a:bodyPr/>
                    <a:lstStyle/>
                    <a:p>
                      <a:pPr marL="342900" marR="0" lvl="0" indent="-342900" algn="r" defTabSz="914400" rtl="1" eaLnBrk="1" fontAlgn="auto" latinLnBrk="0" hangingPunct="1">
                        <a:lnSpc>
                          <a:spcPct val="120000"/>
                        </a:lnSpc>
                        <a:spcBef>
                          <a:spcPts val="0"/>
                        </a:spcBef>
                        <a:spcAft>
                          <a:spcPts val="0"/>
                        </a:spcAft>
                        <a:buClrTx/>
                        <a:buSzTx/>
                        <a:buFont typeface="Symbol" panose="05050102010706020507" pitchFamily="18" charset="2"/>
                        <a:buChar char=""/>
                        <a:tabLst/>
                        <a:defRPr/>
                      </a:pPr>
                      <a:r>
                        <a:rPr lang="ar-xm" sz="2000" baseline="0" dirty="0">
                          <a:effectLst/>
                          <a:latin typeface="+mn-lt"/>
                          <a:ea typeface="Times New Roman" panose="02020603050405020304" pitchFamily="18" charset="0"/>
                          <a:cs typeface="Arial" panose="020B0604020202020204" pitchFamily="34" charset="0"/>
                          <a:rtl/>
                        </a:rPr>
                        <a:t>زِد من سرعة ركضك</a:t>
                      </a:r>
                    </a:p>
                  </a:txBody>
                  <a:tcPr marL="68580" marR="68580" marT="0" marB="0"/>
                </a:tc>
                <a:extLst>
                  <a:ext uri="{0D108BD9-81ED-4DB2-BD59-A6C34878D82A}">
                    <a16:rowId xmlns:a16="http://schemas.microsoft.com/office/drawing/2014/main" val="2435862287"/>
                  </a:ext>
                </a:extLst>
              </a:tr>
            </a:tbl>
          </a:graphicData>
        </a:graphic>
      </p:graphicFrame>
      <p:grpSp>
        <p:nvGrpSpPr>
          <p:cNvPr id="5" name="Group 4">
            <a:extLst>
              <a:ext uri="{FF2B5EF4-FFF2-40B4-BE49-F238E27FC236}">
                <a16:creationId xmlns:a16="http://schemas.microsoft.com/office/drawing/2014/main" id="{CA24BDF6-1D0A-2D0B-04B7-6A85436BD2A0}"/>
              </a:ext>
            </a:extLst>
          </p:cNvPr>
          <p:cNvGrpSpPr/>
          <p:nvPr/>
        </p:nvGrpSpPr>
        <p:grpSpPr>
          <a:xfrm>
            <a:off x="424633" y="285566"/>
            <a:ext cx="1547689" cy="1565435"/>
            <a:chOff x="126717" y="1156741"/>
            <a:chExt cx="4588158" cy="4584337"/>
          </a:xfrm>
        </p:grpSpPr>
        <p:sp>
          <p:nvSpPr>
            <p:cNvPr id="6" name="Oval 5">
              <a:extLst>
                <a:ext uri="{FF2B5EF4-FFF2-40B4-BE49-F238E27FC236}">
                  <a16:creationId xmlns:a16="http://schemas.microsoft.com/office/drawing/2014/main" id="{42787E78-3B86-DB74-2DD4-07F94C2C5DB9}"/>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pic>
          <p:nvPicPr>
            <p:cNvPr id="7" name="Picture 6" descr="شكل&#10;&#10;الوصف تم إنشاؤه تلقائيًا بثقة منخفضة">
              <a:extLst>
                <a:ext uri="{FF2B5EF4-FFF2-40B4-BE49-F238E27FC236}">
                  <a16:creationId xmlns:a16="http://schemas.microsoft.com/office/drawing/2014/main" id="{F06C3449-0D3B-9A9E-C381-C3CA1BC1E946}"/>
                </a:ext>
              </a:extLst>
            </p:cNvPr>
            <p:cNvPicPr>
              <a:picLocks noChangeAspect="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275808" y="2275933"/>
              <a:ext cx="2306133" cy="2306133"/>
            </a:xfrm>
            <a:prstGeom prst="rect">
              <a:avLst/>
            </a:prstGeom>
          </p:spPr>
        </p:pic>
      </p:grpSp>
      <p:sp>
        <p:nvSpPr>
          <p:cNvPr id="8" name="TextBox 7">
            <a:extLst>
              <a:ext uri="{FF2B5EF4-FFF2-40B4-BE49-F238E27FC236}">
                <a16:creationId xmlns:a16="http://schemas.microsoft.com/office/drawing/2014/main" id="{3F143E0C-B19A-D73D-C01E-4844AF01051E}"/>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spTree>
    <p:extLst>
      <p:ext uri="{BB962C8B-B14F-4D97-AF65-F5344CB8AC3E}">
        <p14:creationId xmlns:p14="http://schemas.microsoft.com/office/powerpoint/2010/main" val="3277055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مجموعة من الأشخاص في صالة الألعاب الرياضية&#10;&#10;الوصف تم إنشاؤه تلقائيًا بثقة متوسطة">
            <a:extLst>
              <a:ext uri="{FF2B5EF4-FFF2-40B4-BE49-F238E27FC236}">
                <a16:creationId xmlns:a16="http://schemas.microsoft.com/office/drawing/2014/main" id="{592A58E0-5211-DA87-E951-D7BBDBA5AFCF}"/>
              </a:ext>
            </a:extLst>
          </p:cNvPr>
          <p:cNvPicPr>
            <a:picLocks noChangeAspect="1"/>
          </p:cNvPicPr>
          <p:nvPr/>
        </p:nvPicPr>
        <p:blipFill rotWithShape="1">
          <a:blip r:embed="rId3">
            <a:extLst>
              <a:ext uri="{28A0092B-C50C-407E-A947-70E740481C1C}">
                <a14:useLocalDpi xmlns:a14="http://schemas.microsoft.com/office/drawing/2010/main" val="0"/>
              </a:ext>
            </a:extLst>
          </a:blip>
          <a:srcRect t="13614" b="8765"/>
          <a:stretch/>
        </p:blipFill>
        <p:spPr>
          <a:xfrm>
            <a:off x="-19954" y="982551"/>
            <a:ext cx="9523365" cy="4892675"/>
          </a:xfrm>
          <a:prstGeom prst="rect">
            <a:avLst/>
          </a:prstGeom>
        </p:spPr>
      </p:pic>
      <p:grpSp>
        <p:nvGrpSpPr>
          <p:cNvPr id="11" name="Group 10">
            <a:extLst>
              <a:ext uri="{FF2B5EF4-FFF2-40B4-BE49-F238E27FC236}">
                <a16:creationId xmlns:a16="http://schemas.microsoft.com/office/drawing/2014/main" id="{FF50A39B-8252-F2FC-259E-D87325FD872A}"/>
              </a:ext>
            </a:extLst>
          </p:cNvPr>
          <p:cNvGrpSpPr/>
          <p:nvPr/>
        </p:nvGrpSpPr>
        <p:grpSpPr>
          <a:xfrm flipH="1">
            <a:off x="7342757" y="982662"/>
            <a:ext cx="4892788" cy="4892788"/>
            <a:chOff x="-165099" y="1638300"/>
            <a:chExt cx="4892788" cy="4892788"/>
          </a:xfrm>
          <a:solidFill>
            <a:schemeClr val="accent5"/>
          </a:solidFill>
        </p:grpSpPr>
        <p:sp>
          <p:nvSpPr>
            <p:cNvPr id="13" name="Rectangle 12">
              <a:extLst>
                <a:ext uri="{FF2B5EF4-FFF2-40B4-BE49-F238E27FC236}">
                  <a16:creationId xmlns:a16="http://schemas.microsoft.com/office/drawing/2014/main" id="{7DC7C656-87AC-4CE6-745A-90AB429F890E}"/>
                </a:ext>
              </a:extLst>
            </p:cNvPr>
            <p:cNvSpPr/>
            <p:nvPr userDrawn="1"/>
          </p:nvSpPr>
          <p:spPr>
            <a:xfrm>
              <a:off x="-165099" y="1638300"/>
              <a:ext cx="2441574" cy="4892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14" name="Oval 13">
              <a:extLst>
                <a:ext uri="{FF2B5EF4-FFF2-40B4-BE49-F238E27FC236}">
                  <a16:creationId xmlns:a16="http://schemas.microsoft.com/office/drawing/2014/main" id="{CA71B517-4397-851D-2D25-229B50C6611E}"/>
                </a:ext>
              </a:extLst>
            </p:cNvPr>
            <p:cNvSpPr/>
            <p:nvPr userDrawn="1"/>
          </p:nvSpPr>
          <p:spPr>
            <a:xfrm>
              <a:off x="-165099" y="1638300"/>
              <a:ext cx="4892788" cy="48927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grpSp>
      <p:sp>
        <p:nvSpPr>
          <p:cNvPr id="3" name="AutoShape 2">
            <a:extLst>
              <a:ext uri="{FF2B5EF4-FFF2-40B4-BE49-F238E27FC236}">
                <a16:creationId xmlns:a16="http://schemas.microsoft.com/office/drawing/2014/main" id="{B484CD9E-8B29-6A97-87FB-8717A7DBF4D8}"/>
              </a:ext>
            </a:extLst>
          </p:cNvPr>
          <p:cNvSpPr>
            <a:spLocks noChangeAspect="1" noChangeArrowheads="1"/>
          </p:cNvSpPr>
          <p:nvPr/>
        </p:nvSpPr>
        <p:spPr bwMode="auto">
          <a:xfrm flipH="1">
            <a:off x="5923646"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1" anchor="t" anchorCtr="0" compatLnSpc="1">
            <a:prstTxWarp prst="textNoShape">
              <a:avLst/>
            </a:prstTxWarp>
          </a:bodyPr>
          <a:lstStyle/>
          <a:p>
            <a:pPr algn="r" rtl="1"/>
            <a:endParaRPr lang="en-US"/>
          </a:p>
        </p:txBody>
      </p:sp>
      <p:grpSp>
        <p:nvGrpSpPr>
          <p:cNvPr id="6" name="Group 5">
            <a:extLst>
              <a:ext uri="{FF2B5EF4-FFF2-40B4-BE49-F238E27FC236}">
                <a16:creationId xmlns:a16="http://schemas.microsoft.com/office/drawing/2014/main" id="{93FAA0DC-845F-D771-F58B-601F3A04DDFB}"/>
              </a:ext>
            </a:extLst>
          </p:cNvPr>
          <p:cNvGrpSpPr/>
          <p:nvPr/>
        </p:nvGrpSpPr>
        <p:grpSpPr>
          <a:xfrm flipH="1">
            <a:off x="7457171" y="1156741"/>
            <a:ext cx="4588158" cy="4584337"/>
            <a:chOff x="126717" y="1156741"/>
            <a:chExt cx="4588158" cy="4584337"/>
          </a:xfrm>
        </p:grpSpPr>
        <p:sp>
          <p:nvSpPr>
            <p:cNvPr id="8" name="Oval 7">
              <a:extLst>
                <a:ext uri="{FF2B5EF4-FFF2-40B4-BE49-F238E27FC236}">
                  <a16:creationId xmlns:a16="http://schemas.microsoft.com/office/drawing/2014/main" id="{CAF66098-F416-1AC7-1A97-933F5021A6FE}"/>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pic>
          <p:nvPicPr>
            <p:cNvPr id="5" name="Picture 4" descr="شكل&#10;&#10;الوصف تم إنشاؤه تلقائيًا بثقة منخفضة">
              <a:extLst>
                <a:ext uri="{FF2B5EF4-FFF2-40B4-BE49-F238E27FC236}">
                  <a16:creationId xmlns:a16="http://schemas.microsoft.com/office/drawing/2014/main" id="{D17DBBFB-1813-9306-B488-1FD25C6C531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flipH="1">
              <a:off x="1245973" y="2156377"/>
              <a:ext cx="2545245" cy="2545245"/>
            </a:xfrm>
            <a:prstGeom prst="rect">
              <a:avLst/>
            </a:prstGeom>
          </p:spPr>
        </p:pic>
      </p:grpSp>
      <p:sp>
        <p:nvSpPr>
          <p:cNvPr id="4" name="TextBox 3">
            <a:extLst>
              <a:ext uri="{FF2B5EF4-FFF2-40B4-BE49-F238E27FC236}">
                <a16:creationId xmlns:a16="http://schemas.microsoft.com/office/drawing/2014/main" id="{C21D20B8-8036-808D-1F41-ADA1BAD8B29C}"/>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spTree>
    <p:extLst>
      <p:ext uri="{BB962C8B-B14F-4D97-AF65-F5344CB8AC3E}">
        <p14:creationId xmlns:p14="http://schemas.microsoft.com/office/powerpoint/2010/main" val="41327907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CF21C3A-4D73-C25C-44FD-080844A363C0}"/>
              </a:ext>
            </a:extLst>
          </p:cNvPr>
          <p:cNvGrpSpPr/>
          <p:nvPr/>
        </p:nvGrpSpPr>
        <p:grpSpPr>
          <a:xfrm>
            <a:off x="434157" y="285566"/>
            <a:ext cx="1528639" cy="1565435"/>
            <a:chOff x="126717" y="1156741"/>
            <a:chExt cx="4588158" cy="4584337"/>
          </a:xfrm>
        </p:grpSpPr>
        <p:sp>
          <p:nvSpPr>
            <p:cNvPr id="13" name="Oval 12">
              <a:extLst>
                <a:ext uri="{FF2B5EF4-FFF2-40B4-BE49-F238E27FC236}">
                  <a16:creationId xmlns:a16="http://schemas.microsoft.com/office/drawing/2014/main" id="{0C62E32B-3864-F667-DDB9-C7A09747B1EA}"/>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cs typeface="Arial" panose="020B0604020202020204" pitchFamily="34" charset="0"/>
              </a:endParaRPr>
            </a:p>
          </p:txBody>
        </p:sp>
        <p:pic>
          <p:nvPicPr>
            <p:cNvPr id="15" name="Picture 14" descr="شكل&#10;&#10;الوصف تم إنشاؤه تلقائيًا بثقة منخفضة">
              <a:extLst>
                <a:ext uri="{FF2B5EF4-FFF2-40B4-BE49-F238E27FC236}">
                  <a16:creationId xmlns:a16="http://schemas.microsoft.com/office/drawing/2014/main" id="{A9AE8E60-0799-0F35-44B8-F4F584A4B9E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245973" y="2156377"/>
              <a:ext cx="2545245" cy="2545245"/>
            </a:xfrm>
            <a:prstGeom prst="rect">
              <a:avLst/>
            </a:prstGeom>
          </p:spPr>
        </p:pic>
      </p:grpSp>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1921265" y="507071"/>
            <a:ext cx="9610725" cy="581025"/>
          </a:xfrm>
        </p:spPr>
        <p:txBody>
          <a:bodyPr rtlCol="1"/>
          <a:lstStyle/>
          <a:p>
            <a:pPr rtl="1"/>
            <a:r>
              <a:rPr lang="ar-xm" dirty="0">
                <a:cs typeface="Arial" panose="020B0604020202020204" pitchFamily="34" charset="0"/>
                <a:rtl/>
              </a:rPr>
              <a:t>ما المقصود بالتهدئة؟</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1940315" y="1088096"/>
            <a:ext cx="9591675" cy="581025"/>
          </a:xfrm>
        </p:spPr>
        <p:txBody>
          <a:bodyPr rtlCol="1">
            <a:normAutofit/>
          </a:bodyPr>
          <a:lstStyle/>
          <a:p>
            <a:pPr rtl="1"/>
            <a:r>
              <a:rPr lang="ar-xm" dirty="0">
                <a:cs typeface="Arial" panose="020B0604020202020204" pitchFamily="34" charset="0"/>
                <a:rtl/>
              </a:rPr>
              <a:t>التهدئة</a:t>
            </a:r>
          </a:p>
        </p:txBody>
      </p:sp>
      <p:sp>
        <p:nvSpPr>
          <p:cNvPr id="14" name="Text Placeholder 3">
            <a:extLst>
              <a:ext uri="{FF2B5EF4-FFF2-40B4-BE49-F238E27FC236}">
                <a16:creationId xmlns:a16="http://schemas.microsoft.com/office/drawing/2014/main" id="{5B10EB26-D548-4B46-8BA7-824BBD7D2DA0}"/>
              </a:ext>
            </a:extLst>
          </p:cNvPr>
          <p:cNvSpPr txBox="1">
            <a:spLocks/>
          </p:cNvSpPr>
          <p:nvPr/>
        </p:nvSpPr>
        <p:spPr>
          <a:xfrm>
            <a:off x="2499360" y="2246452"/>
            <a:ext cx="9032630" cy="3378534"/>
          </a:xfrm>
          <a:prstGeom prst="rect">
            <a:avLst/>
          </a:prstGeom>
        </p:spPr>
        <p:txBody>
          <a:bodyPr vert="horz" lIns="91440" tIns="45720" rIns="91440" bIns="45720" rtlCol="1" anchor="t">
            <a:normAutofit/>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marL="457200" indent="-457200" algn="r" rtl="1">
              <a:lnSpc>
                <a:spcPct val="100000"/>
              </a:lnSpc>
              <a:buFont typeface="Ubuntu Light" panose="020B0604020202020204" pitchFamily="34" charset="0"/>
              <a:buChar char="•"/>
            </a:pPr>
            <a:r>
              <a:rPr lang="ar-xm" dirty="0">
                <a:ea typeface="+mn-lt"/>
                <a:cs typeface="Arial" panose="020B0604020202020204" pitchFamily="34" charset="0"/>
                <a:rtl/>
              </a:rPr>
              <a:t>عند انتهاء التدريب أو التمرين أو الجلسة الرياضية، يجب دائمًا أن تمارس تمارين التهدئة</a:t>
            </a:r>
          </a:p>
          <a:p>
            <a:pPr marL="457200" indent="-457200" algn="r" rtl="1">
              <a:lnSpc>
                <a:spcPct val="100000"/>
              </a:lnSpc>
              <a:buFont typeface="Ubuntu Light" panose="020B0604020202020204" pitchFamily="34" charset="0"/>
              <a:buChar char="•"/>
            </a:pPr>
            <a:endParaRPr lang="en-US" dirty="0">
              <a:ea typeface="+mn-lt"/>
              <a:cs typeface="Arial" panose="020B0604020202020204" pitchFamily="34" charset="0"/>
            </a:endParaRPr>
          </a:p>
          <a:p>
            <a:pPr marL="457200" indent="-457200" algn="r" rtl="1">
              <a:lnSpc>
                <a:spcPct val="100000"/>
              </a:lnSpc>
              <a:buFont typeface="Ubuntu Light" panose="020B0604020202020204" pitchFamily="34" charset="0"/>
              <a:buChar char="•"/>
            </a:pPr>
            <a:r>
              <a:rPr lang="ar-xm" dirty="0">
                <a:ea typeface="+mn-lt"/>
                <a:cs typeface="Arial" panose="020B0604020202020204" pitchFamily="34" charset="0"/>
                <a:rtl/>
              </a:rPr>
              <a:t>تتيح التهدئة الجيدة للجسم أن </a:t>
            </a:r>
            <a:r>
              <a:rPr lang="ar-xm" b="1" dirty="0">
                <a:solidFill>
                  <a:srgbClr val="179984"/>
                </a:solidFill>
                <a:ea typeface="+mn-lt"/>
                <a:cs typeface="Arial" panose="020B0604020202020204" pitchFamily="34" charset="0"/>
                <a:rtl/>
              </a:rPr>
              <a:t>يعود إلى حالة الراحة تدريجيًا</a:t>
            </a:r>
            <a:endParaRPr lang="en-US" b="1" dirty="0">
              <a:cs typeface="Arial" panose="020B0604020202020204" pitchFamily="34" charset="0"/>
            </a:endParaRPr>
          </a:p>
          <a:p>
            <a:pPr marL="457200" indent="-457200" algn="r" rtl="1">
              <a:lnSpc>
                <a:spcPct val="100000"/>
              </a:lnSpc>
              <a:buFont typeface="Ubuntu Light" panose="020B0604020202020204" pitchFamily="34" charset="0"/>
              <a:buChar char="•"/>
            </a:pPr>
            <a:endParaRPr lang="en-US" dirty="0">
              <a:cs typeface="Arial" panose="020B0604020202020204" pitchFamily="34" charset="0"/>
            </a:endParaRPr>
          </a:p>
        </p:txBody>
      </p:sp>
      <p:sp>
        <p:nvSpPr>
          <p:cNvPr id="4" name="TextBox 3">
            <a:extLst>
              <a:ext uri="{FF2B5EF4-FFF2-40B4-BE49-F238E27FC236}">
                <a16:creationId xmlns:a16="http://schemas.microsoft.com/office/drawing/2014/main" id="{91C001A2-3AC8-EEE4-5AB1-FAAF01227EDF}"/>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spTree>
    <p:extLst>
      <p:ext uri="{BB962C8B-B14F-4D97-AF65-F5344CB8AC3E}">
        <p14:creationId xmlns:p14="http://schemas.microsoft.com/office/powerpoint/2010/main" val="26948309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1921265" y="507071"/>
            <a:ext cx="9610725" cy="581025"/>
          </a:xfrm>
        </p:spPr>
        <p:txBody>
          <a:bodyPr rtlCol="1"/>
          <a:lstStyle/>
          <a:p>
            <a:pPr rtl="1"/>
            <a:r>
              <a:rPr lang="ar-xm" dirty="0">
                <a:cs typeface="Arial" panose="020B0604020202020204" pitchFamily="34" charset="0"/>
                <a:rtl/>
              </a:rPr>
              <a:t>الغرض من التهدئة</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1940315" y="1088096"/>
            <a:ext cx="9591675" cy="581025"/>
          </a:xfrm>
        </p:spPr>
        <p:txBody>
          <a:bodyPr rtlCol="1">
            <a:normAutofit/>
          </a:bodyPr>
          <a:lstStyle/>
          <a:p>
            <a:pPr rtl="1"/>
            <a:r>
              <a:rPr lang="ar-xm" dirty="0">
                <a:cs typeface="Arial" panose="020B0604020202020204" pitchFamily="34" charset="0"/>
                <a:rtl/>
              </a:rPr>
              <a:t>التهدئة</a:t>
            </a:r>
          </a:p>
        </p:txBody>
      </p:sp>
      <p:graphicFrame>
        <p:nvGraphicFramePr>
          <p:cNvPr id="10" name="Table 6">
            <a:extLst>
              <a:ext uri="{FF2B5EF4-FFF2-40B4-BE49-F238E27FC236}">
                <a16:creationId xmlns:a16="http://schemas.microsoft.com/office/drawing/2014/main" id="{EC8E785C-D408-2181-46B9-D0FD6836B893}"/>
              </a:ext>
            </a:extLst>
          </p:cNvPr>
          <p:cNvGraphicFramePr>
            <a:graphicFrameLocks noGrp="1"/>
          </p:cNvGraphicFramePr>
          <p:nvPr>
            <p:extLst>
              <p:ext uri="{D42A27DB-BD31-4B8C-83A1-F6EECF244321}">
                <p14:modId xmlns:p14="http://schemas.microsoft.com/office/powerpoint/2010/main" val="2151346250"/>
              </p:ext>
            </p:extLst>
          </p:nvPr>
        </p:nvGraphicFramePr>
        <p:xfrm>
          <a:off x="1405094" y="2077078"/>
          <a:ext cx="9610725" cy="3474720"/>
        </p:xfrm>
        <a:graphic>
          <a:graphicData uri="http://schemas.openxmlformats.org/drawingml/2006/table">
            <a:tbl>
              <a:tblPr rtl="1" firstRow="1" bandRow="1">
                <a:tableStyleId>{F5AB1C69-6EDB-4FF4-983F-18BD219EF322}</a:tableStyleId>
              </a:tblPr>
              <a:tblGrid>
                <a:gridCol w="9610725">
                  <a:extLst>
                    <a:ext uri="{9D8B030D-6E8A-4147-A177-3AD203B41FA5}">
                      <a16:colId xmlns:a16="http://schemas.microsoft.com/office/drawing/2014/main" val="1381919411"/>
                    </a:ext>
                  </a:extLst>
                </a:gridCol>
              </a:tblGrid>
              <a:tr h="397366">
                <a:tc>
                  <a:txBody>
                    <a:bodyPr/>
                    <a:lstStyle/>
                    <a:p>
                      <a:pPr algn="ctr" rtl="1"/>
                      <a:r>
                        <a:rPr lang="ar-xm" sz="2400" b="1" baseline="0" dirty="0">
                          <a:cs typeface="Arial" panose="020B0604020202020204" pitchFamily="34" charset="0"/>
                          <a:rtl/>
                        </a:rPr>
                        <a:t>الفوائد الجسدية والعقلية</a:t>
                      </a:r>
                    </a:p>
                  </a:txBody>
                  <a:tcPr/>
                </a:tc>
                <a:extLst>
                  <a:ext uri="{0D108BD9-81ED-4DB2-BD59-A6C34878D82A}">
                    <a16:rowId xmlns:a16="http://schemas.microsoft.com/office/drawing/2014/main" val="4040956183"/>
                  </a:ext>
                </a:extLst>
              </a:tr>
              <a:tr h="2646514">
                <a:tc>
                  <a:txBody>
                    <a:bodyPr/>
                    <a:lstStyle/>
                    <a:p>
                      <a:pPr marL="285750" indent="-285750" algn="r" rtl="1">
                        <a:buFont typeface="Ubuntu Light" panose="020B0604020202020204" pitchFamily="34" charset="0"/>
                        <a:buChar char="•"/>
                      </a:pPr>
                      <a:r>
                        <a:rPr lang="ar-xm" sz="2400" baseline="0" dirty="0">
                          <a:cs typeface="Arial" panose="020B0604020202020204" pitchFamily="34" charset="0"/>
                          <a:rtl/>
                        </a:rPr>
                        <a:t>خفض معدل ضربات القلب</a:t>
                      </a:r>
                    </a:p>
                    <a:p>
                      <a:pPr marL="285750" indent="-285750" algn="r" rtl="1">
                        <a:buFont typeface="Ubuntu Light" panose="020B0604020202020204" pitchFamily="34" charset="0"/>
                        <a:buChar char="•"/>
                      </a:pPr>
                      <a:r>
                        <a:rPr lang="ar-xm" sz="2400" baseline="0" dirty="0">
                          <a:cs typeface="Arial" panose="020B0604020202020204" pitchFamily="34" charset="0"/>
                          <a:rtl/>
                        </a:rPr>
                        <a:t>خفض معدل التنفس</a:t>
                      </a:r>
                    </a:p>
                    <a:p>
                      <a:pPr marL="285750" indent="-285750" algn="r" rtl="1">
                        <a:buFont typeface="Ubuntu Light" panose="020B0604020202020204" pitchFamily="34" charset="0"/>
                        <a:buChar char="•"/>
                      </a:pPr>
                      <a:r>
                        <a:rPr lang="ar-xm" sz="2400" baseline="0" dirty="0">
                          <a:cs typeface="Arial" panose="020B0604020202020204" pitchFamily="34" charset="0"/>
                          <a:rtl/>
                        </a:rPr>
                        <a:t>خفض درجة حرارة الجسم والعضلات</a:t>
                      </a:r>
                    </a:p>
                    <a:p>
                      <a:pPr marL="285750" indent="-285750" algn="r" rtl="1">
                        <a:buFont typeface="Ubuntu Light" panose="020B0604020202020204" pitchFamily="34" charset="0"/>
                        <a:buChar char="•"/>
                      </a:pPr>
                      <a:r>
                        <a:rPr lang="ar-xm" sz="2400" baseline="0" dirty="0">
                          <a:cs typeface="Arial" panose="020B0604020202020204" pitchFamily="34" charset="0"/>
                          <a:rtl/>
                        </a:rPr>
                        <a:t>إعادة معدل تدفق الدم من العضلات النشطة إلى مستوى الراحة</a:t>
                      </a:r>
                    </a:p>
                    <a:p>
                      <a:pPr marL="285750" indent="-285750" algn="r" rtl="1">
                        <a:buFont typeface="Ubuntu Light" panose="020B0604020202020204" pitchFamily="34" charset="0"/>
                        <a:buChar char="•"/>
                      </a:pPr>
                      <a:r>
                        <a:rPr lang="ar-xm" sz="2400" baseline="0" dirty="0">
                          <a:cs typeface="Arial" panose="020B0604020202020204" pitchFamily="34" charset="0"/>
                          <a:rtl/>
                        </a:rPr>
                        <a:t>تقليل ألم العضلات</a:t>
                      </a:r>
                    </a:p>
                    <a:p>
                      <a:pPr marL="285750" indent="-285750" algn="r" rtl="1">
                        <a:buFont typeface="Ubuntu Light" panose="020B0604020202020204" pitchFamily="34" charset="0"/>
                        <a:buChar char="•"/>
                      </a:pPr>
                      <a:r>
                        <a:rPr lang="ar-xm" sz="2400" baseline="0" dirty="0">
                          <a:cs typeface="Arial" panose="020B0604020202020204" pitchFamily="34" charset="0"/>
                          <a:rtl/>
                        </a:rPr>
                        <a:t>تحسين المرونة</a:t>
                      </a:r>
                    </a:p>
                    <a:p>
                      <a:pPr marL="285750" indent="-285750" algn="r" rtl="1">
                        <a:buFont typeface="Ubuntu Light" panose="020B0604020202020204" pitchFamily="34" charset="0"/>
                        <a:buChar char="•"/>
                      </a:pPr>
                      <a:r>
                        <a:rPr lang="ar-xm" sz="2400" baseline="0" dirty="0">
                          <a:cs typeface="Arial" panose="020B0604020202020204" pitchFamily="34" charset="0"/>
                          <a:rtl/>
                        </a:rPr>
                        <a:t>زيادة نسبة التعافي من التمرين</a:t>
                      </a:r>
                    </a:p>
                    <a:p>
                      <a:pPr marL="285750" indent="-285750" algn="r" rtl="1">
                        <a:buFont typeface="Ubuntu Light" panose="020B0604020202020204" pitchFamily="34" charset="0"/>
                        <a:buChar char="•"/>
                      </a:pPr>
                      <a:r>
                        <a:rPr lang="ar-xm" sz="2400" baseline="0" dirty="0">
                          <a:cs typeface="Arial" panose="020B0604020202020204" pitchFamily="34" charset="0"/>
                          <a:rtl/>
                        </a:rPr>
                        <a:t>تعزيز الاسترخاء</a:t>
                      </a:r>
                    </a:p>
                  </a:txBody>
                  <a:tcPr/>
                </a:tc>
                <a:extLst>
                  <a:ext uri="{0D108BD9-81ED-4DB2-BD59-A6C34878D82A}">
                    <a16:rowId xmlns:a16="http://schemas.microsoft.com/office/drawing/2014/main" val="3800289933"/>
                  </a:ext>
                </a:extLst>
              </a:tr>
            </a:tbl>
          </a:graphicData>
        </a:graphic>
      </p:graphicFrame>
      <p:grpSp>
        <p:nvGrpSpPr>
          <p:cNvPr id="4" name="Group 3">
            <a:extLst>
              <a:ext uri="{FF2B5EF4-FFF2-40B4-BE49-F238E27FC236}">
                <a16:creationId xmlns:a16="http://schemas.microsoft.com/office/drawing/2014/main" id="{2D16033A-76CC-B13F-D48D-59407D1C8BB7}"/>
              </a:ext>
            </a:extLst>
          </p:cNvPr>
          <p:cNvGrpSpPr/>
          <p:nvPr/>
        </p:nvGrpSpPr>
        <p:grpSpPr>
          <a:xfrm>
            <a:off x="434157" y="285566"/>
            <a:ext cx="1528639" cy="1565435"/>
            <a:chOff x="126717" y="1156741"/>
            <a:chExt cx="4588158" cy="4584337"/>
          </a:xfrm>
        </p:grpSpPr>
        <p:sp>
          <p:nvSpPr>
            <p:cNvPr id="5" name="Oval 4">
              <a:extLst>
                <a:ext uri="{FF2B5EF4-FFF2-40B4-BE49-F238E27FC236}">
                  <a16:creationId xmlns:a16="http://schemas.microsoft.com/office/drawing/2014/main" id="{FDA5367D-DF9C-2CEF-1F71-CFD3CCC1D8C1}"/>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cs typeface="Arial" panose="020B0604020202020204" pitchFamily="34" charset="0"/>
              </a:endParaRPr>
            </a:p>
          </p:txBody>
        </p:sp>
        <p:pic>
          <p:nvPicPr>
            <p:cNvPr id="6" name="Picture 5" descr="شكل&#10;&#10;الوصف تم إنشاؤه تلقائيًا بثقة منخفضة">
              <a:extLst>
                <a:ext uri="{FF2B5EF4-FFF2-40B4-BE49-F238E27FC236}">
                  <a16:creationId xmlns:a16="http://schemas.microsoft.com/office/drawing/2014/main" id="{169A560B-F448-BCB0-1803-78048403D34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245973" y="2156377"/>
              <a:ext cx="2545245" cy="2545245"/>
            </a:xfrm>
            <a:prstGeom prst="rect">
              <a:avLst/>
            </a:prstGeom>
          </p:spPr>
        </p:pic>
      </p:grpSp>
      <p:sp>
        <p:nvSpPr>
          <p:cNvPr id="7" name="TextBox 6">
            <a:extLst>
              <a:ext uri="{FF2B5EF4-FFF2-40B4-BE49-F238E27FC236}">
                <a16:creationId xmlns:a16="http://schemas.microsoft.com/office/drawing/2014/main" id="{596E569F-D996-A91A-86D0-F17F961A05DA}"/>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spTree>
    <p:extLst>
      <p:ext uri="{BB962C8B-B14F-4D97-AF65-F5344CB8AC3E}">
        <p14:creationId xmlns:p14="http://schemas.microsoft.com/office/powerpoint/2010/main" val="26560254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1921265" y="507071"/>
            <a:ext cx="9610725" cy="581025"/>
          </a:xfrm>
        </p:spPr>
        <p:txBody>
          <a:bodyPr rtlCol="1"/>
          <a:lstStyle/>
          <a:p>
            <a:pPr rtl="1"/>
            <a:r>
              <a:rPr lang="ar-xm" dirty="0">
                <a:rtl/>
              </a:rPr>
              <a:t>كيف نقوم بالتهدئة؟</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1940315" y="1088096"/>
            <a:ext cx="9591675" cy="581025"/>
          </a:xfrm>
        </p:spPr>
        <p:txBody>
          <a:bodyPr rtlCol="1">
            <a:normAutofit/>
          </a:bodyPr>
          <a:lstStyle/>
          <a:p>
            <a:pPr rtl="1"/>
            <a:r>
              <a:rPr lang="ar-xm" dirty="0">
                <a:rtl/>
              </a:rPr>
              <a:t>التهدئة</a:t>
            </a:r>
          </a:p>
        </p:txBody>
      </p:sp>
      <p:sp>
        <p:nvSpPr>
          <p:cNvPr id="10" name="Text Placeholder 3">
            <a:extLst>
              <a:ext uri="{FF2B5EF4-FFF2-40B4-BE49-F238E27FC236}">
                <a16:creationId xmlns:a16="http://schemas.microsoft.com/office/drawing/2014/main" id="{5EB3B1BA-4C28-BDC4-5721-2682B169DCBC}"/>
              </a:ext>
            </a:extLst>
          </p:cNvPr>
          <p:cNvSpPr txBox="1">
            <a:spLocks/>
          </p:cNvSpPr>
          <p:nvPr/>
        </p:nvSpPr>
        <p:spPr>
          <a:xfrm>
            <a:off x="6780566" y="2246452"/>
            <a:ext cx="4751424" cy="3523452"/>
          </a:xfrm>
          <a:prstGeom prst="rect">
            <a:avLst/>
          </a:prstGeom>
        </p:spPr>
        <p:txBody>
          <a:bodyPr vert="horz" lIns="91440" tIns="45720" rIns="91440" bIns="45720" rtlCol="1">
            <a:normAutofit/>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algn="r" rtl="1">
              <a:lnSpc>
                <a:spcPct val="100000"/>
              </a:lnSpc>
            </a:pPr>
            <a:r>
              <a:rPr lang="ar-xm" dirty="0">
                <a:rtl/>
              </a:rPr>
              <a:t>يشمل تمرين التهدئة النموذجي ما يلي:</a:t>
            </a:r>
          </a:p>
          <a:p>
            <a:pPr marL="514350" indent="-514350" algn="r" rtl="1">
              <a:lnSpc>
                <a:spcPct val="100000"/>
              </a:lnSpc>
              <a:buFont typeface="+mj-lt"/>
              <a:buAutoNum type="arabicPeriod"/>
            </a:pPr>
            <a:endParaRPr lang="en-US" dirty="0"/>
          </a:p>
          <a:p>
            <a:pPr marL="514350" indent="-514350" algn="r" rtl="1">
              <a:lnSpc>
                <a:spcPct val="100000"/>
              </a:lnSpc>
              <a:buFont typeface="+mj-lt"/>
              <a:buAutoNum type="arabicPeriod"/>
            </a:pPr>
            <a:r>
              <a:rPr lang="ar-xm" b="1" dirty="0">
                <a:solidFill>
                  <a:srgbClr val="FF9966"/>
                </a:solidFill>
                <a:rtl/>
              </a:rPr>
              <a:t>تمرين أيروبيك خفيف</a:t>
            </a:r>
          </a:p>
          <a:p>
            <a:pPr marL="514350" indent="-514350" algn="r" rtl="1">
              <a:lnSpc>
                <a:spcPct val="100000"/>
              </a:lnSpc>
              <a:buFont typeface="+mj-lt"/>
              <a:buAutoNum type="arabicPeriod"/>
            </a:pPr>
            <a:r>
              <a:rPr lang="ar-xm" b="1" dirty="0">
                <a:solidFill>
                  <a:srgbClr val="3399FF"/>
                </a:solidFill>
                <a:rtl/>
              </a:rPr>
              <a:t>تمارين الإطالة الثابتة</a:t>
            </a:r>
          </a:p>
          <a:p>
            <a:pPr algn="r" rtl="1">
              <a:lnSpc>
                <a:spcPct val="100000"/>
              </a:lnSpc>
            </a:pPr>
            <a:endParaRPr lang="en-US" dirty="0"/>
          </a:p>
          <a:p>
            <a:pPr algn="r" rtl="1">
              <a:lnSpc>
                <a:spcPct val="100000"/>
              </a:lnSpc>
            </a:pPr>
            <a:endParaRPr lang="en-US" dirty="0"/>
          </a:p>
        </p:txBody>
      </p:sp>
      <p:pic>
        <p:nvPicPr>
          <p:cNvPr id="5" name="Picture Placeholder 41">
            <a:extLst>
              <a:ext uri="{FF2B5EF4-FFF2-40B4-BE49-F238E27FC236}">
                <a16:creationId xmlns:a16="http://schemas.microsoft.com/office/drawing/2014/main" id="{F401FF99-C08D-E923-EFFF-D5247159DC5F}"/>
              </a:ext>
            </a:extLst>
          </p:cNvPr>
          <p:cNvPicPr>
            <a:picLocks noChangeAspect="1"/>
          </p:cNvPicPr>
          <p:nvPr/>
        </p:nvPicPr>
        <p:blipFill>
          <a:blip r:embed="rId4">
            <a:extLst>
              <a:ext uri="{28A0092B-C50C-407E-A947-70E740481C1C}">
                <a14:useLocalDpi xmlns:a14="http://schemas.microsoft.com/office/drawing/2010/main" val="0"/>
              </a:ext>
            </a:extLst>
          </a:blip>
          <a:srcRect t="13624" b="13624"/>
          <a:stretch/>
        </p:blipFill>
        <p:spPr>
          <a:xfrm>
            <a:off x="434157" y="2341324"/>
            <a:ext cx="6092042" cy="3052955"/>
          </a:xfrm>
          <a:prstGeom prst="rect">
            <a:avLst/>
          </a:prstGeom>
        </p:spPr>
      </p:pic>
      <p:grpSp>
        <p:nvGrpSpPr>
          <p:cNvPr id="4" name="Group 3">
            <a:extLst>
              <a:ext uri="{FF2B5EF4-FFF2-40B4-BE49-F238E27FC236}">
                <a16:creationId xmlns:a16="http://schemas.microsoft.com/office/drawing/2014/main" id="{369EF1D0-DE83-C321-8912-EA787ADAA49D}"/>
              </a:ext>
            </a:extLst>
          </p:cNvPr>
          <p:cNvGrpSpPr/>
          <p:nvPr/>
        </p:nvGrpSpPr>
        <p:grpSpPr>
          <a:xfrm>
            <a:off x="434157" y="285566"/>
            <a:ext cx="1528639" cy="1565435"/>
            <a:chOff x="126717" y="1156741"/>
            <a:chExt cx="4588158" cy="4584337"/>
          </a:xfrm>
        </p:grpSpPr>
        <p:sp>
          <p:nvSpPr>
            <p:cNvPr id="6" name="Oval 5">
              <a:extLst>
                <a:ext uri="{FF2B5EF4-FFF2-40B4-BE49-F238E27FC236}">
                  <a16:creationId xmlns:a16="http://schemas.microsoft.com/office/drawing/2014/main" id="{DA6DDF55-F9EC-57EF-1BA9-7E7776ABF91F}"/>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cs typeface="Arial" panose="020B0604020202020204" pitchFamily="34" charset="0"/>
              </a:endParaRPr>
            </a:p>
          </p:txBody>
        </p:sp>
        <p:pic>
          <p:nvPicPr>
            <p:cNvPr id="7" name="Picture 6" descr="شكل&#10;&#10;الوصف تم إنشاؤه تلقائيًا بثقة منخفضة">
              <a:extLst>
                <a:ext uri="{FF2B5EF4-FFF2-40B4-BE49-F238E27FC236}">
                  <a16:creationId xmlns:a16="http://schemas.microsoft.com/office/drawing/2014/main" id="{01E4DB11-A3DA-4C57-EEAB-EC681A88837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245973" y="2156377"/>
              <a:ext cx="2545245" cy="2545245"/>
            </a:xfrm>
            <a:prstGeom prst="rect">
              <a:avLst/>
            </a:prstGeom>
          </p:spPr>
        </p:pic>
      </p:grpSp>
      <p:sp>
        <p:nvSpPr>
          <p:cNvPr id="8" name="TextBox 7">
            <a:extLst>
              <a:ext uri="{FF2B5EF4-FFF2-40B4-BE49-F238E27FC236}">
                <a16:creationId xmlns:a16="http://schemas.microsoft.com/office/drawing/2014/main" id="{3096782E-7503-D2BB-003F-D105EF7B16F0}"/>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spTree>
    <p:extLst>
      <p:ext uri="{BB962C8B-B14F-4D97-AF65-F5344CB8AC3E}">
        <p14:creationId xmlns:p14="http://schemas.microsoft.com/office/powerpoint/2010/main" val="27544277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1921265" y="507071"/>
            <a:ext cx="9610725" cy="581025"/>
          </a:xfrm>
        </p:spPr>
        <p:txBody>
          <a:bodyPr rtlCol="1"/>
          <a:lstStyle/>
          <a:p>
            <a:pPr rtl="1"/>
            <a:r>
              <a:rPr lang="ar-xm" dirty="0">
                <a:rtl/>
              </a:rPr>
              <a:t>تمرين أيروبيك خفيف</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1940315" y="1088096"/>
            <a:ext cx="9591675" cy="581025"/>
          </a:xfrm>
        </p:spPr>
        <p:txBody>
          <a:bodyPr rtlCol="1">
            <a:normAutofit/>
          </a:bodyPr>
          <a:lstStyle/>
          <a:p>
            <a:pPr rtl="1"/>
            <a:r>
              <a:rPr lang="ar-xm" dirty="0">
                <a:rtl/>
              </a:rPr>
              <a:t>التهدئة</a:t>
            </a:r>
          </a:p>
        </p:txBody>
      </p:sp>
      <p:sp>
        <p:nvSpPr>
          <p:cNvPr id="10" name="Text Placeholder 3">
            <a:extLst>
              <a:ext uri="{FF2B5EF4-FFF2-40B4-BE49-F238E27FC236}">
                <a16:creationId xmlns:a16="http://schemas.microsoft.com/office/drawing/2014/main" id="{5EB3B1BA-4C28-BDC4-5721-2682B169DCBC}"/>
              </a:ext>
            </a:extLst>
          </p:cNvPr>
          <p:cNvSpPr txBox="1">
            <a:spLocks/>
          </p:cNvSpPr>
          <p:nvPr/>
        </p:nvSpPr>
        <p:spPr>
          <a:xfrm>
            <a:off x="1198476" y="2246452"/>
            <a:ext cx="5246591" cy="3378534"/>
          </a:xfrm>
          <a:prstGeom prst="rect">
            <a:avLst/>
          </a:prstGeom>
        </p:spPr>
        <p:txBody>
          <a:bodyPr vert="horz" lIns="91440" tIns="45720" rIns="91440" bIns="45720" rtlCol="1">
            <a:normAutofit/>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marL="457200" indent="-457200" algn="r" rtl="1">
              <a:lnSpc>
                <a:spcPct val="100000"/>
              </a:lnSpc>
              <a:buFont typeface="Ubuntu Light" panose="020B0604020202020204" pitchFamily="34" charset="0"/>
              <a:buChar char="•"/>
            </a:pPr>
            <a:r>
              <a:rPr lang="ar-xm" dirty="0">
                <a:solidFill>
                  <a:srgbClr val="000000"/>
                </a:solidFill>
                <a:latin typeface="Ubuntu Light" panose="020B0304030602030204" pitchFamily="34" charset="0"/>
                <a:rtl/>
              </a:rPr>
              <a:t>يجب أن تنخفض شدة/صعوبة تمرين الأيروبيك </a:t>
            </a:r>
            <a:r>
              <a:rPr lang="ar-xm" b="0" i="0" dirty="0">
                <a:solidFill>
                  <a:srgbClr val="000000"/>
                </a:solidFill>
                <a:effectLst/>
                <a:latin typeface="Ubuntu Light" panose="020B0304030602030204" pitchFamily="34" charset="0"/>
                <a:rtl/>
              </a:rPr>
              <a:t> تدريجيًا</a:t>
            </a:r>
          </a:p>
          <a:p>
            <a:pPr marL="1143000" lvl="1" indent="-457200" algn="r" rtl="1">
              <a:lnSpc>
                <a:spcPct val="100000"/>
              </a:lnSpc>
            </a:pPr>
            <a:r>
              <a:rPr lang="ar-xm" dirty="0">
                <a:solidFill>
                  <a:srgbClr val="000000"/>
                </a:solidFill>
                <a:latin typeface="Ubuntu Light" panose="020B0304030602030204" pitchFamily="34" charset="0"/>
                <a:rtl/>
              </a:rPr>
              <a:t>يجب أن ينبض قلبك ببطء، و</a:t>
            </a:r>
            <a:r>
              <a:rPr lang="ar-xm" b="0" i="0" dirty="0">
                <a:solidFill>
                  <a:srgbClr val="000000"/>
                </a:solidFill>
                <a:effectLst/>
                <a:latin typeface="Ubuntu Light" panose="020B0304030602030204" pitchFamily="34" charset="0"/>
                <a:rtl/>
              </a:rPr>
              <a:t>ينبغي </a:t>
            </a:r>
            <a:br>
              <a:rPr lang="en-US" b="0" i="0" dirty="0">
                <a:solidFill>
                  <a:srgbClr val="000000"/>
                </a:solidFill>
                <a:effectLst/>
                <a:latin typeface="Ubuntu Light" panose="020B0304030602030204" pitchFamily="34" charset="0"/>
                <a:rtl/>
              </a:rPr>
            </a:br>
            <a:r>
              <a:rPr lang="ar-xm" b="0" i="0" dirty="0">
                <a:solidFill>
                  <a:srgbClr val="000000"/>
                </a:solidFill>
                <a:effectLst/>
                <a:latin typeface="Ubuntu Light" panose="020B0304030602030204" pitchFamily="34" charset="0"/>
                <a:rtl/>
              </a:rPr>
              <a:t>ألا ينقطع نفسك</a:t>
            </a:r>
            <a:endParaRPr lang="en-US" dirty="0">
              <a:solidFill>
                <a:srgbClr val="000000"/>
              </a:solidFill>
              <a:latin typeface="Ubuntu Light" panose="020B0304030602030204" pitchFamily="34" charset="0"/>
            </a:endParaRPr>
          </a:p>
          <a:p>
            <a:pPr algn="r" rtl="1">
              <a:lnSpc>
                <a:spcPct val="100000"/>
              </a:lnSpc>
            </a:pPr>
            <a:r>
              <a:rPr lang="ar-xm" b="0" i="0" dirty="0">
                <a:solidFill>
                  <a:srgbClr val="000000"/>
                </a:solidFill>
                <a:effectLst/>
                <a:latin typeface="Ubuntu Light" panose="020B0304030602030204" pitchFamily="34" charset="0"/>
                <a:rtl/>
              </a:rPr>
              <a:t>  </a:t>
            </a:r>
          </a:p>
          <a:p>
            <a:pPr marL="457200" indent="-457200" algn="r" rtl="1">
              <a:lnSpc>
                <a:spcPct val="100000"/>
              </a:lnSpc>
              <a:buFont typeface="Ubuntu Light" panose="020B0604020202020204" pitchFamily="34" charset="0"/>
              <a:buChar char="•"/>
            </a:pPr>
            <a:r>
              <a:rPr lang="ar-xm" b="0" i="0" dirty="0">
                <a:solidFill>
                  <a:srgbClr val="000000"/>
                </a:solidFill>
                <a:effectLst/>
                <a:latin typeface="Ubuntu Light" panose="020B0304030602030204" pitchFamily="34" charset="0"/>
                <a:rtl/>
              </a:rPr>
              <a:t>يمكن أن يكون عبارة عن الركض/المشي لمدة قصيرة</a:t>
            </a:r>
            <a:endParaRPr lang="en-US" dirty="0"/>
          </a:p>
        </p:txBody>
      </p:sp>
      <p:pic>
        <p:nvPicPr>
          <p:cNvPr id="5" name="Picture 4" descr="صورة تتضمن شخصًا ورياضة ولعبة رياضية&#10;&#10;وصف تم إنشاؤه تلقائيًا">
            <a:extLst>
              <a:ext uri="{FF2B5EF4-FFF2-40B4-BE49-F238E27FC236}">
                <a16:creationId xmlns:a16="http://schemas.microsoft.com/office/drawing/2014/main" id="{79278F32-47B4-56D3-3EB4-5F9EA21B02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3417" y="2246452"/>
            <a:ext cx="4955658" cy="3303772"/>
          </a:xfrm>
          <a:prstGeom prst="rect">
            <a:avLst/>
          </a:prstGeom>
        </p:spPr>
      </p:pic>
      <p:grpSp>
        <p:nvGrpSpPr>
          <p:cNvPr id="4" name="Group 3">
            <a:extLst>
              <a:ext uri="{FF2B5EF4-FFF2-40B4-BE49-F238E27FC236}">
                <a16:creationId xmlns:a16="http://schemas.microsoft.com/office/drawing/2014/main" id="{B00124A5-6EF7-EF10-7518-66864CDFBDBA}"/>
              </a:ext>
            </a:extLst>
          </p:cNvPr>
          <p:cNvGrpSpPr/>
          <p:nvPr/>
        </p:nvGrpSpPr>
        <p:grpSpPr>
          <a:xfrm>
            <a:off x="434157" y="285566"/>
            <a:ext cx="1528639" cy="1565435"/>
            <a:chOff x="126717" y="1156741"/>
            <a:chExt cx="4588158" cy="4584337"/>
          </a:xfrm>
        </p:grpSpPr>
        <p:sp>
          <p:nvSpPr>
            <p:cNvPr id="6" name="Oval 5">
              <a:extLst>
                <a:ext uri="{FF2B5EF4-FFF2-40B4-BE49-F238E27FC236}">
                  <a16:creationId xmlns:a16="http://schemas.microsoft.com/office/drawing/2014/main" id="{7AA55550-8F0C-7DDC-482B-84FD2CB51C5D}"/>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cs typeface="Arial" panose="020B0604020202020204" pitchFamily="34" charset="0"/>
              </a:endParaRPr>
            </a:p>
          </p:txBody>
        </p:sp>
        <p:pic>
          <p:nvPicPr>
            <p:cNvPr id="7" name="Picture 6" descr="شكل&#10;&#10;الوصف تم إنشاؤه تلقائيًا بثقة منخفضة">
              <a:extLst>
                <a:ext uri="{FF2B5EF4-FFF2-40B4-BE49-F238E27FC236}">
                  <a16:creationId xmlns:a16="http://schemas.microsoft.com/office/drawing/2014/main" id="{75ABCA63-841B-F73E-5EE5-BFF0ECFFD189}"/>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245973" y="2156377"/>
              <a:ext cx="2545245" cy="2545245"/>
            </a:xfrm>
            <a:prstGeom prst="rect">
              <a:avLst/>
            </a:prstGeom>
          </p:spPr>
        </p:pic>
      </p:grpSp>
      <p:sp>
        <p:nvSpPr>
          <p:cNvPr id="8" name="TextBox 7">
            <a:extLst>
              <a:ext uri="{FF2B5EF4-FFF2-40B4-BE49-F238E27FC236}">
                <a16:creationId xmlns:a16="http://schemas.microsoft.com/office/drawing/2014/main" id="{EAAE5150-86BE-579D-54AD-47EF9306E5BC}"/>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spTree>
    <p:extLst>
      <p:ext uri="{BB962C8B-B14F-4D97-AF65-F5344CB8AC3E}">
        <p14:creationId xmlns:p14="http://schemas.microsoft.com/office/powerpoint/2010/main" val="22524180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1921265" y="507071"/>
            <a:ext cx="9610725" cy="581025"/>
          </a:xfrm>
        </p:spPr>
        <p:txBody>
          <a:bodyPr rtlCol="1"/>
          <a:lstStyle/>
          <a:p>
            <a:pPr rtl="1"/>
            <a:r>
              <a:rPr lang="ar-xm" dirty="0">
                <a:cs typeface="Arial" panose="020B0604020202020204" pitchFamily="34" charset="0"/>
                <a:rtl/>
              </a:rPr>
              <a:t>تمارين إطالة ثابتة</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1940315" y="1088096"/>
            <a:ext cx="9591675" cy="581025"/>
          </a:xfrm>
        </p:spPr>
        <p:txBody>
          <a:bodyPr rtlCol="1">
            <a:normAutofit/>
          </a:bodyPr>
          <a:lstStyle/>
          <a:p>
            <a:pPr rtl="1"/>
            <a:r>
              <a:rPr lang="ar-xm" dirty="0">
                <a:cs typeface="Arial" panose="020B0604020202020204" pitchFamily="34" charset="0"/>
                <a:rtl/>
              </a:rPr>
              <a:t>التهدئة</a:t>
            </a:r>
          </a:p>
        </p:txBody>
      </p:sp>
      <p:sp>
        <p:nvSpPr>
          <p:cNvPr id="10" name="Text Placeholder 3">
            <a:extLst>
              <a:ext uri="{FF2B5EF4-FFF2-40B4-BE49-F238E27FC236}">
                <a16:creationId xmlns:a16="http://schemas.microsoft.com/office/drawing/2014/main" id="{5EB3B1BA-4C28-BDC4-5721-2682B169DCBC}"/>
              </a:ext>
            </a:extLst>
          </p:cNvPr>
          <p:cNvSpPr txBox="1">
            <a:spLocks/>
          </p:cNvSpPr>
          <p:nvPr/>
        </p:nvSpPr>
        <p:spPr>
          <a:xfrm>
            <a:off x="5486400" y="2246452"/>
            <a:ext cx="6045590" cy="3984632"/>
          </a:xfrm>
          <a:prstGeom prst="rect">
            <a:avLst/>
          </a:prstGeom>
        </p:spPr>
        <p:txBody>
          <a:bodyPr vert="horz" lIns="91440" tIns="45720" rIns="91440" bIns="45720" rtlCol="1" anchor="t">
            <a:normAutofit fontScale="92500" lnSpcReduction="10000"/>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marL="457200" indent="-457200" algn="r" rtl="1">
              <a:lnSpc>
                <a:spcPct val="100000"/>
              </a:lnSpc>
              <a:buFont typeface="Ubuntu Light" panose="020B0604020202020204" pitchFamily="34" charset="0"/>
              <a:buChar char="•"/>
            </a:pPr>
            <a:r>
              <a:rPr lang="ar-xm" spc="-20" dirty="0">
                <a:cs typeface="Arial" panose="020B0604020202020204" pitchFamily="34" charset="0"/>
                <a:rtl/>
              </a:rPr>
              <a:t>يضع كل نوع من أنواع الرياضة ضغطًا على عضلات ومفاصل مختلفة، لذلك فمن المهم أن </a:t>
            </a:r>
            <a:r>
              <a:rPr lang="ar-xm" b="1" spc="-20" dirty="0">
                <a:solidFill>
                  <a:srgbClr val="179984"/>
                </a:solidFill>
                <a:cs typeface="Arial" panose="020B0604020202020204" pitchFamily="34" charset="0"/>
                <a:rtl/>
              </a:rPr>
              <a:t>تجعل تمارين الإطالة مخصصة لنوع الرياضة الذي تمارسه</a:t>
            </a:r>
          </a:p>
          <a:p>
            <a:pPr algn="r" rtl="1">
              <a:lnSpc>
                <a:spcPct val="100000"/>
              </a:lnSpc>
            </a:pPr>
            <a:endParaRPr lang="en-US" dirty="0">
              <a:cs typeface="Arial" panose="020B0604020202020204" pitchFamily="34" charset="0"/>
            </a:endParaRPr>
          </a:p>
          <a:p>
            <a:pPr marL="457200" indent="-457200" algn="r" rtl="1">
              <a:lnSpc>
                <a:spcPct val="100000"/>
              </a:lnSpc>
              <a:buFont typeface="Ubuntu Light" panose="020B0604020202020204" pitchFamily="34" charset="0"/>
              <a:buChar char="•"/>
            </a:pPr>
            <a:r>
              <a:rPr lang="ar-xm" dirty="0">
                <a:cs typeface="Arial" panose="020B0604020202020204" pitchFamily="34" charset="0"/>
                <a:rtl/>
              </a:rPr>
              <a:t>نصائح لتمارين الإطالة:</a:t>
            </a:r>
          </a:p>
          <a:p>
            <a:pPr marL="1143000" lvl="1" indent="-457200" algn="r" rtl="1">
              <a:lnSpc>
                <a:spcPct val="100000"/>
              </a:lnSpc>
            </a:pPr>
            <a:r>
              <a:rPr lang="ar-xm" dirty="0">
                <a:cs typeface="Arial" panose="020B0604020202020204" pitchFamily="34" charset="0"/>
                <a:rtl/>
              </a:rPr>
              <a:t>استمر في كل تمرين لمدة </a:t>
            </a:r>
            <a:r>
              <a:rPr lang="" dirty="0">
                <a:cs typeface="Arial" panose="020B0604020202020204" pitchFamily="34" charset="0"/>
                <a:rtl val="0"/>
              </a:rPr>
              <a:t>30</a:t>
            </a:r>
            <a:r>
              <a:rPr lang="ar-SA" dirty="0">
                <a:cs typeface="Arial" panose="020B0604020202020204" pitchFamily="34" charset="0"/>
                <a:rtl/>
              </a:rPr>
              <a:t> </a:t>
            </a:r>
            <a:r>
              <a:rPr lang="ar-xm" dirty="0">
                <a:cs typeface="Arial" panose="020B0604020202020204" pitchFamily="34" charset="0"/>
                <a:rtl/>
              </a:rPr>
              <a:t>ثانية على الأقل</a:t>
            </a:r>
          </a:p>
          <a:p>
            <a:pPr marL="1143000" lvl="1" indent="-457200" algn="r" rtl="1">
              <a:lnSpc>
                <a:spcPct val="100000"/>
              </a:lnSpc>
            </a:pPr>
            <a:r>
              <a:rPr lang="ar-xm" dirty="0">
                <a:cs typeface="Arial" panose="020B0604020202020204" pitchFamily="34" charset="0"/>
                <a:rtl/>
              </a:rPr>
              <a:t>احرص على إطالة كلا جانبَي الجسم</a:t>
            </a:r>
          </a:p>
          <a:p>
            <a:pPr marL="1143000" lvl="1" indent="-457200" algn="r" rtl="1">
              <a:lnSpc>
                <a:spcPct val="100000"/>
              </a:lnSpc>
            </a:pPr>
            <a:r>
              <a:rPr lang="ar-xm" dirty="0">
                <a:cs typeface="Arial" panose="020B0604020202020204" pitchFamily="34" charset="0"/>
                <a:rtl/>
              </a:rPr>
              <a:t>يجب ألا تكون تمارين الإطالة مؤلمة</a:t>
            </a:r>
          </a:p>
          <a:p>
            <a:pPr marL="1143000" lvl="1" indent="-457200" algn="r" rtl="1">
              <a:lnSpc>
                <a:spcPct val="100000"/>
              </a:lnSpc>
            </a:pPr>
            <a:r>
              <a:rPr lang="ar-xm" dirty="0">
                <a:cs typeface="Arial" panose="020B0604020202020204" pitchFamily="34" charset="0"/>
                <a:rtl/>
              </a:rPr>
              <a:t>يمكنك أيضًا استغلال هذا الوقت في تعليم زملائك نصيحة صحية!</a:t>
            </a:r>
          </a:p>
          <a:p>
            <a:pPr algn="r" rtl="1">
              <a:lnSpc>
                <a:spcPct val="100000"/>
              </a:lnSpc>
            </a:pPr>
            <a:endParaRPr lang="en-US" dirty="0">
              <a:cs typeface="Arial" panose="020B0604020202020204" pitchFamily="34" charset="0"/>
            </a:endParaRPr>
          </a:p>
        </p:txBody>
      </p:sp>
      <p:pic>
        <p:nvPicPr>
          <p:cNvPr id="8" name="Picture 7" descr="شخص يرتدي قميصًا أخضر&#10;&#10;تم إنشاء الوصف تلقائيًا بثقة منخفضة">
            <a:extLst>
              <a:ext uri="{FF2B5EF4-FFF2-40B4-BE49-F238E27FC236}">
                <a16:creationId xmlns:a16="http://schemas.microsoft.com/office/drawing/2014/main" id="{2F8E3D6B-07A9-5A4D-BD61-486B99BAAB72}"/>
              </a:ext>
            </a:extLst>
          </p:cNvPr>
          <p:cNvPicPr>
            <a:picLocks noChangeAspect="1"/>
          </p:cNvPicPr>
          <p:nvPr/>
        </p:nvPicPr>
        <p:blipFill rotWithShape="1">
          <a:blip r:embed="rId4">
            <a:extLst>
              <a:ext uri="{28A0092B-C50C-407E-A947-70E740481C1C}">
                <a14:useLocalDpi xmlns:a14="http://schemas.microsoft.com/office/drawing/2010/main" val="0"/>
              </a:ext>
            </a:extLst>
          </a:blip>
          <a:srcRect t="6779" r="4971" b="7875"/>
          <a:stretch/>
        </p:blipFill>
        <p:spPr>
          <a:xfrm>
            <a:off x="500593" y="2546865"/>
            <a:ext cx="4147051" cy="2601378"/>
          </a:xfrm>
          <a:prstGeom prst="rect">
            <a:avLst/>
          </a:prstGeom>
        </p:spPr>
      </p:pic>
      <p:grpSp>
        <p:nvGrpSpPr>
          <p:cNvPr id="4" name="Group 3">
            <a:extLst>
              <a:ext uri="{FF2B5EF4-FFF2-40B4-BE49-F238E27FC236}">
                <a16:creationId xmlns:a16="http://schemas.microsoft.com/office/drawing/2014/main" id="{F30F9B2D-AD8F-9107-A116-BDF6847F1AD9}"/>
              </a:ext>
            </a:extLst>
          </p:cNvPr>
          <p:cNvGrpSpPr/>
          <p:nvPr/>
        </p:nvGrpSpPr>
        <p:grpSpPr>
          <a:xfrm>
            <a:off x="434157" y="285566"/>
            <a:ext cx="1528639" cy="1565435"/>
            <a:chOff x="126717" y="1156741"/>
            <a:chExt cx="4588158" cy="4584337"/>
          </a:xfrm>
        </p:grpSpPr>
        <p:sp>
          <p:nvSpPr>
            <p:cNvPr id="5" name="Oval 4">
              <a:extLst>
                <a:ext uri="{FF2B5EF4-FFF2-40B4-BE49-F238E27FC236}">
                  <a16:creationId xmlns:a16="http://schemas.microsoft.com/office/drawing/2014/main" id="{A5BA245B-2DE7-493B-78D2-38A54C4E9B13}"/>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cs typeface="Arial" panose="020B0604020202020204" pitchFamily="34" charset="0"/>
              </a:endParaRPr>
            </a:p>
          </p:txBody>
        </p:sp>
        <p:pic>
          <p:nvPicPr>
            <p:cNvPr id="6" name="Picture 5" descr="شكل&#10;&#10;الوصف تم إنشاؤه تلقائيًا بثقة منخفضة">
              <a:extLst>
                <a:ext uri="{FF2B5EF4-FFF2-40B4-BE49-F238E27FC236}">
                  <a16:creationId xmlns:a16="http://schemas.microsoft.com/office/drawing/2014/main" id="{69153D2E-A925-13B2-3FC3-E71919ACE72D}"/>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245973" y="2156377"/>
              <a:ext cx="2545245" cy="2545245"/>
            </a:xfrm>
            <a:prstGeom prst="rect">
              <a:avLst/>
            </a:prstGeom>
          </p:spPr>
        </p:pic>
      </p:grpSp>
      <p:sp>
        <p:nvSpPr>
          <p:cNvPr id="7" name="TextBox 6">
            <a:extLst>
              <a:ext uri="{FF2B5EF4-FFF2-40B4-BE49-F238E27FC236}">
                <a16:creationId xmlns:a16="http://schemas.microsoft.com/office/drawing/2014/main" id="{F7FF24D5-7622-65CA-6B52-EE7622C33526}"/>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spTree>
    <p:extLst>
      <p:ext uri="{BB962C8B-B14F-4D97-AF65-F5344CB8AC3E}">
        <p14:creationId xmlns:p14="http://schemas.microsoft.com/office/powerpoint/2010/main" val="29865554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1921265" y="507071"/>
            <a:ext cx="9610725" cy="581025"/>
          </a:xfrm>
        </p:spPr>
        <p:txBody>
          <a:bodyPr rtlCol="1"/>
          <a:lstStyle/>
          <a:p>
            <a:pPr rtl="1"/>
            <a:r>
              <a:rPr lang="ar-xm" dirty="0">
                <a:cs typeface="Arial" panose="020B0604020202020204" pitchFamily="34" charset="0"/>
                <a:rtl/>
              </a:rPr>
              <a:t>أدلة تمارين التهدئة</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1940315" y="1088096"/>
            <a:ext cx="9591675" cy="581025"/>
          </a:xfrm>
        </p:spPr>
        <p:txBody>
          <a:bodyPr rtlCol="1">
            <a:normAutofit/>
          </a:bodyPr>
          <a:lstStyle/>
          <a:p>
            <a:pPr rtl="1"/>
            <a:r>
              <a:rPr lang="ar-xm" dirty="0">
                <a:cs typeface="Arial" panose="020B0604020202020204" pitchFamily="34" charset="0"/>
                <a:rtl/>
              </a:rPr>
              <a:t>التهدئة</a:t>
            </a:r>
          </a:p>
        </p:txBody>
      </p:sp>
      <p:sp>
        <p:nvSpPr>
          <p:cNvPr id="12" name="Text Placeholder 3">
            <a:extLst>
              <a:ext uri="{FF2B5EF4-FFF2-40B4-BE49-F238E27FC236}">
                <a16:creationId xmlns:a16="http://schemas.microsoft.com/office/drawing/2014/main" id="{2C5C6FB5-B54E-19A3-0DE6-5DBAD8D55C9F}"/>
              </a:ext>
            </a:extLst>
          </p:cNvPr>
          <p:cNvSpPr txBox="1">
            <a:spLocks/>
          </p:cNvSpPr>
          <p:nvPr/>
        </p:nvSpPr>
        <p:spPr>
          <a:xfrm>
            <a:off x="1372884" y="3064932"/>
            <a:ext cx="6816596" cy="2560053"/>
          </a:xfrm>
          <a:prstGeom prst="rect">
            <a:avLst/>
          </a:prstGeom>
        </p:spPr>
        <p:txBody>
          <a:bodyPr vert="horz" lIns="91440" tIns="45720" rIns="91440" bIns="45720" rtlCol="1">
            <a:normAutofit/>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algn="r" rtl="1">
              <a:lnSpc>
                <a:spcPct val="100000"/>
              </a:lnSpc>
            </a:pPr>
            <a:r>
              <a:rPr lang="ar-xm" dirty="0">
                <a:cs typeface="Arial" panose="020B0604020202020204" pitchFamily="34" charset="0"/>
                <a:rtl/>
              </a:rPr>
              <a:t>أنشأت منظمة الأولمبياد الخاص </a:t>
            </a:r>
            <a:r>
              <a:rPr lang="ar-xm" dirty="0">
                <a:cs typeface="Arial" panose="020B0604020202020204" pitchFamily="34" charset="0"/>
                <a:hlinkClick r:id="rId4"/>
                <a:rtl/>
              </a:rPr>
              <a:t>أدلة تمارين التهدئة ومقاطع الفيديو التي توضحها بالنسبة لرياضات معينة</a:t>
            </a:r>
            <a:r>
              <a:rPr lang="ar-xm" dirty="0">
                <a:cs typeface="Arial" panose="020B0604020202020204" pitchFamily="34" charset="0"/>
                <a:rtl/>
              </a:rPr>
              <a:t> لمساعدتك على قيادتها في التمرين!</a:t>
            </a:r>
          </a:p>
        </p:txBody>
      </p:sp>
      <p:grpSp>
        <p:nvGrpSpPr>
          <p:cNvPr id="4" name="Group 3">
            <a:extLst>
              <a:ext uri="{FF2B5EF4-FFF2-40B4-BE49-F238E27FC236}">
                <a16:creationId xmlns:a16="http://schemas.microsoft.com/office/drawing/2014/main" id="{A4F338F9-A2EE-6DB8-7F73-3D9E78868931}"/>
              </a:ext>
            </a:extLst>
          </p:cNvPr>
          <p:cNvGrpSpPr/>
          <p:nvPr/>
        </p:nvGrpSpPr>
        <p:grpSpPr>
          <a:xfrm>
            <a:off x="434157" y="285566"/>
            <a:ext cx="1528639" cy="1565435"/>
            <a:chOff x="126717" y="1156741"/>
            <a:chExt cx="4588158" cy="4584337"/>
          </a:xfrm>
        </p:grpSpPr>
        <p:sp>
          <p:nvSpPr>
            <p:cNvPr id="5" name="Oval 4">
              <a:extLst>
                <a:ext uri="{FF2B5EF4-FFF2-40B4-BE49-F238E27FC236}">
                  <a16:creationId xmlns:a16="http://schemas.microsoft.com/office/drawing/2014/main" id="{728C3F47-93E9-0B33-8D47-FB44DC51A6CE}"/>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cs typeface="Arial" panose="020B0604020202020204" pitchFamily="34" charset="0"/>
              </a:endParaRPr>
            </a:p>
          </p:txBody>
        </p:sp>
        <p:pic>
          <p:nvPicPr>
            <p:cNvPr id="6" name="Picture 5" descr="شكل&#10;&#10;الوصف تم إنشاؤه تلقائيًا بثقة منخفضة">
              <a:extLst>
                <a:ext uri="{FF2B5EF4-FFF2-40B4-BE49-F238E27FC236}">
                  <a16:creationId xmlns:a16="http://schemas.microsoft.com/office/drawing/2014/main" id="{17E8EC13-A1E2-3B7E-D667-D2482D95873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245973" y="2156377"/>
              <a:ext cx="2545245" cy="2545245"/>
            </a:xfrm>
            <a:prstGeom prst="rect">
              <a:avLst/>
            </a:prstGeom>
          </p:spPr>
        </p:pic>
      </p:grpSp>
      <p:sp>
        <p:nvSpPr>
          <p:cNvPr id="7" name="TextBox 6">
            <a:extLst>
              <a:ext uri="{FF2B5EF4-FFF2-40B4-BE49-F238E27FC236}">
                <a16:creationId xmlns:a16="http://schemas.microsoft.com/office/drawing/2014/main" id="{5E6B63A9-09B9-2A14-748A-77485EA5AC16}"/>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pic>
        <p:nvPicPr>
          <p:cNvPr id="9" name="Picture 8">
            <a:extLst>
              <a:ext uri="{FF2B5EF4-FFF2-40B4-BE49-F238E27FC236}">
                <a16:creationId xmlns:a16="http://schemas.microsoft.com/office/drawing/2014/main" id="{23F1BD77-F653-4216-38AD-EEEF3472E6F1}"/>
              </a:ext>
            </a:extLst>
          </p:cNvPr>
          <p:cNvPicPr>
            <a:picLocks noChangeAspect="1"/>
          </p:cNvPicPr>
          <p:nvPr/>
        </p:nvPicPr>
        <p:blipFill rotWithShape="1">
          <a:blip r:embed="rId7"/>
          <a:srcRect l="47821" t="31437" r="26101" b="8936"/>
          <a:stretch/>
        </p:blipFill>
        <p:spPr>
          <a:xfrm>
            <a:off x="8354943" y="1710527"/>
            <a:ext cx="3179428" cy="4089182"/>
          </a:xfrm>
          <a:prstGeom prst="rect">
            <a:avLst/>
          </a:prstGeom>
        </p:spPr>
      </p:pic>
    </p:spTree>
    <p:extLst>
      <p:ext uri="{BB962C8B-B14F-4D97-AF65-F5344CB8AC3E}">
        <p14:creationId xmlns:p14="http://schemas.microsoft.com/office/powerpoint/2010/main" val="2493322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0ABADE-B9D8-4724-82E7-04A5D993D659}"/>
              </a:ext>
            </a:extLst>
          </p:cNvPr>
          <p:cNvSpPr>
            <a:spLocks noGrp="1"/>
          </p:cNvSpPr>
          <p:nvPr>
            <p:ph type="body" sz="quarter" idx="10"/>
          </p:nvPr>
        </p:nvSpPr>
        <p:spPr>
          <a:xfrm>
            <a:off x="1844883" y="316571"/>
            <a:ext cx="9610725" cy="581025"/>
          </a:xfrm>
        </p:spPr>
        <p:txBody>
          <a:bodyPr rtlCol="1"/>
          <a:lstStyle/>
          <a:p>
            <a:pPr rtl="1"/>
            <a:r>
              <a:rPr lang="ar-xm" dirty="0">
                <a:cs typeface="Arial" panose="020B0604020202020204" pitchFamily="34" charset="0"/>
                <a:rtl/>
              </a:rPr>
              <a:t>دور قائد اللياقة البدنية مقارنةً بدور مبعوث الصحة</a:t>
            </a:r>
          </a:p>
        </p:txBody>
      </p:sp>
      <p:graphicFrame>
        <p:nvGraphicFramePr>
          <p:cNvPr id="13" name="Table 6">
            <a:extLst>
              <a:ext uri="{FF2B5EF4-FFF2-40B4-BE49-F238E27FC236}">
                <a16:creationId xmlns:a16="http://schemas.microsoft.com/office/drawing/2014/main" id="{9D4C9A5E-7183-820A-7E06-D23BF8F11E20}"/>
              </a:ext>
            </a:extLst>
          </p:cNvPr>
          <p:cNvGraphicFramePr>
            <a:graphicFrameLocks noGrp="1"/>
          </p:cNvGraphicFramePr>
          <p:nvPr>
            <p:extLst>
              <p:ext uri="{D42A27DB-BD31-4B8C-83A1-F6EECF244321}">
                <p14:modId xmlns:p14="http://schemas.microsoft.com/office/powerpoint/2010/main" val="3630946075"/>
              </p:ext>
            </p:extLst>
          </p:nvPr>
        </p:nvGraphicFramePr>
        <p:xfrm>
          <a:off x="959076" y="1614340"/>
          <a:ext cx="10587356" cy="4206240"/>
        </p:xfrm>
        <a:graphic>
          <a:graphicData uri="http://schemas.openxmlformats.org/drawingml/2006/table">
            <a:tbl>
              <a:tblPr rtl="1" firstRow="1" bandRow="1">
                <a:tableStyleId>{F5AB1C69-6EDB-4FF4-983F-18BD219EF322}</a:tableStyleId>
              </a:tblPr>
              <a:tblGrid>
                <a:gridCol w="4020262">
                  <a:extLst>
                    <a:ext uri="{9D8B030D-6E8A-4147-A177-3AD203B41FA5}">
                      <a16:colId xmlns:a16="http://schemas.microsoft.com/office/drawing/2014/main" val="1381919411"/>
                    </a:ext>
                  </a:extLst>
                </a:gridCol>
                <a:gridCol w="2238998">
                  <a:extLst>
                    <a:ext uri="{9D8B030D-6E8A-4147-A177-3AD203B41FA5}">
                      <a16:colId xmlns:a16="http://schemas.microsoft.com/office/drawing/2014/main" val="409871946"/>
                    </a:ext>
                  </a:extLst>
                </a:gridCol>
                <a:gridCol w="4328096">
                  <a:extLst>
                    <a:ext uri="{9D8B030D-6E8A-4147-A177-3AD203B41FA5}">
                      <a16:colId xmlns:a16="http://schemas.microsoft.com/office/drawing/2014/main" val="2583732506"/>
                    </a:ext>
                  </a:extLst>
                </a:gridCol>
              </a:tblGrid>
              <a:tr h="379028">
                <a:tc>
                  <a:txBody>
                    <a:bodyPr/>
                    <a:lstStyle/>
                    <a:p>
                      <a:pPr algn="ctr" rtl="1"/>
                      <a:r>
                        <a:rPr lang="ar-xm" sz="2400" b="1" baseline="0" dirty="0">
                          <a:cs typeface="Arial" panose="020B0604020202020204" pitchFamily="34" charset="0"/>
                          <a:rtl/>
                        </a:rPr>
                        <a:t>قائد اللياقة البدنية</a:t>
                      </a:r>
                    </a:p>
                  </a:txBody>
                  <a:tcPr/>
                </a:tc>
                <a:tc>
                  <a:txBody>
                    <a:bodyPr/>
                    <a:lstStyle/>
                    <a:p>
                      <a:pPr algn="ctr" rtl="1"/>
                      <a:r>
                        <a:rPr lang="ar-xm" sz="2400" b="1" baseline="0" dirty="0">
                          <a:cs typeface="Arial" panose="020B0604020202020204" pitchFamily="34" charset="0"/>
                          <a:rtl/>
                        </a:rPr>
                        <a:t>كلاهما</a:t>
                      </a:r>
                    </a:p>
                  </a:txBody>
                  <a:tcPr/>
                </a:tc>
                <a:tc>
                  <a:txBody>
                    <a:bodyPr/>
                    <a:lstStyle/>
                    <a:p>
                      <a:pPr algn="ctr" rtl="1"/>
                      <a:r>
                        <a:rPr lang="ar-xm" sz="2400" b="1" baseline="0" dirty="0">
                          <a:cs typeface="Arial" panose="020B0604020202020204" pitchFamily="34" charset="0"/>
                          <a:rtl/>
                        </a:rPr>
                        <a:t>مبعوث الصحة</a:t>
                      </a:r>
                    </a:p>
                  </a:txBody>
                  <a:tcPr/>
                </a:tc>
                <a:extLst>
                  <a:ext uri="{0D108BD9-81ED-4DB2-BD59-A6C34878D82A}">
                    <a16:rowId xmlns:a16="http://schemas.microsoft.com/office/drawing/2014/main" val="4040956183"/>
                  </a:ext>
                </a:extLst>
              </a:tr>
              <a:tr h="1942523">
                <a:tc>
                  <a:txBody>
                    <a:bodyPr/>
                    <a:lstStyle/>
                    <a:p>
                      <a:pPr marL="285750" indent="-285750" algn="r" rtl="1">
                        <a:buFont typeface="Ubuntu Light" panose="020B0604020202020204" pitchFamily="34" charset="0"/>
                        <a:buChar char="•"/>
                      </a:pPr>
                      <a:r>
                        <a:rPr lang="ar-xm" sz="2400" baseline="0" dirty="0">
                          <a:cs typeface="Arial" panose="020B0604020202020204" pitchFamily="34" charset="0"/>
                          <a:rtl/>
                        </a:rPr>
                        <a:t>القائد الرياضي</a:t>
                      </a:r>
                    </a:p>
                    <a:p>
                      <a:pPr marL="285750" indent="-285750" algn="r" rtl="1">
                        <a:buFont typeface="Ubuntu Light" panose="020B0604020202020204" pitchFamily="34" charset="0"/>
                        <a:buChar char="•"/>
                      </a:pPr>
                      <a:r>
                        <a:rPr lang="ar-xm" sz="2400" baseline="0" dirty="0">
                          <a:cs typeface="Arial" panose="020B0604020202020204" pitchFamily="34" charset="0"/>
                          <a:rtl/>
                        </a:rPr>
                        <a:t>يشارك نصيحة صحية في </a:t>
                      </a:r>
                      <a:r>
                        <a:rPr lang="ar-xm" sz="2400" baseline="0">
                          <a:cs typeface="Arial" panose="020B0604020202020204" pitchFamily="34" charset="0"/>
                          <a:rtl/>
                        </a:rPr>
                        <a:t>كل </a:t>
                      </a:r>
                      <a:br>
                        <a:rPr lang="en-US" sz="2400" baseline="0">
                          <a:cs typeface="Arial" panose="020B0604020202020204" pitchFamily="34" charset="0"/>
                          <a:rtl/>
                        </a:rPr>
                      </a:br>
                      <a:r>
                        <a:rPr lang="ar-xm" sz="2400" baseline="0">
                          <a:cs typeface="Arial" panose="020B0604020202020204" pitchFamily="34" charset="0"/>
                          <a:rtl/>
                        </a:rPr>
                        <a:t>تمرين </a:t>
                      </a:r>
                      <a:r>
                        <a:rPr lang="ar-xm" sz="2400" baseline="0" dirty="0">
                          <a:cs typeface="Arial" panose="020B0604020202020204" pitchFamily="34" charset="0"/>
                          <a:rtl/>
                        </a:rPr>
                        <a:t>رياضي</a:t>
                      </a:r>
                    </a:p>
                    <a:p>
                      <a:pPr marL="285750" indent="-285750" algn="r" rtl="1">
                        <a:buFont typeface="Ubuntu Light" panose="020B0604020202020204" pitchFamily="34" charset="0"/>
                        <a:buChar char="•"/>
                      </a:pPr>
                      <a:r>
                        <a:rPr lang="ar-xm" sz="2400" baseline="0" dirty="0">
                          <a:cs typeface="Arial" panose="020B0604020202020204" pitchFamily="34" charset="0"/>
                          <a:rtl/>
                        </a:rPr>
                        <a:t>يساعد في قيادة فريقه في عمليات الإحماء والتهدئة</a:t>
                      </a:r>
                    </a:p>
                    <a:p>
                      <a:pPr marL="285750" indent="-285750" algn="r" rtl="1">
                        <a:buFont typeface="Ubuntu Light" panose="020B0604020202020204" pitchFamily="34" charset="0"/>
                        <a:buChar char="•"/>
                      </a:pPr>
                      <a:r>
                        <a:rPr lang="ar-xm" sz="2400" baseline="0" dirty="0">
                          <a:cs typeface="Arial" panose="020B0604020202020204" pitchFamily="34" charset="0"/>
                          <a:rtl/>
                        </a:rPr>
                        <a:t>تدريب شامل في اللياقة البدنية</a:t>
                      </a:r>
                    </a:p>
                    <a:p>
                      <a:pPr marL="0" indent="0" algn="r" rtl="1">
                        <a:buFont typeface="Ubuntu Light" panose="020B0604020202020204" pitchFamily="34" charset="0"/>
                        <a:buNone/>
                      </a:pPr>
                      <a:endParaRPr lang="en-US" sz="2400" baseline="0" dirty="0">
                        <a:cs typeface="Arial" panose="020B0604020202020204" pitchFamily="34" charset="0"/>
                      </a:endParaRPr>
                    </a:p>
                  </a:txBody>
                  <a:tcPr/>
                </a:tc>
                <a:tc>
                  <a:txBody>
                    <a:bodyPr/>
                    <a:lstStyle/>
                    <a:p>
                      <a:pPr marL="342900" marR="0" lvl="0" indent="-342900" algn="r" defTabSz="914400" rtl="1" eaLnBrk="1" fontAlgn="auto" latinLnBrk="0" hangingPunct="1">
                        <a:lnSpc>
                          <a:spcPct val="100000"/>
                        </a:lnSpc>
                        <a:spcBef>
                          <a:spcPts val="0"/>
                        </a:spcBef>
                        <a:spcAft>
                          <a:spcPts val="0"/>
                        </a:spcAft>
                        <a:buClrTx/>
                        <a:buSzTx/>
                        <a:buFont typeface="Ubuntu Light" panose="020B0604020202020204" pitchFamily="34" charset="0"/>
                        <a:buChar char="•"/>
                        <a:tabLst/>
                        <a:defRPr/>
                      </a:pPr>
                      <a:r>
                        <a:rPr lang="ar-xm" sz="2400" baseline="0" dirty="0">
                          <a:cs typeface="Arial" panose="020B0604020202020204" pitchFamily="34" charset="0"/>
                          <a:rtl/>
                        </a:rPr>
                        <a:t>تعليم العادات الصحية</a:t>
                      </a:r>
                    </a:p>
                    <a:p>
                      <a:pPr marL="342900" marR="0" lvl="0" indent="-342900" algn="r" defTabSz="914400" rtl="1" eaLnBrk="1" fontAlgn="auto" latinLnBrk="0" hangingPunct="1">
                        <a:lnSpc>
                          <a:spcPct val="100000"/>
                        </a:lnSpc>
                        <a:spcBef>
                          <a:spcPts val="0"/>
                        </a:spcBef>
                        <a:spcAft>
                          <a:spcPts val="0"/>
                        </a:spcAft>
                        <a:buClrTx/>
                        <a:buSzTx/>
                        <a:buFont typeface="Ubuntu Light" panose="020B0604020202020204" pitchFamily="34" charset="0"/>
                        <a:buChar char="•"/>
                        <a:tabLst/>
                        <a:defRPr/>
                      </a:pPr>
                      <a:r>
                        <a:rPr lang="ar-xm" sz="2400" baseline="0" dirty="0">
                          <a:cs typeface="Arial" panose="020B0604020202020204" pitchFamily="34" charset="0"/>
                          <a:rtl/>
                        </a:rPr>
                        <a:t>القدوة</a:t>
                      </a:r>
                    </a:p>
                    <a:p>
                      <a:pPr marL="0" indent="0" algn="r" rtl="1">
                        <a:buFont typeface="Ubuntu Light" panose="020B0604020202020204" pitchFamily="34" charset="0"/>
                        <a:buNone/>
                      </a:pPr>
                      <a:endParaRPr lang="en-US" sz="2400" baseline="0" dirty="0">
                        <a:cs typeface="Arial" panose="020B0604020202020204" pitchFamily="34" charset="0"/>
                      </a:endParaRPr>
                    </a:p>
                  </a:txBody>
                  <a:tcPr/>
                </a:tc>
                <a:tc>
                  <a:txBody>
                    <a:bodyPr/>
                    <a:lstStyle/>
                    <a:p>
                      <a:pPr marL="285750" indent="-285750" algn="r" rtl="1">
                        <a:buFont typeface="Ubuntu Light" panose="020B0604020202020204" pitchFamily="34" charset="0"/>
                        <a:buChar char="•"/>
                      </a:pPr>
                      <a:r>
                        <a:rPr lang="ar-xm" sz="2400" baseline="0" dirty="0">
                          <a:cs typeface="Arial" panose="020B0604020202020204" pitchFamily="34" charset="0"/>
                          <a:rtl/>
                        </a:rPr>
                        <a:t>قائد الصحة</a:t>
                      </a:r>
                    </a:p>
                    <a:p>
                      <a:pPr marL="285750" indent="-285750" algn="r" rtl="1">
                        <a:buFont typeface="Ubuntu Light" panose="020B0604020202020204" pitchFamily="34" charset="0"/>
                        <a:buChar char="•"/>
                      </a:pPr>
                      <a:r>
                        <a:rPr lang="ar-xm" sz="2400" baseline="0" dirty="0">
                          <a:cs typeface="Arial" panose="020B0604020202020204" pitchFamily="34" charset="0"/>
                          <a:rtl/>
                        </a:rPr>
                        <a:t>يتلقى التدريب في جميع مجالات برامج الأولمبياد الخاص المعنية بالصحة</a:t>
                      </a:r>
                    </a:p>
                    <a:p>
                      <a:pPr marL="285750" indent="-285750" algn="r" rtl="1">
                        <a:buFont typeface="Ubuntu Light" panose="020B0604020202020204" pitchFamily="34" charset="0"/>
                        <a:buChar char="•"/>
                      </a:pPr>
                      <a:r>
                        <a:rPr lang="ar-xm" sz="2400" baseline="0" dirty="0">
                          <a:cs typeface="Arial" panose="020B0604020202020204" pitchFamily="34" charset="0"/>
                          <a:rtl/>
                        </a:rPr>
                        <a:t>يتعرف على طرق التواصل ووسائل التواصل الاجتماعي وبرنامج العقول القوية وكيفية دعوة أقرانه لاتباع السلوكيات الصحية</a:t>
                      </a:r>
                    </a:p>
                    <a:p>
                      <a:pPr marL="285750" indent="-285750" algn="r" rtl="1">
                        <a:buFont typeface="Ubuntu Light" panose="020B0604020202020204" pitchFamily="34" charset="0"/>
                        <a:buChar char="•"/>
                      </a:pPr>
                      <a:r>
                        <a:rPr lang="ar-xm" sz="2400" baseline="0" dirty="0">
                          <a:cs typeface="Arial" panose="020B0604020202020204" pitchFamily="34" charset="0"/>
                          <a:rtl/>
                        </a:rPr>
                        <a:t>قد يقود محاضرة تثقيفية كبيرة متعلقة بالشؤون الصحية مثل شرح عرض تقديمي أو درس مع النشاطات</a:t>
                      </a:r>
                    </a:p>
                  </a:txBody>
                  <a:tcPr/>
                </a:tc>
                <a:extLst>
                  <a:ext uri="{0D108BD9-81ED-4DB2-BD59-A6C34878D82A}">
                    <a16:rowId xmlns:a16="http://schemas.microsoft.com/office/drawing/2014/main" val="3800289933"/>
                  </a:ext>
                </a:extLst>
              </a:tr>
            </a:tbl>
          </a:graphicData>
        </a:graphic>
      </p:graphicFrame>
      <p:sp>
        <p:nvSpPr>
          <p:cNvPr id="3" name="TextBox 2">
            <a:extLst>
              <a:ext uri="{FF2B5EF4-FFF2-40B4-BE49-F238E27FC236}">
                <a16:creationId xmlns:a16="http://schemas.microsoft.com/office/drawing/2014/main" id="{783C08AD-FB04-62A7-ADE7-864BE5836FA3}"/>
              </a:ext>
            </a:extLst>
          </p:cNvPr>
          <p:cNvSpPr txBox="1"/>
          <p:nvPr/>
        </p:nvSpPr>
        <p:spPr>
          <a:xfrm>
            <a:off x="5012433" y="6245152"/>
            <a:ext cx="6685020" cy="307777"/>
          </a:xfrm>
          <a:prstGeom prst="rect">
            <a:avLst/>
          </a:prstGeom>
          <a:noFill/>
        </p:spPr>
        <p:txBody>
          <a:bodyPr wrap="square" rtlCol="1">
            <a:spAutoFit/>
          </a:bodyPr>
          <a:lstStyle/>
          <a:p>
            <a:pPr algn="r" rtl="1"/>
            <a:r>
              <a:rPr lang="ar-xm" sz="1400">
                <a:solidFill>
                  <a:schemeClr val="tx1">
                    <a:lumMod val="50000"/>
                    <a:lumOff val="50000"/>
                  </a:schemeClr>
                </a:solidFill>
                <a:latin typeface="+mj-lt"/>
                <a:cs typeface="Arial" panose="020B0604020202020204" pitchFamily="34" charset="0"/>
                <a:rtl/>
              </a:rPr>
              <a:t>قائد اللياقة البدنية</a:t>
            </a:r>
            <a:endParaRPr lang="ar-xm" sz="1400" dirty="0">
              <a:solidFill>
                <a:schemeClr val="tx1">
                  <a:lumMod val="50000"/>
                  <a:lumOff val="50000"/>
                </a:schemeClr>
              </a:solidFill>
              <a:latin typeface="+mj-lt"/>
              <a:cs typeface="Arial" panose="020B0604020202020204" pitchFamily="34" charset="0"/>
              <a:rtl/>
            </a:endParaRPr>
          </a:p>
        </p:txBody>
      </p:sp>
    </p:spTree>
    <p:extLst>
      <p:ext uri="{BB962C8B-B14F-4D97-AF65-F5344CB8AC3E}">
        <p14:creationId xmlns:p14="http://schemas.microsoft.com/office/powerpoint/2010/main" val="10040648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1921265" y="507071"/>
            <a:ext cx="9610725" cy="581025"/>
          </a:xfrm>
        </p:spPr>
        <p:txBody>
          <a:bodyPr rtlCol="1"/>
          <a:lstStyle/>
          <a:p>
            <a:pPr rtl="1"/>
            <a:r>
              <a:rPr lang="ar-xm" dirty="0">
                <a:cs typeface="Arial" panose="020B0604020202020204" pitchFamily="34" charset="0"/>
                <a:rtl/>
              </a:rPr>
              <a:t>كيف تقود تمرين التهدئة</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1940315" y="1088096"/>
            <a:ext cx="9591675" cy="581025"/>
          </a:xfrm>
        </p:spPr>
        <p:txBody>
          <a:bodyPr rtlCol="1">
            <a:normAutofit/>
          </a:bodyPr>
          <a:lstStyle/>
          <a:p>
            <a:pPr rtl="1"/>
            <a:r>
              <a:rPr lang="ar-xm" dirty="0">
                <a:cs typeface="Arial" panose="020B0604020202020204" pitchFamily="34" charset="0"/>
                <a:rtl/>
              </a:rPr>
              <a:t>التهدئة</a:t>
            </a:r>
          </a:p>
        </p:txBody>
      </p:sp>
      <p:sp>
        <p:nvSpPr>
          <p:cNvPr id="10" name="Text Placeholder 3">
            <a:extLst>
              <a:ext uri="{FF2B5EF4-FFF2-40B4-BE49-F238E27FC236}">
                <a16:creationId xmlns:a16="http://schemas.microsoft.com/office/drawing/2014/main" id="{5EB3B1BA-4C28-BDC4-5721-2682B169DCBC}"/>
              </a:ext>
            </a:extLst>
          </p:cNvPr>
          <p:cNvSpPr txBox="1">
            <a:spLocks/>
          </p:cNvSpPr>
          <p:nvPr/>
        </p:nvSpPr>
        <p:spPr>
          <a:xfrm>
            <a:off x="690803" y="2246452"/>
            <a:ext cx="10841187" cy="3378534"/>
          </a:xfrm>
          <a:prstGeom prst="rect">
            <a:avLst/>
          </a:prstGeom>
        </p:spPr>
        <p:txBody>
          <a:bodyPr vert="horz" lIns="91440" tIns="45720" rIns="91440" bIns="45720" rtlCol="1" anchor="t">
            <a:normAutofit/>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marL="457200" indent="-457200" algn="r" rtl="1">
              <a:lnSpc>
                <a:spcPct val="100000"/>
              </a:lnSpc>
              <a:buFont typeface="Ubuntu Light" panose="020B0604020202020204" pitchFamily="34" charset="0"/>
              <a:buChar char="•"/>
            </a:pPr>
            <a:r>
              <a:rPr lang="ar-xm" dirty="0">
                <a:cs typeface="Arial" panose="020B0604020202020204" pitchFamily="34" charset="0"/>
                <a:rtl/>
              </a:rPr>
              <a:t>اتبع روتينًا موحدًا لتمارين التهدئة</a:t>
            </a:r>
          </a:p>
          <a:p>
            <a:pPr marL="457200" indent="-457200" algn="r" rtl="1">
              <a:lnSpc>
                <a:spcPct val="100000"/>
              </a:lnSpc>
              <a:buFont typeface="Ubuntu Light" panose="020B0604020202020204" pitchFamily="34" charset="0"/>
              <a:buChar char="•"/>
            </a:pPr>
            <a:endParaRPr lang="en-US" dirty="0">
              <a:cs typeface="Arial" panose="020B0604020202020204" pitchFamily="34" charset="0"/>
            </a:endParaRPr>
          </a:p>
          <a:p>
            <a:pPr marL="457200" indent="-457200" algn="r" rtl="1">
              <a:lnSpc>
                <a:spcPct val="100000"/>
              </a:lnSpc>
              <a:buFont typeface="Ubuntu Light" panose="020B0604020202020204" pitchFamily="34" charset="0"/>
              <a:buChar char="•"/>
            </a:pPr>
            <a:r>
              <a:rPr lang="ar-xm" dirty="0">
                <a:cs typeface="Arial" panose="020B0604020202020204" pitchFamily="34" charset="0"/>
                <a:rtl/>
              </a:rPr>
              <a:t>اجعل فريقك يقف في دائرة</a:t>
            </a:r>
          </a:p>
          <a:p>
            <a:pPr marL="457200" indent="-457200" algn="r" rtl="1">
              <a:lnSpc>
                <a:spcPct val="100000"/>
              </a:lnSpc>
              <a:buFont typeface="Ubuntu Light" panose="020B0604020202020204" pitchFamily="34" charset="0"/>
              <a:buChar char="•"/>
            </a:pPr>
            <a:endParaRPr lang="en-US" dirty="0">
              <a:cs typeface="Arial" panose="020B0604020202020204" pitchFamily="34" charset="0"/>
            </a:endParaRPr>
          </a:p>
          <a:p>
            <a:pPr marL="457200" indent="-457200" algn="r" rtl="1">
              <a:lnSpc>
                <a:spcPct val="100000"/>
              </a:lnSpc>
              <a:buFont typeface="Ubuntu Light" panose="020B0604020202020204" pitchFamily="34" charset="0"/>
              <a:buChar char="•"/>
            </a:pPr>
            <a:r>
              <a:rPr lang="ar-xm" dirty="0">
                <a:cs typeface="Arial" panose="020B0604020202020204" pitchFamily="34" charset="0"/>
                <a:rtl/>
              </a:rPr>
              <a:t>ضع في اعتبارك أن بعض تمارين الإطالة قد تكون صعبة لتحقيق التوازن</a:t>
            </a:r>
          </a:p>
          <a:p>
            <a:pPr algn="r" rtl="1">
              <a:lnSpc>
                <a:spcPct val="100000"/>
              </a:lnSpc>
            </a:pPr>
            <a:endParaRPr lang="en-US" dirty="0">
              <a:cs typeface="Arial" panose="020B0604020202020204" pitchFamily="34" charset="0"/>
            </a:endParaRPr>
          </a:p>
          <a:p>
            <a:pPr marL="457200" indent="-457200" algn="r" rtl="1">
              <a:lnSpc>
                <a:spcPct val="100000"/>
              </a:lnSpc>
              <a:buFont typeface="Ubuntu Light" panose="020B0604020202020204" pitchFamily="34" charset="0"/>
              <a:buChar char="•"/>
            </a:pPr>
            <a:r>
              <a:rPr lang="ar-xm" dirty="0">
                <a:cs typeface="Arial" panose="020B0604020202020204" pitchFamily="34" charset="0"/>
                <a:rtl/>
              </a:rPr>
              <a:t>يمكن لزملائك في الفريق الاستماع إلى نصائحك أثناء ممارسة تمارين الإطالة!</a:t>
            </a:r>
          </a:p>
        </p:txBody>
      </p:sp>
      <p:grpSp>
        <p:nvGrpSpPr>
          <p:cNvPr id="4" name="Group 3">
            <a:extLst>
              <a:ext uri="{FF2B5EF4-FFF2-40B4-BE49-F238E27FC236}">
                <a16:creationId xmlns:a16="http://schemas.microsoft.com/office/drawing/2014/main" id="{B7469D1C-C45E-99A1-E4DC-7C4502E881E6}"/>
              </a:ext>
            </a:extLst>
          </p:cNvPr>
          <p:cNvGrpSpPr/>
          <p:nvPr/>
        </p:nvGrpSpPr>
        <p:grpSpPr>
          <a:xfrm>
            <a:off x="434157" y="285566"/>
            <a:ext cx="1528639" cy="1565435"/>
            <a:chOff x="126717" y="1156741"/>
            <a:chExt cx="4588158" cy="4584337"/>
          </a:xfrm>
        </p:grpSpPr>
        <p:sp>
          <p:nvSpPr>
            <p:cNvPr id="5" name="Oval 4">
              <a:extLst>
                <a:ext uri="{FF2B5EF4-FFF2-40B4-BE49-F238E27FC236}">
                  <a16:creationId xmlns:a16="http://schemas.microsoft.com/office/drawing/2014/main" id="{7590262B-869F-9565-8425-5149497B0982}"/>
                </a:ext>
              </a:extLst>
            </p:cNvPr>
            <p:cNvSpPr/>
            <p:nvPr/>
          </p:nvSpPr>
          <p:spPr>
            <a:xfrm>
              <a:off x="126717" y="1156741"/>
              <a:ext cx="4588158" cy="4584337"/>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cs typeface="Arial" panose="020B0604020202020204" pitchFamily="34" charset="0"/>
              </a:endParaRPr>
            </a:p>
          </p:txBody>
        </p:sp>
        <p:pic>
          <p:nvPicPr>
            <p:cNvPr id="6" name="Picture 5" descr="شكل&#10;&#10;الوصف تم إنشاؤه تلقائيًا بثقة منخفضة">
              <a:extLst>
                <a:ext uri="{FF2B5EF4-FFF2-40B4-BE49-F238E27FC236}">
                  <a16:creationId xmlns:a16="http://schemas.microsoft.com/office/drawing/2014/main" id="{DEDEFD23-A14D-742D-26D6-F78E4E1B347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245973" y="2156377"/>
              <a:ext cx="2545245" cy="2545245"/>
            </a:xfrm>
            <a:prstGeom prst="rect">
              <a:avLst/>
            </a:prstGeom>
          </p:spPr>
        </p:pic>
      </p:grpSp>
      <p:sp>
        <p:nvSpPr>
          <p:cNvPr id="7" name="TextBox 6">
            <a:extLst>
              <a:ext uri="{FF2B5EF4-FFF2-40B4-BE49-F238E27FC236}">
                <a16:creationId xmlns:a16="http://schemas.microsoft.com/office/drawing/2014/main" id="{53DCFD8C-6232-70E4-6026-9FE3471296B3}"/>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spTree>
    <p:extLst>
      <p:ext uri="{BB962C8B-B14F-4D97-AF65-F5344CB8AC3E}">
        <p14:creationId xmlns:p14="http://schemas.microsoft.com/office/powerpoint/2010/main" val="9891129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869F9B-06D4-4831-A164-13054371F05C}"/>
              </a:ext>
            </a:extLst>
          </p:cNvPr>
          <p:cNvSpPr>
            <a:spLocks noGrp="1"/>
          </p:cNvSpPr>
          <p:nvPr>
            <p:ph type="body" sz="quarter" idx="11"/>
          </p:nvPr>
        </p:nvSpPr>
        <p:spPr>
          <a:xfrm>
            <a:off x="724669" y="3088480"/>
            <a:ext cx="4892788" cy="604837"/>
          </a:xfrm>
        </p:spPr>
        <p:txBody>
          <a:bodyPr rtlCol="1">
            <a:noAutofit/>
          </a:bodyPr>
          <a:lstStyle/>
          <a:p>
            <a:pPr marL="0" indent="0" algn="l" rtl="1">
              <a:buNone/>
            </a:pPr>
            <a:r>
              <a:rPr lang="ar-xm" sz="4400" b="1" dirty="0">
                <a:solidFill>
                  <a:srgbClr val="00695E"/>
                </a:solidFill>
                <a:cs typeface="Arial" panose="020B0604020202020204" pitchFamily="34" charset="0"/>
                <a:rtl/>
              </a:rPr>
              <a:t>تمارين الإحماء والتهدئة</a:t>
            </a:r>
          </a:p>
        </p:txBody>
      </p:sp>
      <p:sp>
        <p:nvSpPr>
          <p:cNvPr id="21" name="Text Placeholder 20">
            <a:extLst>
              <a:ext uri="{FF2B5EF4-FFF2-40B4-BE49-F238E27FC236}">
                <a16:creationId xmlns:a16="http://schemas.microsoft.com/office/drawing/2014/main" id="{ACDEAA2A-7348-4F78-AEE4-AD0C292592A2}"/>
              </a:ext>
            </a:extLst>
          </p:cNvPr>
          <p:cNvSpPr>
            <a:spLocks noGrp="1"/>
          </p:cNvSpPr>
          <p:nvPr>
            <p:ph type="body" sz="quarter" idx="12"/>
          </p:nvPr>
        </p:nvSpPr>
        <p:spPr>
          <a:xfrm>
            <a:off x="724669" y="2681644"/>
            <a:ext cx="2525360" cy="442912"/>
          </a:xfrm>
        </p:spPr>
        <p:txBody>
          <a:bodyPr rtlCol="1"/>
          <a:lstStyle/>
          <a:p>
            <a:pPr rtl="1"/>
            <a:r>
              <a:rPr lang="ar-xm" dirty="0">
                <a:cs typeface="Arial" panose="020B0604020202020204" pitchFamily="34" charset="0"/>
                <a:rtl/>
              </a:rPr>
              <a:t>لنبدأ التمرين!</a:t>
            </a:r>
          </a:p>
        </p:txBody>
      </p:sp>
      <p:grpSp>
        <p:nvGrpSpPr>
          <p:cNvPr id="3" name="Group 2">
            <a:extLst>
              <a:ext uri="{FF2B5EF4-FFF2-40B4-BE49-F238E27FC236}">
                <a16:creationId xmlns:a16="http://schemas.microsoft.com/office/drawing/2014/main" id="{F30AFD7E-D39D-49A2-8FD5-1BC9F5219A97}"/>
              </a:ext>
            </a:extLst>
          </p:cNvPr>
          <p:cNvGrpSpPr/>
          <p:nvPr/>
        </p:nvGrpSpPr>
        <p:grpSpPr>
          <a:xfrm flipH="1">
            <a:off x="7342757" y="982606"/>
            <a:ext cx="4892788" cy="4892788"/>
            <a:chOff x="-165099" y="1638300"/>
            <a:chExt cx="4892788" cy="4892788"/>
          </a:xfrm>
        </p:grpSpPr>
        <p:sp>
          <p:nvSpPr>
            <p:cNvPr id="4" name="Rectangle 3">
              <a:extLst>
                <a:ext uri="{FF2B5EF4-FFF2-40B4-BE49-F238E27FC236}">
                  <a16:creationId xmlns:a16="http://schemas.microsoft.com/office/drawing/2014/main" id="{7394579C-6D8B-4E85-A88D-5A273D322944}"/>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dirty="0">
                <a:cs typeface="Arial" panose="020B0604020202020204" pitchFamily="34" charset="0"/>
              </a:endParaRPr>
            </a:p>
          </p:txBody>
        </p:sp>
        <p:sp>
          <p:nvSpPr>
            <p:cNvPr id="5" name="Oval 4">
              <a:extLst>
                <a:ext uri="{FF2B5EF4-FFF2-40B4-BE49-F238E27FC236}">
                  <a16:creationId xmlns:a16="http://schemas.microsoft.com/office/drawing/2014/main" id="{91FB72A7-6E6B-42B3-8A2C-AF6A655A455A}"/>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cs typeface="Arial" panose="020B0604020202020204" pitchFamily="34" charset="0"/>
              </a:endParaRPr>
            </a:p>
          </p:txBody>
        </p:sp>
      </p:grpSp>
      <p:pic>
        <p:nvPicPr>
          <p:cNvPr id="10" name="Picture 6" descr="أيقونات الإحماء - صور تمارين إحماء مجانية بصيغة SVG &amp; PNG - موقع Noun Project">
            <a:extLst>
              <a:ext uri="{FF2B5EF4-FFF2-40B4-BE49-F238E27FC236}">
                <a16:creationId xmlns:a16="http://schemas.microsoft.com/office/drawing/2014/main" id="{7EBE9743-DCFB-DC44-C1AF-AF9626DD4F8D}"/>
              </a:ext>
            </a:extLst>
          </p:cNvPr>
          <p:cNvPicPr>
            <a:picLocks noChangeAspect="1" noChangeArrowheads="1"/>
          </p:cNvPicPr>
          <p:nvPr/>
        </p:nvPicPr>
        <p:blipFill>
          <a:blip r:embed="rId4">
            <a:alphaModFix/>
            <a:duotone>
              <a:schemeClr val="accent5">
                <a:shade val="45000"/>
                <a:satMod val="135000"/>
              </a:schemeClr>
              <a:prstClr val="white"/>
            </a:duotone>
            <a:extLst>
              <a:ext uri="{BEBA8EAE-BF5A-486C-A8C5-ECC9F3942E4B}">
                <a14:imgProps xmlns:a14="http://schemas.microsoft.com/office/drawing/2010/main">
                  <a14:imgLayer r:embed="rId5">
                    <a14:imgEffect>
                      <a14:backgroundRemoval t="2000" b="99500" l="10000" r="90000">
                        <a14:foregroundMark x1="51500" y1="25500" x2="51500" y2="25500"/>
                        <a14:foregroundMark x1="62000" y1="5500" x2="62000" y2="5500"/>
                        <a14:foregroundMark x1="59500" y1="2000" x2="59500" y2="2000"/>
                        <a14:foregroundMark x1="46500" y1="95500" x2="46500" y2="95500"/>
                        <a14:foregroundMark x1="65500" y1="98000" x2="65500" y2="98000"/>
                        <a14:foregroundMark x1="46000" y1="99500" x2="46000" y2="99500"/>
                      </a14:backgroundRemoval>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8924571" y="2479409"/>
            <a:ext cx="1899182" cy="189918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0818CA9-C20D-52CA-FE42-FF62EBE6E74C}"/>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spTree>
    <p:extLst>
      <p:ext uri="{BB962C8B-B14F-4D97-AF65-F5344CB8AC3E}">
        <p14:creationId xmlns:p14="http://schemas.microsoft.com/office/powerpoint/2010/main" val="8527672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1921265" y="507071"/>
            <a:ext cx="9610725" cy="581025"/>
          </a:xfrm>
        </p:spPr>
        <p:txBody>
          <a:bodyPr rtlCol="1"/>
          <a:lstStyle/>
          <a:p>
            <a:pPr rtl="1"/>
            <a:r>
              <a:rPr lang="ar-xm" dirty="0">
                <a:rtl/>
              </a:rPr>
              <a:t>حان دورك الآن!</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1940315" y="1088096"/>
            <a:ext cx="9591675" cy="581025"/>
          </a:xfrm>
        </p:spPr>
        <p:txBody>
          <a:bodyPr rtlCol="1">
            <a:normAutofit/>
          </a:bodyPr>
          <a:lstStyle/>
          <a:p>
            <a:pPr rtl="1"/>
            <a:r>
              <a:rPr lang="ar-xm" dirty="0">
                <a:rtl/>
              </a:rPr>
              <a:t>قيادة تمارين الإحماء</a:t>
            </a:r>
          </a:p>
        </p:txBody>
      </p:sp>
      <p:grpSp>
        <p:nvGrpSpPr>
          <p:cNvPr id="8" name="Group 7">
            <a:extLst>
              <a:ext uri="{FF2B5EF4-FFF2-40B4-BE49-F238E27FC236}">
                <a16:creationId xmlns:a16="http://schemas.microsoft.com/office/drawing/2014/main" id="{37B70DDD-E3A7-F87F-7EE4-021BF7EEEF73}"/>
              </a:ext>
            </a:extLst>
          </p:cNvPr>
          <p:cNvGrpSpPr/>
          <p:nvPr/>
        </p:nvGrpSpPr>
        <p:grpSpPr>
          <a:xfrm>
            <a:off x="434157" y="285566"/>
            <a:ext cx="1528639" cy="1565435"/>
            <a:chOff x="10272279" y="285566"/>
            <a:chExt cx="1528639" cy="1565435"/>
          </a:xfrm>
        </p:grpSpPr>
        <p:sp>
          <p:nvSpPr>
            <p:cNvPr id="13" name="Oval 12">
              <a:extLst>
                <a:ext uri="{FF2B5EF4-FFF2-40B4-BE49-F238E27FC236}">
                  <a16:creationId xmlns:a16="http://schemas.microsoft.com/office/drawing/2014/main" id="{0C62E32B-3864-F667-DDB9-C7A09747B1EA}"/>
                </a:ext>
              </a:extLst>
            </p:cNvPr>
            <p:cNvSpPr/>
            <p:nvPr/>
          </p:nvSpPr>
          <p:spPr>
            <a:xfrm>
              <a:off x="10272279" y="285566"/>
              <a:ext cx="1528639" cy="1565435"/>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pic>
          <p:nvPicPr>
            <p:cNvPr id="10" name="Picture 6" descr="أيقونات الإحماء - صور تمارين إحماء مجانية بصيغة SVG &amp; PNG - موقع Noun Project">
              <a:extLst>
                <a:ext uri="{FF2B5EF4-FFF2-40B4-BE49-F238E27FC236}">
                  <a16:creationId xmlns:a16="http://schemas.microsoft.com/office/drawing/2014/main" id="{03A620DD-5F99-9315-07E5-7088C58442CF}"/>
                </a:ext>
              </a:extLst>
            </p:cNvPr>
            <p:cNvPicPr>
              <a:picLocks noChangeAspect="1" noChangeArrowheads="1"/>
            </p:cNvPicPr>
            <p:nvPr/>
          </p:nvPicPr>
          <p:blipFill>
            <a:blip r:embed="rId4">
              <a:alphaModFix/>
              <a:duotone>
                <a:schemeClr val="accent5">
                  <a:shade val="45000"/>
                  <a:satMod val="135000"/>
                </a:schemeClr>
                <a:prstClr val="white"/>
              </a:duotone>
              <a:extLst>
                <a:ext uri="{BEBA8EAE-BF5A-486C-A8C5-ECC9F3942E4B}">
                  <a14:imgProps xmlns:a14="http://schemas.microsoft.com/office/drawing/2010/main">
                    <a14:imgLayer r:embed="rId5">
                      <a14:imgEffect>
                        <a14:backgroundRemoval t="2000" b="99500" l="10000" r="90000">
                          <a14:foregroundMark x1="51500" y1="25500" x2="51500" y2="25500"/>
                          <a14:foregroundMark x1="62000" y1="5500" x2="62000" y2="5500"/>
                          <a14:foregroundMark x1="59500" y1="2000" x2="59500" y2="2000"/>
                          <a14:foregroundMark x1="46500" y1="95500" x2="46500" y2="95500"/>
                          <a14:foregroundMark x1="65500" y1="98000" x2="65500" y2="98000"/>
                          <a14:foregroundMark x1="46000" y1="99500" x2="46000" y2="99500"/>
                        </a14:backgroundRemoval>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0642236" y="673921"/>
              <a:ext cx="788724" cy="788724"/>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 Placeholder 3">
            <a:extLst>
              <a:ext uri="{FF2B5EF4-FFF2-40B4-BE49-F238E27FC236}">
                <a16:creationId xmlns:a16="http://schemas.microsoft.com/office/drawing/2014/main" id="{FA26D51C-FA60-DA54-0D7C-7B0DF055774E}"/>
              </a:ext>
            </a:extLst>
          </p:cNvPr>
          <p:cNvSpPr txBox="1">
            <a:spLocks/>
          </p:cNvSpPr>
          <p:nvPr/>
        </p:nvSpPr>
        <p:spPr>
          <a:xfrm>
            <a:off x="690803" y="1919737"/>
            <a:ext cx="10841187" cy="4264342"/>
          </a:xfrm>
          <a:prstGeom prst="rect">
            <a:avLst/>
          </a:prstGeom>
        </p:spPr>
        <p:txBody>
          <a:bodyPr vert="horz" lIns="91440" tIns="45720" rIns="91440" bIns="45720" rtlCol="1" anchor="t">
            <a:normAutofit fontScale="92500" lnSpcReduction="20000"/>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algn="r" rtl="1">
              <a:lnSpc>
                <a:spcPct val="100000"/>
              </a:lnSpc>
            </a:pPr>
            <a:r>
              <a:rPr lang="ar-xm" dirty="0">
                <a:cs typeface="Arial" panose="020B0604020202020204" pitchFamily="34" charset="0"/>
                <a:rtl/>
              </a:rPr>
              <a:t>لنبدأ التمرين! اختر </a:t>
            </a:r>
            <a:r>
              <a:rPr lang="" dirty="0">
                <a:cs typeface="Arial" panose="020B0604020202020204" pitchFamily="34" charset="0"/>
                <a:rtl val="0"/>
              </a:rPr>
              <a:t>4</a:t>
            </a:r>
            <a:r>
              <a:rPr lang="ar-SA" b="1" dirty="0">
                <a:solidFill>
                  <a:srgbClr val="009A79"/>
                </a:solidFill>
                <a:cs typeface="Arial" panose="020B0604020202020204" pitchFamily="34" charset="0"/>
                <a:rtl/>
              </a:rPr>
              <a:t> </a:t>
            </a:r>
            <a:r>
              <a:rPr lang="ar-xm" b="1" dirty="0">
                <a:solidFill>
                  <a:srgbClr val="009A79"/>
                </a:solidFill>
                <a:cs typeface="Arial" panose="020B0604020202020204" pitchFamily="34" charset="0"/>
                <a:rtl/>
              </a:rPr>
              <a:t>تمارين إطالة ديناميكية</a:t>
            </a:r>
            <a:r>
              <a:rPr lang="ar-xm" dirty="0">
                <a:solidFill>
                  <a:srgbClr val="009A79"/>
                </a:solidFill>
                <a:cs typeface="Arial" panose="020B0604020202020204" pitchFamily="34" charset="0"/>
                <a:rtl/>
              </a:rPr>
              <a:t> </a:t>
            </a:r>
            <a:r>
              <a:rPr lang="ar-xm" dirty="0">
                <a:cs typeface="Arial" panose="020B0604020202020204" pitchFamily="34" charset="0"/>
                <a:rtl/>
              </a:rPr>
              <a:t>من هذه القائمة:</a:t>
            </a:r>
          </a:p>
          <a:p>
            <a:pPr algn="r" rtl="1">
              <a:lnSpc>
                <a:spcPct val="100000"/>
              </a:lnSpc>
            </a:pPr>
            <a:endParaRPr lang="en-US" dirty="0">
              <a:cs typeface="Arial" panose="020B0604020202020204" pitchFamily="34" charset="0"/>
            </a:endParaRPr>
          </a:p>
          <a:p>
            <a:pPr marL="342900" indent="-342900" algn="r" rtl="1">
              <a:buFont typeface="Ubuntu Light" panose="020B0604020202020204" pitchFamily="34" charset="0"/>
              <a:buChar char="•"/>
            </a:pPr>
            <a:r>
              <a:rPr lang="ar-xm" sz="2800" dirty="0">
                <a:cs typeface="Arial" panose="020B0604020202020204" pitchFamily="34" charset="0"/>
                <a:rtl/>
              </a:rPr>
              <a:t>رفع الركبتين</a:t>
            </a:r>
          </a:p>
          <a:p>
            <a:pPr marL="342900" indent="-342900" algn="r" rtl="1">
              <a:buFont typeface="Ubuntu Light" panose="020B0604020202020204" pitchFamily="34" charset="0"/>
              <a:buChar char="•"/>
            </a:pPr>
            <a:r>
              <a:rPr lang="ar-xm" sz="2800" dirty="0">
                <a:cs typeface="Arial" panose="020B0604020202020204" pitchFamily="34" charset="0"/>
                <a:rtl/>
              </a:rPr>
              <a:t>ركلات المؤخرة</a:t>
            </a:r>
          </a:p>
          <a:p>
            <a:pPr marL="342900" indent="-342900" algn="r" rtl="1">
              <a:buFont typeface="Ubuntu Light" panose="020B0604020202020204" pitchFamily="34" charset="0"/>
              <a:buChar char="•"/>
            </a:pPr>
            <a:r>
              <a:rPr lang="ar-xm" sz="2800" dirty="0">
                <a:cs typeface="Arial" panose="020B0604020202020204" pitchFamily="34" charset="0"/>
                <a:rtl/>
              </a:rPr>
              <a:t>تمارين أرجحة الذراعين</a:t>
            </a:r>
          </a:p>
          <a:p>
            <a:pPr marL="342900" indent="-342900" algn="r" rtl="1">
              <a:buFont typeface="Ubuntu Light" panose="020B0604020202020204" pitchFamily="34" charset="0"/>
              <a:buChar char="•"/>
            </a:pPr>
            <a:r>
              <a:rPr lang="ar-xm" sz="2800" dirty="0">
                <a:cs typeface="Arial" panose="020B0604020202020204" pitchFamily="34" charset="0"/>
                <a:rtl/>
              </a:rPr>
              <a:t>تحريك الذراعين في دوائر</a:t>
            </a:r>
          </a:p>
          <a:p>
            <a:pPr marL="342900" indent="-342900" algn="r" rtl="1">
              <a:buFont typeface="Ubuntu Light" panose="020B0604020202020204" pitchFamily="34" charset="0"/>
              <a:buChar char="•"/>
            </a:pPr>
            <a:r>
              <a:rPr lang="ar-xm" sz="2800" dirty="0">
                <a:cs typeface="Arial" panose="020B0604020202020204" pitchFamily="34" charset="0"/>
                <a:rtl/>
              </a:rPr>
              <a:t>تمرين الحركة مع التبديل بين الجانبين</a:t>
            </a:r>
          </a:p>
          <a:p>
            <a:pPr marL="342900" indent="-342900" algn="r" rtl="1">
              <a:buFont typeface="Ubuntu Light" panose="020B0604020202020204" pitchFamily="34" charset="0"/>
              <a:buChar char="•"/>
            </a:pPr>
            <a:r>
              <a:rPr lang="ar-xm" sz="2800" dirty="0">
                <a:cs typeface="Arial" panose="020B0604020202020204" pitchFamily="34" charset="0"/>
                <a:rtl/>
              </a:rPr>
              <a:t>تمرين فتح البوابة وغلقها</a:t>
            </a:r>
          </a:p>
          <a:p>
            <a:pPr marL="342900" indent="-342900" algn="r" rtl="1">
              <a:buFont typeface="Ubuntu Light" panose="020B0604020202020204" pitchFamily="34" charset="0"/>
              <a:buChar char="•"/>
            </a:pPr>
            <a:r>
              <a:rPr lang="ar-xm" sz="2800" dirty="0">
                <a:cs typeface="Arial" panose="020B0604020202020204" pitchFamily="34" charset="0"/>
                <a:rtl/>
              </a:rPr>
              <a:t>التحرك إلى الأمام </a:t>
            </a:r>
            <a:r>
              <a:rPr lang="ar-SA" sz="2800" dirty="0">
                <a:cs typeface="Arial" panose="020B0604020202020204" pitchFamily="34" charset="0"/>
                <a:rtl/>
              </a:rPr>
              <a:t>(</a:t>
            </a:r>
            <a:r>
              <a:rPr lang="ar-xm" sz="2800" dirty="0">
                <a:cs typeface="Arial" panose="020B0604020202020204" pitchFamily="34" charset="0"/>
                <a:rtl/>
              </a:rPr>
              <a:t>لانجز</a:t>
            </a:r>
            <a:r>
              <a:rPr lang="ar-SA" sz="2800" dirty="0">
                <a:cs typeface="Arial" panose="020B0604020202020204" pitchFamily="34" charset="0"/>
                <a:rtl/>
              </a:rPr>
              <a:t>)</a:t>
            </a:r>
          </a:p>
          <a:p>
            <a:pPr marL="342900" indent="-342900" algn="r" rtl="1">
              <a:buFont typeface="Ubuntu Light" panose="020B0604020202020204" pitchFamily="34" charset="0"/>
              <a:buChar char="•"/>
            </a:pPr>
            <a:r>
              <a:rPr lang="ar-xm" sz="2800" dirty="0">
                <a:cs typeface="Arial" panose="020B0604020202020204" pitchFamily="34" charset="0"/>
                <a:rtl/>
              </a:rPr>
              <a:t>المشي على الكعبين وأصابع القدمين</a:t>
            </a:r>
          </a:p>
          <a:p>
            <a:pPr marL="342900" indent="-342900" algn="r" rtl="1">
              <a:buFont typeface="Ubuntu Light" panose="020B0604020202020204" pitchFamily="34" charset="0"/>
              <a:buChar char="•"/>
            </a:pPr>
            <a:r>
              <a:rPr lang="ar-xm" sz="2800" dirty="0">
                <a:cs typeface="Arial" panose="020B0604020202020204" pitchFamily="34" charset="0"/>
                <a:rtl/>
              </a:rPr>
              <a:t>المشي بركلات عالية</a:t>
            </a:r>
          </a:p>
          <a:p>
            <a:pPr algn="r" rtl="1">
              <a:lnSpc>
                <a:spcPct val="100000"/>
              </a:lnSpc>
            </a:pPr>
            <a:endParaRPr lang="en-US" dirty="0">
              <a:cs typeface="Arial" panose="020B0604020202020204" pitchFamily="34" charset="0"/>
            </a:endParaRPr>
          </a:p>
        </p:txBody>
      </p:sp>
      <p:pic>
        <p:nvPicPr>
          <p:cNvPr id="7" name="Picture 6" descr="مجموعة من الأشخاص في صالة الألعاب الرياضية&#10;&#10;الوصف تم إنشاؤه تلقائيًا بثقة متوسطة">
            <a:extLst>
              <a:ext uri="{FF2B5EF4-FFF2-40B4-BE49-F238E27FC236}">
                <a16:creationId xmlns:a16="http://schemas.microsoft.com/office/drawing/2014/main" id="{D6E2B985-A953-36A2-1455-ACAFC2ED1B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1789" y="2500762"/>
            <a:ext cx="5142987" cy="3429000"/>
          </a:xfrm>
          <a:prstGeom prst="rect">
            <a:avLst/>
          </a:prstGeom>
        </p:spPr>
      </p:pic>
      <p:sp>
        <p:nvSpPr>
          <p:cNvPr id="4" name="TextBox 3">
            <a:extLst>
              <a:ext uri="{FF2B5EF4-FFF2-40B4-BE49-F238E27FC236}">
                <a16:creationId xmlns:a16="http://schemas.microsoft.com/office/drawing/2014/main" id="{832C30C0-E427-105A-4792-5D200AEF9129}"/>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spTree>
    <p:extLst>
      <p:ext uri="{BB962C8B-B14F-4D97-AF65-F5344CB8AC3E}">
        <p14:creationId xmlns:p14="http://schemas.microsoft.com/office/powerpoint/2010/main" val="33403068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1921265" y="507071"/>
            <a:ext cx="9610725" cy="581025"/>
          </a:xfrm>
        </p:spPr>
        <p:txBody>
          <a:bodyPr rtlCol="1"/>
          <a:lstStyle/>
          <a:p>
            <a:pPr rtl="1"/>
            <a:r>
              <a:rPr lang="ar-xm" dirty="0">
                <a:rtl/>
              </a:rPr>
              <a:t>نموذج تمارين الإحماء: كرة السلة</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1940315" y="1088096"/>
            <a:ext cx="9591675" cy="581025"/>
          </a:xfrm>
        </p:spPr>
        <p:txBody>
          <a:bodyPr rtlCol="1">
            <a:normAutofit/>
          </a:bodyPr>
          <a:lstStyle/>
          <a:p>
            <a:pPr rtl="1"/>
            <a:r>
              <a:rPr lang="ar-xm" dirty="0">
                <a:rtl/>
              </a:rPr>
              <a:t>قيادة تمارين الإحماء</a:t>
            </a:r>
          </a:p>
        </p:txBody>
      </p:sp>
      <p:graphicFrame>
        <p:nvGraphicFramePr>
          <p:cNvPr id="8" name="Table 6">
            <a:extLst>
              <a:ext uri="{FF2B5EF4-FFF2-40B4-BE49-F238E27FC236}">
                <a16:creationId xmlns:a16="http://schemas.microsoft.com/office/drawing/2014/main" id="{038B4677-83BB-9B76-195A-29BFAE6278B6}"/>
              </a:ext>
            </a:extLst>
          </p:cNvPr>
          <p:cNvGraphicFramePr>
            <a:graphicFrameLocks noGrp="1"/>
          </p:cNvGraphicFramePr>
          <p:nvPr>
            <p:extLst>
              <p:ext uri="{D42A27DB-BD31-4B8C-83A1-F6EECF244321}">
                <p14:modId xmlns:p14="http://schemas.microsoft.com/office/powerpoint/2010/main" val="479472271"/>
              </p:ext>
            </p:extLst>
          </p:nvPr>
        </p:nvGraphicFramePr>
        <p:xfrm>
          <a:off x="1102899" y="2798682"/>
          <a:ext cx="10377488" cy="2964745"/>
        </p:xfrm>
        <a:graphic>
          <a:graphicData uri="http://schemas.openxmlformats.org/drawingml/2006/table">
            <a:tbl>
              <a:tblPr rtl="1" firstRow="1" bandRow="1">
                <a:tableStyleId>{F5AB1C69-6EDB-4FF4-983F-18BD219EF322}</a:tableStyleId>
              </a:tblPr>
              <a:tblGrid>
                <a:gridCol w="5188744">
                  <a:extLst>
                    <a:ext uri="{9D8B030D-6E8A-4147-A177-3AD203B41FA5}">
                      <a16:colId xmlns:a16="http://schemas.microsoft.com/office/drawing/2014/main" val="1381919411"/>
                    </a:ext>
                  </a:extLst>
                </a:gridCol>
                <a:gridCol w="5188744">
                  <a:extLst>
                    <a:ext uri="{9D8B030D-6E8A-4147-A177-3AD203B41FA5}">
                      <a16:colId xmlns:a16="http://schemas.microsoft.com/office/drawing/2014/main" val="2583732506"/>
                    </a:ext>
                  </a:extLst>
                </a:gridCol>
              </a:tblGrid>
              <a:tr h="363196">
                <a:tc>
                  <a:txBody>
                    <a:bodyPr/>
                    <a:lstStyle/>
                    <a:p>
                      <a:pPr algn="ctr" rtl="1"/>
                      <a:r>
                        <a:rPr lang="ar-xm" sz="2400" b="1" dirty="0">
                          <a:rtl/>
                        </a:rPr>
                        <a:t>تمارين الأيروبيك</a:t>
                      </a:r>
                    </a:p>
                  </a:txBody>
                  <a:tcPr/>
                </a:tc>
                <a:tc>
                  <a:txBody>
                    <a:bodyPr/>
                    <a:lstStyle/>
                    <a:p>
                      <a:pPr algn="ctr" rtl="1"/>
                      <a:r>
                        <a:rPr lang="ar-xm" sz="2400" b="1" dirty="0">
                          <a:rtl/>
                        </a:rPr>
                        <a:t>تمارين الإطالة الديناميكية</a:t>
                      </a:r>
                    </a:p>
                  </a:txBody>
                  <a:tcPr/>
                </a:tc>
                <a:extLst>
                  <a:ext uri="{0D108BD9-81ED-4DB2-BD59-A6C34878D82A}">
                    <a16:rowId xmlns:a16="http://schemas.microsoft.com/office/drawing/2014/main" val="4040956183"/>
                  </a:ext>
                </a:extLst>
              </a:tr>
              <a:tr h="2507545">
                <a:tc>
                  <a:txBody>
                    <a:bodyPr/>
                    <a:lstStyle/>
                    <a:p>
                      <a:pPr marL="285750" indent="-285750" algn="r" rtl="1">
                        <a:buFont typeface="Ubuntu Light" panose="020B0604020202020204" pitchFamily="34" charset="0"/>
                        <a:buChar char="•"/>
                      </a:pPr>
                      <a:r>
                        <a:rPr lang="ar-xm" sz="2400" dirty="0">
                          <a:rtl/>
                        </a:rPr>
                        <a:t>الركض أو المشي السريع</a:t>
                      </a:r>
                    </a:p>
                    <a:p>
                      <a:pPr marL="285750" indent="-285750" algn="r" rtl="1">
                        <a:buFont typeface="Ubuntu Light" panose="020B0604020202020204" pitchFamily="34" charset="0"/>
                        <a:buChar char="•"/>
                      </a:pPr>
                      <a:r>
                        <a:rPr lang="ar-xm" sz="2400" dirty="0">
                          <a:rtl/>
                        </a:rPr>
                        <a:t>رفع الركبتين</a:t>
                      </a:r>
                    </a:p>
                    <a:p>
                      <a:pPr marL="285750" indent="-285750" algn="r" rtl="1">
                        <a:buFont typeface="Ubuntu Light" panose="020B0604020202020204" pitchFamily="34" charset="0"/>
                        <a:buChar char="•"/>
                      </a:pPr>
                      <a:r>
                        <a:rPr lang="ar-xm" sz="2400" dirty="0">
                          <a:rtl/>
                        </a:rPr>
                        <a:t>ركلات المؤخرة</a:t>
                      </a:r>
                    </a:p>
                    <a:p>
                      <a:pPr marL="285750" indent="-285750" algn="r" rtl="1">
                        <a:buFont typeface="Ubuntu Light" panose="020B0604020202020204" pitchFamily="34" charset="0"/>
                        <a:buChar char="•"/>
                      </a:pPr>
                      <a:r>
                        <a:rPr lang="ar-xm" sz="2400" dirty="0">
                          <a:rtl/>
                        </a:rPr>
                        <a:t>تمارين قفزات جاك</a:t>
                      </a:r>
                    </a:p>
                    <a:p>
                      <a:pPr marL="0" indent="0" algn="r" rtl="1">
                        <a:buFont typeface="Ubuntu Light" panose="020B0604020202020204" pitchFamily="34" charset="0"/>
                        <a:buNone/>
                      </a:pPr>
                      <a:endParaRPr lang="en-US" sz="2400" dirty="0"/>
                    </a:p>
                  </a:txBody>
                  <a:tcPr/>
                </a:tc>
                <a:tc>
                  <a:txBody>
                    <a:bodyPr/>
                    <a:lstStyle/>
                    <a:p>
                      <a:pPr marL="285750" indent="-285750" algn="r" rtl="1">
                        <a:buFont typeface="Ubuntu Light" panose="020B0604020202020204" pitchFamily="34" charset="0"/>
                        <a:buChar char="•"/>
                      </a:pPr>
                      <a:r>
                        <a:rPr lang="ar-xm" sz="2400" dirty="0">
                          <a:rtl/>
                        </a:rPr>
                        <a:t>التحرك إلى الأمام </a:t>
                      </a:r>
                      <a:r>
                        <a:rPr lang="ar-SA" sz="2400" noProof="0" dirty="0">
                          <a:rtl/>
                        </a:rPr>
                        <a:t>(</a:t>
                      </a:r>
                      <a:r>
                        <a:rPr lang="ar-xm" sz="2400" dirty="0">
                          <a:rtl/>
                        </a:rPr>
                        <a:t>لانجز</a:t>
                      </a:r>
                      <a:r>
                        <a:rPr lang="ar-SA" sz="2400" noProof="0" dirty="0">
                          <a:rtl/>
                        </a:rPr>
                        <a:t>)</a:t>
                      </a:r>
                      <a:r>
                        <a:rPr lang="ar-xm" sz="2400" dirty="0">
                          <a:rtl/>
                        </a:rPr>
                        <a:t> - أو المشي في نفس المكان</a:t>
                      </a:r>
                    </a:p>
                    <a:p>
                      <a:pPr marL="285750" indent="-285750" algn="r" rtl="1">
                        <a:buFont typeface="Ubuntu Light" panose="020B0604020202020204" pitchFamily="34" charset="0"/>
                        <a:buChar char="•"/>
                      </a:pPr>
                      <a:r>
                        <a:rPr lang="ar-xm" sz="2400" dirty="0">
                          <a:rtl/>
                        </a:rPr>
                        <a:t>تمرين الحركة مع التبديل بين الجانبين</a:t>
                      </a:r>
                    </a:p>
                    <a:p>
                      <a:pPr marL="285750" indent="-285750" algn="r" rtl="1">
                        <a:buFont typeface="Ubuntu Light" panose="020B0604020202020204" pitchFamily="34" charset="0"/>
                        <a:buChar char="•"/>
                      </a:pPr>
                      <a:r>
                        <a:rPr lang="ar-xm" sz="2400" dirty="0">
                          <a:rtl/>
                        </a:rPr>
                        <a:t>تحريك الذراعين في دوائر</a:t>
                      </a:r>
                    </a:p>
                    <a:p>
                      <a:pPr marL="285750" indent="-285750" algn="r" rtl="1">
                        <a:buFont typeface="Ubuntu Light" panose="020B0604020202020204" pitchFamily="34" charset="0"/>
                        <a:buChar char="•"/>
                      </a:pPr>
                      <a:r>
                        <a:rPr lang="ar-xm" sz="2400" dirty="0">
                          <a:rtl/>
                        </a:rPr>
                        <a:t>تمارين أرجحة الذراعين</a:t>
                      </a:r>
                    </a:p>
                    <a:p>
                      <a:pPr marL="285750" indent="-285750" algn="r" rtl="1">
                        <a:buFont typeface="Ubuntu Light" panose="020B0604020202020204" pitchFamily="34" charset="0"/>
                        <a:buChar char="•"/>
                      </a:pPr>
                      <a:r>
                        <a:rPr lang="ar-xm" sz="2400" dirty="0">
                          <a:rtl/>
                        </a:rPr>
                        <a:t>القفز الدوراني</a:t>
                      </a:r>
                    </a:p>
                  </a:txBody>
                  <a:tcPr/>
                </a:tc>
                <a:extLst>
                  <a:ext uri="{0D108BD9-81ED-4DB2-BD59-A6C34878D82A}">
                    <a16:rowId xmlns:a16="http://schemas.microsoft.com/office/drawing/2014/main" val="3800289933"/>
                  </a:ext>
                </a:extLst>
              </a:tr>
            </a:tbl>
          </a:graphicData>
        </a:graphic>
      </p:graphicFrame>
      <p:sp>
        <p:nvSpPr>
          <p:cNvPr id="11" name="Text Placeholder 3">
            <a:extLst>
              <a:ext uri="{FF2B5EF4-FFF2-40B4-BE49-F238E27FC236}">
                <a16:creationId xmlns:a16="http://schemas.microsoft.com/office/drawing/2014/main" id="{6310294C-9D3D-C2A5-AB08-460DF1318E8B}"/>
              </a:ext>
            </a:extLst>
          </p:cNvPr>
          <p:cNvSpPr txBox="1">
            <a:spLocks/>
          </p:cNvSpPr>
          <p:nvPr/>
        </p:nvSpPr>
        <p:spPr>
          <a:xfrm>
            <a:off x="860499" y="5043960"/>
            <a:ext cx="10609338" cy="944785"/>
          </a:xfrm>
          <a:prstGeom prst="rect">
            <a:avLst/>
          </a:prstGeom>
        </p:spPr>
        <p:txBody>
          <a:bodyPr vert="horz" lIns="91440" tIns="45720" rIns="91440" bIns="45720" rtlCol="1">
            <a:normAutofit/>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marL="457200" indent="-457200" algn="r" rtl="1">
              <a:lnSpc>
                <a:spcPct val="100000"/>
              </a:lnSpc>
              <a:buFont typeface="Ubuntu Light" panose="020B0604020202020204" pitchFamily="34" charset="0"/>
              <a:buChar char="•"/>
            </a:pPr>
            <a:endParaRPr lang="en-US" dirty="0"/>
          </a:p>
        </p:txBody>
      </p:sp>
      <p:grpSp>
        <p:nvGrpSpPr>
          <p:cNvPr id="4" name="Group 3">
            <a:extLst>
              <a:ext uri="{FF2B5EF4-FFF2-40B4-BE49-F238E27FC236}">
                <a16:creationId xmlns:a16="http://schemas.microsoft.com/office/drawing/2014/main" id="{342D63C6-0D4C-7629-9007-CD4F375A8DEA}"/>
              </a:ext>
            </a:extLst>
          </p:cNvPr>
          <p:cNvGrpSpPr/>
          <p:nvPr/>
        </p:nvGrpSpPr>
        <p:grpSpPr>
          <a:xfrm>
            <a:off x="434157" y="285566"/>
            <a:ext cx="1528639" cy="1565435"/>
            <a:chOff x="10272279" y="285566"/>
            <a:chExt cx="1528639" cy="1565435"/>
          </a:xfrm>
        </p:grpSpPr>
        <p:sp>
          <p:nvSpPr>
            <p:cNvPr id="5" name="Oval 4">
              <a:extLst>
                <a:ext uri="{FF2B5EF4-FFF2-40B4-BE49-F238E27FC236}">
                  <a16:creationId xmlns:a16="http://schemas.microsoft.com/office/drawing/2014/main" id="{A9D5E057-6278-6AA3-74CC-688D3717DB9A}"/>
                </a:ext>
              </a:extLst>
            </p:cNvPr>
            <p:cNvSpPr/>
            <p:nvPr/>
          </p:nvSpPr>
          <p:spPr>
            <a:xfrm>
              <a:off x="10272279" y="285566"/>
              <a:ext cx="1528639" cy="1565435"/>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pic>
          <p:nvPicPr>
            <p:cNvPr id="6" name="Picture 6" descr="أيقونات الإحماء - صور تمارين إحماء مجانية بصيغة SVG &amp; PNG - موقع Noun Project">
              <a:extLst>
                <a:ext uri="{FF2B5EF4-FFF2-40B4-BE49-F238E27FC236}">
                  <a16:creationId xmlns:a16="http://schemas.microsoft.com/office/drawing/2014/main" id="{32EBC22B-9481-DCEA-9B01-A51B9DF440D6}"/>
                </a:ext>
              </a:extLst>
            </p:cNvPr>
            <p:cNvPicPr>
              <a:picLocks noChangeAspect="1" noChangeArrowheads="1"/>
            </p:cNvPicPr>
            <p:nvPr/>
          </p:nvPicPr>
          <p:blipFill>
            <a:blip r:embed="rId4">
              <a:alphaModFix/>
              <a:duotone>
                <a:schemeClr val="accent5">
                  <a:shade val="45000"/>
                  <a:satMod val="135000"/>
                </a:schemeClr>
                <a:prstClr val="white"/>
              </a:duotone>
              <a:extLst>
                <a:ext uri="{BEBA8EAE-BF5A-486C-A8C5-ECC9F3942E4B}">
                  <a14:imgProps xmlns:a14="http://schemas.microsoft.com/office/drawing/2010/main">
                    <a14:imgLayer r:embed="rId5">
                      <a14:imgEffect>
                        <a14:backgroundRemoval t="2000" b="99500" l="10000" r="90000">
                          <a14:foregroundMark x1="51500" y1="25500" x2="51500" y2="25500"/>
                          <a14:foregroundMark x1="62000" y1="5500" x2="62000" y2="5500"/>
                          <a14:foregroundMark x1="59500" y1="2000" x2="59500" y2="2000"/>
                          <a14:foregroundMark x1="46500" y1="95500" x2="46500" y2="95500"/>
                          <a14:foregroundMark x1="65500" y1="98000" x2="65500" y2="98000"/>
                          <a14:foregroundMark x1="46000" y1="99500" x2="46000" y2="99500"/>
                        </a14:backgroundRemoval>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0642236" y="673921"/>
              <a:ext cx="788724" cy="788724"/>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D8899CF4-8F50-2276-3FDC-5BB8F01F3487}"/>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spTree>
    <p:extLst>
      <p:ext uri="{BB962C8B-B14F-4D97-AF65-F5344CB8AC3E}">
        <p14:creationId xmlns:p14="http://schemas.microsoft.com/office/powerpoint/2010/main" val="42494767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1921265" y="507071"/>
            <a:ext cx="9610725" cy="581025"/>
          </a:xfrm>
        </p:spPr>
        <p:txBody>
          <a:bodyPr rtlCol="1"/>
          <a:lstStyle/>
          <a:p>
            <a:pPr rtl="1"/>
            <a:r>
              <a:rPr lang="ar-xm" dirty="0">
                <a:cs typeface="Arial" panose="020B0604020202020204" pitchFamily="34" charset="0"/>
                <a:rtl/>
              </a:rPr>
              <a:t>حان دورك الآن!</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1940315" y="1088096"/>
            <a:ext cx="9591675" cy="581025"/>
          </a:xfrm>
        </p:spPr>
        <p:txBody>
          <a:bodyPr rtlCol="1">
            <a:normAutofit/>
          </a:bodyPr>
          <a:lstStyle/>
          <a:p>
            <a:pPr rtl="1"/>
            <a:r>
              <a:rPr lang="ar-xm" dirty="0">
                <a:cs typeface="Arial" panose="020B0604020202020204" pitchFamily="34" charset="0"/>
                <a:rtl/>
              </a:rPr>
              <a:t>قيادة تمارين التهدئة</a:t>
            </a:r>
          </a:p>
        </p:txBody>
      </p:sp>
      <p:sp>
        <p:nvSpPr>
          <p:cNvPr id="12" name="Text Placeholder 3">
            <a:extLst>
              <a:ext uri="{FF2B5EF4-FFF2-40B4-BE49-F238E27FC236}">
                <a16:creationId xmlns:a16="http://schemas.microsoft.com/office/drawing/2014/main" id="{FA26D51C-FA60-DA54-0D7C-7B0DF055774E}"/>
              </a:ext>
            </a:extLst>
          </p:cNvPr>
          <p:cNvSpPr txBox="1">
            <a:spLocks/>
          </p:cNvSpPr>
          <p:nvPr/>
        </p:nvSpPr>
        <p:spPr>
          <a:xfrm>
            <a:off x="690803" y="1919737"/>
            <a:ext cx="10841187" cy="4264342"/>
          </a:xfrm>
          <a:prstGeom prst="rect">
            <a:avLst/>
          </a:prstGeom>
        </p:spPr>
        <p:txBody>
          <a:bodyPr vert="horz" lIns="91440" tIns="45720" rIns="91440" bIns="45720" rtlCol="1" anchor="t">
            <a:normAutofit lnSpcReduction="10000"/>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algn="r" rtl="1">
              <a:lnSpc>
                <a:spcPct val="100000"/>
              </a:lnSpc>
            </a:pPr>
            <a:r>
              <a:rPr lang="ar-xm" sz="2400" dirty="0">
                <a:cs typeface="Arial" panose="020B0604020202020204" pitchFamily="34" charset="0"/>
                <a:rtl/>
              </a:rPr>
              <a:t>لنبدأ التمرين! اختر </a:t>
            </a:r>
            <a:r>
              <a:rPr lang="" sz="2400" dirty="0">
                <a:cs typeface="Arial" panose="020B0604020202020204" pitchFamily="34" charset="0"/>
                <a:rtl val="0"/>
              </a:rPr>
              <a:t>4</a:t>
            </a:r>
            <a:r>
              <a:rPr lang="ar-SA" sz="2400" b="1" dirty="0">
                <a:solidFill>
                  <a:srgbClr val="009A79"/>
                </a:solidFill>
                <a:cs typeface="Arial" panose="020B0604020202020204" pitchFamily="34" charset="0"/>
                <a:rtl/>
              </a:rPr>
              <a:t> </a:t>
            </a:r>
            <a:r>
              <a:rPr lang="ar-xm" sz="2400" b="1" dirty="0">
                <a:solidFill>
                  <a:srgbClr val="009A79"/>
                </a:solidFill>
                <a:cs typeface="Arial" panose="020B0604020202020204" pitchFamily="34" charset="0"/>
                <a:rtl/>
              </a:rPr>
              <a:t>تمارين إطالة ثابتة </a:t>
            </a:r>
            <a:r>
              <a:rPr lang="ar-xm" sz="2400" dirty="0">
                <a:cs typeface="Arial" panose="020B0604020202020204" pitchFamily="34" charset="0"/>
                <a:rtl/>
              </a:rPr>
              <a:t>من هذه القائمة:</a:t>
            </a:r>
          </a:p>
          <a:p>
            <a:pPr algn="r" rtl="1">
              <a:lnSpc>
                <a:spcPct val="100000"/>
              </a:lnSpc>
            </a:pPr>
            <a:endParaRPr lang="en-US" sz="2400" dirty="0">
              <a:cs typeface="Arial" panose="020B0604020202020204" pitchFamily="34" charset="0"/>
            </a:endParaRPr>
          </a:p>
          <a:p>
            <a:pPr marL="285750" marR="0" lvl="0" indent="-285750" algn="r" defTabSz="914400" rtl="1" eaLnBrk="1" fontAlgn="auto" latinLnBrk="0" hangingPunct="1">
              <a:lnSpc>
                <a:spcPct val="100000"/>
              </a:lnSpc>
              <a:spcBef>
                <a:spcPts val="0"/>
              </a:spcBef>
              <a:spcAft>
                <a:spcPts val="0"/>
              </a:spcAft>
              <a:buClrTx/>
              <a:buSzTx/>
              <a:buFont typeface="Ubuntu Light" panose="020B0604020202020204" pitchFamily="34" charset="0"/>
              <a:buChar char="•"/>
              <a:tabLst/>
              <a:defRPr/>
            </a:pPr>
            <a:r>
              <a:rPr lang="ar-xm" sz="2400" spc="-20" dirty="0">
                <a:cs typeface="Arial" panose="020B0604020202020204" pitchFamily="34" charset="0"/>
                <a:rtl/>
              </a:rPr>
              <a:t>تمرين إطالة للتعامل مع تقوس الجزء العلوي من الظهر</a:t>
            </a:r>
          </a:p>
          <a:p>
            <a:pPr marL="285750" indent="-285750" algn="r" rtl="1">
              <a:buFont typeface="Ubuntu Light" panose="020B0604020202020204" pitchFamily="34" charset="0"/>
              <a:buChar char="•"/>
            </a:pPr>
            <a:r>
              <a:rPr lang="ar-xm" sz="2400" dirty="0">
                <a:cs typeface="Arial" panose="020B0604020202020204" pitchFamily="34" charset="0"/>
                <a:rtl/>
              </a:rPr>
              <a:t>تمرين إطالة العضلة الرباعية في وضع الوقوف</a:t>
            </a:r>
          </a:p>
          <a:p>
            <a:pPr marL="285750" marR="0" lvl="0" indent="-285750" algn="r" defTabSz="914400" rtl="1" eaLnBrk="1" fontAlgn="auto" latinLnBrk="0" hangingPunct="1">
              <a:lnSpc>
                <a:spcPct val="100000"/>
              </a:lnSpc>
              <a:spcBef>
                <a:spcPts val="0"/>
              </a:spcBef>
              <a:spcAft>
                <a:spcPts val="0"/>
              </a:spcAft>
              <a:buClrTx/>
              <a:buSzTx/>
              <a:buFont typeface="Ubuntu Light" panose="020B0604020202020204" pitchFamily="34" charset="0"/>
              <a:buChar char="•"/>
              <a:tabLst/>
              <a:defRPr/>
            </a:pPr>
            <a:r>
              <a:rPr lang="ar-xm" sz="2400" dirty="0">
                <a:cs typeface="Arial" panose="020B0604020202020204" pitchFamily="34" charset="0"/>
                <a:rtl/>
              </a:rPr>
              <a:t>تمارين إطالة عضلات الفخذ الخلفية</a:t>
            </a:r>
          </a:p>
          <a:p>
            <a:pPr marL="285750" marR="0" lvl="0" indent="-285750" algn="r" defTabSz="914400" rtl="1" eaLnBrk="1" fontAlgn="auto" latinLnBrk="0" hangingPunct="1">
              <a:lnSpc>
                <a:spcPct val="100000"/>
              </a:lnSpc>
              <a:spcBef>
                <a:spcPts val="0"/>
              </a:spcBef>
              <a:spcAft>
                <a:spcPts val="0"/>
              </a:spcAft>
              <a:buClrTx/>
              <a:buSzTx/>
              <a:buFont typeface="Ubuntu Light" panose="020B0604020202020204" pitchFamily="34" charset="0"/>
              <a:buChar char="•"/>
              <a:tabLst/>
              <a:defRPr/>
            </a:pPr>
            <a:r>
              <a:rPr lang="ar-xm" sz="2400" dirty="0">
                <a:cs typeface="Arial" panose="020B0604020202020204" pitchFamily="34" charset="0"/>
                <a:rtl/>
              </a:rPr>
              <a:t>تمرين إطالة ربلة الساق</a:t>
            </a:r>
          </a:p>
          <a:p>
            <a:pPr marL="285750" indent="-285750" algn="r" rtl="1">
              <a:buFont typeface="Ubuntu Light" panose="020B0604020202020204" pitchFamily="34" charset="0"/>
              <a:buChar char="•"/>
            </a:pPr>
            <a:r>
              <a:rPr lang="ar-xm" sz="2400" dirty="0">
                <a:cs typeface="Arial" panose="020B0604020202020204" pitchFamily="34" charset="0"/>
                <a:rtl/>
              </a:rPr>
              <a:t>تمرين إطالة الفخذ في وضع الركوع</a:t>
            </a:r>
          </a:p>
          <a:p>
            <a:pPr marL="285750" indent="-285750" algn="r" rtl="1">
              <a:buFont typeface="Ubuntu Light" panose="020B0604020202020204" pitchFamily="34" charset="0"/>
              <a:buChar char="•"/>
            </a:pPr>
            <a:r>
              <a:rPr lang="ar-xm" sz="2400" dirty="0">
                <a:cs typeface="Arial" panose="020B0604020202020204" pitchFamily="34" charset="0"/>
                <a:rtl/>
              </a:rPr>
              <a:t>تمارين إطالة الدوران عند الجلوس</a:t>
            </a:r>
          </a:p>
          <a:p>
            <a:pPr marL="285750" indent="-285750" algn="r" rtl="1">
              <a:buFont typeface="Ubuntu Light" panose="020B0604020202020204" pitchFamily="34" charset="0"/>
              <a:buChar char="•"/>
            </a:pPr>
            <a:r>
              <a:rPr lang="ar-xm" sz="2400" dirty="0">
                <a:cs typeface="Arial" panose="020B0604020202020204" pitchFamily="34" charset="0"/>
                <a:rtl/>
              </a:rPr>
              <a:t>تمرين شد الكتف في الناحية المعاكسة لاتجاه الجسم</a:t>
            </a:r>
          </a:p>
          <a:p>
            <a:pPr marL="285750" indent="-285750" algn="r" rtl="1">
              <a:buFont typeface="Ubuntu Light" panose="020B0604020202020204" pitchFamily="34" charset="0"/>
              <a:buChar char="•"/>
            </a:pPr>
            <a:r>
              <a:rPr lang="ar-xm" sz="2400" dirty="0">
                <a:cs typeface="Arial" panose="020B0604020202020204" pitchFamily="34" charset="0"/>
                <a:rtl/>
              </a:rPr>
              <a:t>ثني المعصم ومده</a:t>
            </a:r>
          </a:p>
          <a:p>
            <a:pPr marL="285750" indent="-285750" algn="r" rtl="1">
              <a:buFont typeface="Ubuntu Light" panose="020B0604020202020204" pitchFamily="34" charset="0"/>
              <a:buChar char="•"/>
            </a:pPr>
            <a:r>
              <a:rPr lang="ar-xm" sz="2400" dirty="0">
                <a:cs typeface="Arial" panose="020B0604020202020204" pitchFamily="34" charset="0"/>
                <a:rtl/>
              </a:rPr>
              <a:t>تمارين إطالة العضلة ثلاثية الرؤوس</a:t>
            </a:r>
          </a:p>
          <a:p>
            <a:pPr algn="r" rtl="1">
              <a:lnSpc>
                <a:spcPct val="100000"/>
              </a:lnSpc>
            </a:pPr>
            <a:endParaRPr lang="en-US" sz="2400" dirty="0">
              <a:cs typeface="Arial" panose="020B0604020202020204" pitchFamily="34" charset="0"/>
            </a:endParaRPr>
          </a:p>
        </p:txBody>
      </p:sp>
      <p:pic>
        <p:nvPicPr>
          <p:cNvPr id="5" name="Picture 4" descr="مجموعة من الأشخاص في صالة الألعاب الرياضية&#10;&#10;وصف تم إنشاؤه تلقائيًا بثقة منخفضة">
            <a:extLst>
              <a:ext uri="{FF2B5EF4-FFF2-40B4-BE49-F238E27FC236}">
                <a16:creationId xmlns:a16="http://schemas.microsoft.com/office/drawing/2014/main" id="{B9FC02C0-029F-568F-1E60-F7FA615A67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114" y="2682642"/>
            <a:ext cx="5148308" cy="3432205"/>
          </a:xfrm>
          <a:prstGeom prst="rect">
            <a:avLst/>
          </a:prstGeom>
        </p:spPr>
      </p:pic>
      <p:grpSp>
        <p:nvGrpSpPr>
          <p:cNvPr id="4" name="Group 3">
            <a:extLst>
              <a:ext uri="{FF2B5EF4-FFF2-40B4-BE49-F238E27FC236}">
                <a16:creationId xmlns:a16="http://schemas.microsoft.com/office/drawing/2014/main" id="{A8A57313-7BF3-0381-9B5F-69F9688347F3}"/>
              </a:ext>
            </a:extLst>
          </p:cNvPr>
          <p:cNvGrpSpPr/>
          <p:nvPr/>
        </p:nvGrpSpPr>
        <p:grpSpPr>
          <a:xfrm>
            <a:off x="434157" y="285566"/>
            <a:ext cx="1528639" cy="1565435"/>
            <a:chOff x="10272279" y="285566"/>
            <a:chExt cx="1528639" cy="1565435"/>
          </a:xfrm>
        </p:grpSpPr>
        <p:sp>
          <p:nvSpPr>
            <p:cNvPr id="6" name="Oval 5">
              <a:extLst>
                <a:ext uri="{FF2B5EF4-FFF2-40B4-BE49-F238E27FC236}">
                  <a16:creationId xmlns:a16="http://schemas.microsoft.com/office/drawing/2014/main" id="{66E4844E-2172-C6F4-8946-BDB9F2ABFFA2}"/>
                </a:ext>
              </a:extLst>
            </p:cNvPr>
            <p:cNvSpPr/>
            <p:nvPr/>
          </p:nvSpPr>
          <p:spPr>
            <a:xfrm>
              <a:off x="10272279" y="285566"/>
              <a:ext cx="1528639" cy="1565435"/>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cs typeface="Arial" panose="020B0604020202020204" pitchFamily="34" charset="0"/>
              </a:endParaRPr>
            </a:p>
          </p:txBody>
        </p:sp>
        <p:pic>
          <p:nvPicPr>
            <p:cNvPr id="7" name="Picture 6" descr="أيقونات الإحماء - صور تمارين إحماء مجانية بصيغة SVG &amp; PNG - موقع Noun Project">
              <a:extLst>
                <a:ext uri="{FF2B5EF4-FFF2-40B4-BE49-F238E27FC236}">
                  <a16:creationId xmlns:a16="http://schemas.microsoft.com/office/drawing/2014/main" id="{2CCB872C-EEF9-363C-409D-131496C1C993}"/>
                </a:ext>
              </a:extLst>
            </p:cNvPr>
            <p:cNvPicPr>
              <a:picLocks noChangeAspect="1" noChangeArrowheads="1"/>
            </p:cNvPicPr>
            <p:nvPr/>
          </p:nvPicPr>
          <p:blipFill>
            <a:blip r:embed="rId5">
              <a:alphaModFix/>
              <a:duotone>
                <a:schemeClr val="accent5">
                  <a:shade val="45000"/>
                  <a:satMod val="135000"/>
                </a:schemeClr>
                <a:prstClr val="white"/>
              </a:duotone>
              <a:extLst>
                <a:ext uri="{BEBA8EAE-BF5A-486C-A8C5-ECC9F3942E4B}">
                  <a14:imgProps xmlns:a14="http://schemas.microsoft.com/office/drawing/2010/main">
                    <a14:imgLayer r:embed="rId6">
                      <a14:imgEffect>
                        <a14:backgroundRemoval t="2000" b="99500" l="10000" r="90000">
                          <a14:foregroundMark x1="51500" y1="25500" x2="51500" y2="25500"/>
                          <a14:foregroundMark x1="62000" y1="5500" x2="62000" y2="5500"/>
                          <a14:foregroundMark x1="59500" y1="2000" x2="59500" y2="2000"/>
                          <a14:foregroundMark x1="46500" y1="95500" x2="46500" y2="95500"/>
                          <a14:foregroundMark x1="65500" y1="98000" x2="65500" y2="98000"/>
                          <a14:foregroundMark x1="46000" y1="99500" x2="46000" y2="99500"/>
                        </a14:backgroundRemoval>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0642236" y="673921"/>
              <a:ext cx="788724" cy="788724"/>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E000FDF4-71BB-8518-1520-01FF8DFC515F}"/>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spTree>
    <p:extLst>
      <p:ext uri="{BB962C8B-B14F-4D97-AF65-F5344CB8AC3E}">
        <p14:creationId xmlns:p14="http://schemas.microsoft.com/office/powerpoint/2010/main" val="34603222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1921265" y="507071"/>
            <a:ext cx="9610725" cy="581025"/>
          </a:xfrm>
        </p:spPr>
        <p:txBody>
          <a:bodyPr rtlCol="1"/>
          <a:lstStyle/>
          <a:p>
            <a:pPr rtl="1"/>
            <a:r>
              <a:rPr lang="ar-xm" dirty="0">
                <a:rtl/>
              </a:rPr>
              <a:t>نموذج تمارين التهدئة: كرة السلة</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1940315" y="1088096"/>
            <a:ext cx="9591675" cy="581025"/>
          </a:xfrm>
        </p:spPr>
        <p:txBody>
          <a:bodyPr rtlCol="1">
            <a:normAutofit/>
          </a:bodyPr>
          <a:lstStyle/>
          <a:p>
            <a:pPr rtl="1"/>
            <a:r>
              <a:rPr lang="ar-xm" dirty="0">
                <a:rtl/>
              </a:rPr>
              <a:t>قيادة تمارين التهدئة</a:t>
            </a:r>
          </a:p>
        </p:txBody>
      </p:sp>
      <p:graphicFrame>
        <p:nvGraphicFramePr>
          <p:cNvPr id="8" name="Table 6">
            <a:extLst>
              <a:ext uri="{FF2B5EF4-FFF2-40B4-BE49-F238E27FC236}">
                <a16:creationId xmlns:a16="http://schemas.microsoft.com/office/drawing/2014/main" id="{038B4677-83BB-9B76-195A-29BFAE6278B6}"/>
              </a:ext>
            </a:extLst>
          </p:cNvPr>
          <p:cNvGraphicFramePr>
            <a:graphicFrameLocks noGrp="1"/>
          </p:cNvGraphicFramePr>
          <p:nvPr>
            <p:extLst>
              <p:ext uri="{D42A27DB-BD31-4B8C-83A1-F6EECF244321}">
                <p14:modId xmlns:p14="http://schemas.microsoft.com/office/powerpoint/2010/main" val="2702847956"/>
              </p:ext>
            </p:extLst>
          </p:nvPr>
        </p:nvGraphicFramePr>
        <p:xfrm>
          <a:off x="1549293" y="2656644"/>
          <a:ext cx="9381508" cy="3474720"/>
        </p:xfrm>
        <a:graphic>
          <a:graphicData uri="http://schemas.openxmlformats.org/drawingml/2006/table">
            <a:tbl>
              <a:tblPr rtl="1" firstRow="1" bandRow="1">
                <a:tableStyleId>{F5AB1C69-6EDB-4FF4-983F-18BD219EF322}</a:tableStyleId>
              </a:tblPr>
              <a:tblGrid>
                <a:gridCol w="4690754">
                  <a:extLst>
                    <a:ext uri="{9D8B030D-6E8A-4147-A177-3AD203B41FA5}">
                      <a16:colId xmlns:a16="http://schemas.microsoft.com/office/drawing/2014/main" val="720203116"/>
                    </a:ext>
                  </a:extLst>
                </a:gridCol>
                <a:gridCol w="4690754">
                  <a:extLst>
                    <a:ext uri="{9D8B030D-6E8A-4147-A177-3AD203B41FA5}">
                      <a16:colId xmlns:a16="http://schemas.microsoft.com/office/drawing/2014/main" val="1381919411"/>
                    </a:ext>
                  </a:extLst>
                </a:gridCol>
              </a:tblGrid>
              <a:tr h="363196">
                <a:tc>
                  <a:txBody>
                    <a:bodyPr/>
                    <a:lstStyle/>
                    <a:p>
                      <a:pPr algn="ctr" rtl="1"/>
                      <a:r>
                        <a:rPr lang="ar-xm" sz="2400" b="1" dirty="0">
                          <a:rtl/>
                        </a:rPr>
                        <a:t>تمرين أيروبيك خفيف</a:t>
                      </a:r>
                    </a:p>
                  </a:txBody>
                  <a:tcPr/>
                </a:tc>
                <a:tc>
                  <a:txBody>
                    <a:bodyPr/>
                    <a:lstStyle/>
                    <a:p>
                      <a:pPr algn="ctr" rtl="1"/>
                      <a:r>
                        <a:rPr lang="ar-xm" sz="2400" b="1" dirty="0">
                          <a:rtl/>
                        </a:rPr>
                        <a:t>تمارين إطالة ثابتة</a:t>
                      </a:r>
                    </a:p>
                  </a:txBody>
                  <a:tcPr/>
                </a:tc>
                <a:extLst>
                  <a:ext uri="{0D108BD9-81ED-4DB2-BD59-A6C34878D82A}">
                    <a16:rowId xmlns:a16="http://schemas.microsoft.com/office/drawing/2014/main" val="4040956183"/>
                  </a:ext>
                </a:extLst>
              </a:tr>
              <a:tr h="2507545">
                <a:tc>
                  <a:txBody>
                    <a:bodyPr/>
                    <a:lstStyle/>
                    <a:p>
                      <a:pPr marL="342900" indent="-342900" algn="r" rtl="1">
                        <a:buFont typeface="Ubuntu Light" panose="020B0604020202020204" pitchFamily="34" charset="0"/>
                        <a:buChar char="•"/>
                      </a:pPr>
                      <a:r>
                        <a:rPr lang="ar-xm" sz="2400" dirty="0">
                          <a:rtl/>
                        </a:rPr>
                        <a:t>الركض ببطء أو التجول حول الملعب</a:t>
                      </a:r>
                    </a:p>
                  </a:txBody>
                  <a:tcPr/>
                </a:tc>
                <a:tc>
                  <a:txBody>
                    <a:bodyPr/>
                    <a:lstStyle/>
                    <a:p>
                      <a:pPr marL="285750" indent="-285750" algn="r" rtl="1">
                        <a:buFont typeface="Ubuntu Light" panose="020B0604020202020204" pitchFamily="34" charset="0"/>
                        <a:buChar char="•"/>
                      </a:pPr>
                      <a:r>
                        <a:rPr lang="ar-xm" sz="2400" dirty="0">
                          <a:rtl/>
                        </a:rPr>
                        <a:t>تمرين إطالة العضلة الرباعية في وضع الوقوف</a:t>
                      </a:r>
                    </a:p>
                    <a:p>
                      <a:pPr marL="285750" indent="-285750" algn="r" rtl="1">
                        <a:buFont typeface="Ubuntu Light" panose="020B0604020202020204" pitchFamily="34" charset="0"/>
                        <a:buChar char="•"/>
                      </a:pPr>
                      <a:r>
                        <a:rPr lang="ar-xm" sz="2400" dirty="0">
                          <a:rtl/>
                        </a:rPr>
                        <a:t>تمرين إطالة الفخذ في وضع الركوع</a:t>
                      </a:r>
                    </a:p>
                    <a:p>
                      <a:pPr marL="285750" indent="-285750" algn="r" rtl="1">
                        <a:buFont typeface="Ubuntu Light" panose="020B0604020202020204" pitchFamily="34" charset="0"/>
                        <a:buChar char="•"/>
                      </a:pPr>
                      <a:r>
                        <a:rPr lang="ar-xm" sz="2400" dirty="0">
                          <a:rtl/>
                        </a:rPr>
                        <a:t>تمرين إطالة ربلة الساق</a:t>
                      </a:r>
                    </a:p>
                    <a:p>
                      <a:pPr marL="285750" indent="-285750" algn="r" rtl="1">
                        <a:buFont typeface="Ubuntu Light" panose="020B0604020202020204" pitchFamily="34" charset="0"/>
                        <a:buChar char="•"/>
                      </a:pPr>
                      <a:r>
                        <a:rPr lang="ar-xm" sz="2400" dirty="0">
                          <a:rtl/>
                        </a:rPr>
                        <a:t>تمرين إطالة الفراشة</a:t>
                      </a:r>
                    </a:p>
                    <a:p>
                      <a:pPr marL="285750" indent="-285750" algn="r" rtl="1">
                        <a:buFont typeface="Ubuntu Light" panose="020B0604020202020204" pitchFamily="34" charset="0"/>
                        <a:buChar char="•"/>
                      </a:pPr>
                      <a:r>
                        <a:rPr lang="ar-xm" sz="2400" dirty="0">
                          <a:rtl/>
                        </a:rPr>
                        <a:t>تمرين شد الكتف في الناحية المعاكسة </a:t>
                      </a:r>
                      <a:br>
                        <a:rPr lang="en-US" sz="2400" dirty="0">
                          <a:rtl/>
                        </a:rPr>
                      </a:br>
                      <a:r>
                        <a:rPr lang="ar-xm" sz="2400" dirty="0">
                          <a:rtl/>
                        </a:rPr>
                        <a:t>لاتجاه الجسم</a:t>
                      </a:r>
                    </a:p>
                    <a:p>
                      <a:pPr marL="0" indent="0" algn="r" rtl="1">
                        <a:buFont typeface="Ubuntu Light" panose="020B0604020202020204" pitchFamily="34" charset="0"/>
                        <a:buNone/>
                      </a:pPr>
                      <a:endParaRPr lang="en-US" sz="2400" dirty="0"/>
                    </a:p>
                  </a:txBody>
                  <a:tcPr/>
                </a:tc>
                <a:extLst>
                  <a:ext uri="{0D108BD9-81ED-4DB2-BD59-A6C34878D82A}">
                    <a16:rowId xmlns:a16="http://schemas.microsoft.com/office/drawing/2014/main" val="3800289933"/>
                  </a:ext>
                </a:extLst>
              </a:tr>
            </a:tbl>
          </a:graphicData>
        </a:graphic>
      </p:graphicFrame>
      <p:sp>
        <p:nvSpPr>
          <p:cNvPr id="11" name="Text Placeholder 3">
            <a:extLst>
              <a:ext uri="{FF2B5EF4-FFF2-40B4-BE49-F238E27FC236}">
                <a16:creationId xmlns:a16="http://schemas.microsoft.com/office/drawing/2014/main" id="{6310294C-9D3D-C2A5-AB08-460DF1318E8B}"/>
              </a:ext>
            </a:extLst>
          </p:cNvPr>
          <p:cNvSpPr txBox="1">
            <a:spLocks/>
          </p:cNvSpPr>
          <p:nvPr/>
        </p:nvSpPr>
        <p:spPr>
          <a:xfrm>
            <a:off x="860499" y="5043960"/>
            <a:ext cx="10609338" cy="944785"/>
          </a:xfrm>
          <a:prstGeom prst="rect">
            <a:avLst/>
          </a:prstGeom>
        </p:spPr>
        <p:txBody>
          <a:bodyPr vert="horz" lIns="91440" tIns="45720" rIns="91440" bIns="45720" rtlCol="1">
            <a:normAutofit/>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marL="457200" indent="-457200" algn="r" rtl="1">
              <a:lnSpc>
                <a:spcPct val="100000"/>
              </a:lnSpc>
              <a:buFont typeface="Ubuntu Light" panose="020B0604020202020204" pitchFamily="34" charset="0"/>
              <a:buChar char="•"/>
            </a:pPr>
            <a:endParaRPr lang="en-US" dirty="0"/>
          </a:p>
        </p:txBody>
      </p:sp>
      <p:grpSp>
        <p:nvGrpSpPr>
          <p:cNvPr id="4" name="Group 3">
            <a:extLst>
              <a:ext uri="{FF2B5EF4-FFF2-40B4-BE49-F238E27FC236}">
                <a16:creationId xmlns:a16="http://schemas.microsoft.com/office/drawing/2014/main" id="{12AA0570-425B-EC62-14C8-C441958519B2}"/>
              </a:ext>
            </a:extLst>
          </p:cNvPr>
          <p:cNvGrpSpPr/>
          <p:nvPr/>
        </p:nvGrpSpPr>
        <p:grpSpPr>
          <a:xfrm>
            <a:off x="434157" y="285566"/>
            <a:ext cx="1528639" cy="1565435"/>
            <a:chOff x="10272279" y="285566"/>
            <a:chExt cx="1528639" cy="1565435"/>
          </a:xfrm>
        </p:grpSpPr>
        <p:sp>
          <p:nvSpPr>
            <p:cNvPr id="5" name="Oval 4">
              <a:extLst>
                <a:ext uri="{FF2B5EF4-FFF2-40B4-BE49-F238E27FC236}">
                  <a16:creationId xmlns:a16="http://schemas.microsoft.com/office/drawing/2014/main" id="{5D982989-85AF-E623-7250-2B9D0C7DAE08}"/>
                </a:ext>
              </a:extLst>
            </p:cNvPr>
            <p:cNvSpPr/>
            <p:nvPr/>
          </p:nvSpPr>
          <p:spPr>
            <a:xfrm>
              <a:off x="10272279" y="285566"/>
              <a:ext cx="1528639" cy="1565435"/>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pic>
          <p:nvPicPr>
            <p:cNvPr id="6" name="Picture 6" descr="أيقونات الإحماء - صور تمارين إحماء مجانية بصيغة SVG &amp; PNG - موقع Noun Project">
              <a:extLst>
                <a:ext uri="{FF2B5EF4-FFF2-40B4-BE49-F238E27FC236}">
                  <a16:creationId xmlns:a16="http://schemas.microsoft.com/office/drawing/2014/main" id="{6381DE23-294F-FDBE-85DB-7F1808E6A2D6}"/>
                </a:ext>
              </a:extLst>
            </p:cNvPr>
            <p:cNvPicPr>
              <a:picLocks noChangeAspect="1" noChangeArrowheads="1"/>
            </p:cNvPicPr>
            <p:nvPr/>
          </p:nvPicPr>
          <p:blipFill>
            <a:blip r:embed="rId4">
              <a:alphaModFix/>
              <a:duotone>
                <a:schemeClr val="accent5">
                  <a:shade val="45000"/>
                  <a:satMod val="135000"/>
                </a:schemeClr>
                <a:prstClr val="white"/>
              </a:duotone>
              <a:extLst>
                <a:ext uri="{BEBA8EAE-BF5A-486C-A8C5-ECC9F3942E4B}">
                  <a14:imgProps xmlns:a14="http://schemas.microsoft.com/office/drawing/2010/main">
                    <a14:imgLayer r:embed="rId5">
                      <a14:imgEffect>
                        <a14:backgroundRemoval t="2000" b="99500" l="10000" r="90000">
                          <a14:foregroundMark x1="51500" y1="25500" x2="51500" y2="25500"/>
                          <a14:foregroundMark x1="62000" y1="5500" x2="62000" y2="5500"/>
                          <a14:foregroundMark x1="59500" y1="2000" x2="59500" y2="2000"/>
                          <a14:foregroundMark x1="46500" y1="95500" x2="46500" y2="95500"/>
                          <a14:foregroundMark x1="65500" y1="98000" x2="65500" y2="98000"/>
                          <a14:foregroundMark x1="46000" y1="99500" x2="46000" y2="99500"/>
                        </a14:backgroundRemoval>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0642236" y="673921"/>
              <a:ext cx="788724" cy="788724"/>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CF5C6170-BAF0-6AA5-FCD7-85D4EE8FFDA5}"/>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spTree>
    <p:extLst>
      <p:ext uri="{BB962C8B-B14F-4D97-AF65-F5344CB8AC3E}">
        <p14:creationId xmlns:p14="http://schemas.microsoft.com/office/powerpoint/2010/main" val="39261425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1921265" y="507071"/>
            <a:ext cx="9610725" cy="581025"/>
          </a:xfrm>
        </p:spPr>
        <p:txBody>
          <a:bodyPr rtlCol="1"/>
          <a:lstStyle/>
          <a:p>
            <a:pPr rtl="1"/>
            <a:r>
              <a:rPr lang="ar-xm" dirty="0">
                <a:rtl/>
              </a:rPr>
              <a:t>نصائح</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1940315" y="1088096"/>
            <a:ext cx="9591675" cy="581025"/>
          </a:xfrm>
        </p:spPr>
        <p:txBody>
          <a:bodyPr rtlCol="1">
            <a:normAutofit/>
          </a:bodyPr>
          <a:lstStyle/>
          <a:p>
            <a:pPr rtl="1"/>
            <a:r>
              <a:rPr lang="ar-xm" dirty="0">
                <a:rtl/>
              </a:rPr>
              <a:t>قيادة تمارين الإحماء والتهدئة</a:t>
            </a:r>
          </a:p>
        </p:txBody>
      </p:sp>
      <p:sp>
        <p:nvSpPr>
          <p:cNvPr id="16" name="Text Placeholder 3">
            <a:extLst>
              <a:ext uri="{FF2B5EF4-FFF2-40B4-BE49-F238E27FC236}">
                <a16:creationId xmlns:a16="http://schemas.microsoft.com/office/drawing/2014/main" id="{855913BC-E736-6F00-9980-E8A867C46D02}"/>
              </a:ext>
            </a:extLst>
          </p:cNvPr>
          <p:cNvSpPr txBox="1">
            <a:spLocks/>
          </p:cNvSpPr>
          <p:nvPr/>
        </p:nvSpPr>
        <p:spPr>
          <a:xfrm>
            <a:off x="2317072" y="2246452"/>
            <a:ext cx="9214918" cy="3378534"/>
          </a:xfrm>
          <a:prstGeom prst="rect">
            <a:avLst/>
          </a:prstGeom>
        </p:spPr>
        <p:txBody>
          <a:bodyPr vert="horz" lIns="91440" tIns="45720" rIns="91440" bIns="45720" rtlCol="1">
            <a:normAutofit fontScale="92500" lnSpcReduction="10000"/>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marL="457200" indent="-457200" algn="r" rtl="1">
              <a:lnSpc>
                <a:spcPct val="100000"/>
              </a:lnSpc>
              <a:buFont typeface="Ubuntu Light" panose="020B0604020202020204" pitchFamily="34" charset="0"/>
              <a:buChar char="•"/>
            </a:pPr>
            <a:r>
              <a:rPr lang="ar-SA">
                <a:rtl/>
              </a:rPr>
              <a:t>اتبع روتينًا موحدًا لتمارين الإحماء والتهدئة</a:t>
            </a:r>
          </a:p>
          <a:p>
            <a:pPr algn="r" rtl="1">
              <a:lnSpc>
                <a:spcPct val="100000"/>
              </a:lnSpc>
            </a:pPr>
            <a:endParaRPr lang="ar-SA"/>
          </a:p>
          <a:p>
            <a:pPr marL="457200" indent="-457200" algn="r" rtl="1">
              <a:lnSpc>
                <a:spcPct val="100000"/>
              </a:lnSpc>
              <a:buFont typeface="Ubuntu Light" panose="020B0604020202020204" pitchFamily="34" charset="0"/>
              <a:buChar char="•"/>
            </a:pPr>
            <a:r>
              <a:rPr lang="ar-SA">
                <a:rtl/>
              </a:rPr>
              <a:t>تحلْ بالثقة! تحدث بصوت عالٍ وبوضوح</a:t>
            </a:r>
          </a:p>
          <a:p>
            <a:pPr marL="457200" indent="-457200" algn="r" rtl="1">
              <a:lnSpc>
                <a:spcPct val="100000"/>
              </a:lnSpc>
              <a:buFont typeface="Ubuntu Light" panose="020B0604020202020204" pitchFamily="34" charset="0"/>
              <a:buChar char="•"/>
            </a:pPr>
            <a:endParaRPr lang="ar-SA"/>
          </a:p>
          <a:p>
            <a:pPr marL="457200" indent="-457200" algn="r" rtl="1">
              <a:lnSpc>
                <a:spcPct val="100000"/>
              </a:lnSpc>
              <a:buFont typeface="Ubuntu Light" panose="020B0604020202020204" pitchFamily="34" charset="0"/>
              <a:buChar char="•"/>
            </a:pPr>
            <a:r>
              <a:rPr lang="ar-SA">
                <a:rtl/>
              </a:rPr>
              <a:t>شجع جميع زملائك في الفريق على المشاركة في التمارين</a:t>
            </a:r>
          </a:p>
          <a:p>
            <a:pPr marL="457200" indent="-457200" algn="r" rtl="1">
              <a:lnSpc>
                <a:spcPct val="100000"/>
              </a:lnSpc>
              <a:buFont typeface="Ubuntu Light" panose="020B0604020202020204" pitchFamily="34" charset="0"/>
              <a:buChar char="•"/>
            </a:pPr>
            <a:endParaRPr lang="ar-SA"/>
          </a:p>
          <a:p>
            <a:pPr marL="457200" indent="-457200" algn="r" rtl="1">
              <a:lnSpc>
                <a:spcPct val="100000"/>
              </a:lnSpc>
              <a:buFont typeface="Ubuntu Light" panose="020B0604020202020204" pitchFamily="34" charset="0"/>
              <a:buChar char="•"/>
            </a:pPr>
            <a:r>
              <a:rPr lang="ar-SA">
                <a:rtl/>
              </a:rPr>
              <a:t>احرص على أن يكون لديك مساحة كافية لممارسة التمارين بأمان وفعالية</a:t>
            </a:r>
          </a:p>
          <a:p>
            <a:pPr marL="1143000" lvl="1" indent="-457200" algn="r" rtl="1">
              <a:lnSpc>
                <a:spcPct val="100000"/>
              </a:lnSpc>
            </a:pPr>
            <a:r>
              <a:rPr lang="ar-SA">
                <a:rtl/>
              </a:rPr>
              <a:t>راقب زملاءك في الفريق لتتأكد من أنهم يمارسون التمارين على نحو صحيح </a:t>
            </a:r>
            <a:br>
              <a:rPr lang="ar-SA">
                <a:rtl/>
              </a:rPr>
            </a:br>
            <a:r>
              <a:rPr lang="ar-SA">
                <a:rtl/>
              </a:rPr>
              <a:t>وقدم لهم المساعدة إذا لم يكونوا يفعلون ذلك</a:t>
            </a:r>
          </a:p>
        </p:txBody>
      </p:sp>
      <p:grpSp>
        <p:nvGrpSpPr>
          <p:cNvPr id="4" name="Group 3">
            <a:extLst>
              <a:ext uri="{FF2B5EF4-FFF2-40B4-BE49-F238E27FC236}">
                <a16:creationId xmlns:a16="http://schemas.microsoft.com/office/drawing/2014/main" id="{24ACE1A4-E0AD-FB5A-6D51-64847416130D}"/>
              </a:ext>
            </a:extLst>
          </p:cNvPr>
          <p:cNvGrpSpPr/>
          <p:nvPr/>
        </p:nvGrpSpPr>
        <p:grpSpPr>
          <a:xfrm>
            <a:off x="434157" y="285566"/>
            <a:ext cx="1528639" cy="1565435"/>
            <a:chOff x="10272279" y="285566"/>
            <a:chExt cx="1528639" cy="1565435"/>
          </a:xfrm>
        </p:grpSpPr>
        <p:sp>
          <p:nvSpPr>
            <p:cNvPr id="5" name="Oval 4">
              <a:extLst>
                <a:ext uri="{FF2B5EF4-FFF2-40B4-BE49-F238E27FC236}">
                  <a16:creationId xmlns:a16="http://schemas.microsoft.com/office/drawing/2014/main" id="{A3DCF9D6-5DD6-3F98-2549-29DCE21D49A1}"/>
                </a:ext>
              </a:extLst>
            </p:cNvPr>
            <p:cNvSpPr/>
            <p:nvPr/>
          </p:nvSpPr>
          <p:spPr>
            <a:xfrm>
              <a:off x="10272279" y="285566"/>
              <a:ext cx="1528639" cy="1565435"/>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pic>
          <p:nvPicPr>
            <p:cNvPr id="6" name="Picture 6" descr="أيقونات الإحماء - صور تمارين إحماء مجانية بصيغة SVG &amp; PNG - موقع Noun Project">
              <a:extLst>
                <a:ext uri="{FF2B5EF4-FFF2-40B4-BE49-F238E27FC236}">
                  <a16:creationId xmlns:a16="http://schemas.microsoft.com/office/drawing/2014/main" id="{88FD919E-A998-81FD-6FC0-D2A092B3F625}"/>
                </a:ext>
              </a:extLst>
            </p:cNvPr>
            <p:cNvPicPr>
              <a:picLocks noChangeAspect="1" noChangeArrowheads="1"/>
            </p:cNvPicPr>
            <p:nvPr/>
          </p:nvPicPr>
          <p:blipFill>
            <a:blip r:embed="rId4">
              <a:alphaModFix/>
              <a:duotone>
                <a:schemeClr val="accent5">
                  <a:shade val="45000"/>
                  <a:satMod val="135000"/>
                </a:schemeClr>
                <a:prstClr val="white"/>
              </a:duotone>
              <a:extLst>
                <a:ext uri="{BEBA8EAE-BF5A-486C-A8C5-ECC9F3942E4B}">
                  <a14:imgProps xmlns:a14="http://schemas.microsoft.com/office/drawing/2010/main">
                    <a14:imgLayer r:embed="rId5">
                      <a14:imgEffect>
                        <a14:backgroundRemoval t="2000" b="99500" l="10000" r="90000">
                          <a14:foregroundMark x1="51500" y1="25500" x2="51500" y2="25500"/>
                          <a14:foregroundMark x1="62000" y1="5500" x2="62000" y2="5500"/>
                          <a14:foregroundMark x1="59500" y1="2000" x2="59500" y2="2000"/>
                          <a14:foregroundMark x1="46500" y1="95500" x2="46500" y2="95500"/>
                          <a14:foregroundMark x1="65500" y1="98000" x2="65500" y2="98000"/>
                          <a14:foregroundMark x1="46000" y1="99500" x2="46000" y2="99500"/>
                        </a14:backgroundRemoval>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0642236" y="673921"/>
              <a:ext cx="788724" cy="788724"/>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2C5DDA3D-6FDE-1A24-5694-49572B209C62}"/>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spTree>
    <p:extLst>
      <p:ext uri="{BB962C8B-B14F-4D97-AF65-F5344CB8AC3E}">
        <p14:creationId xmlns:p14="http://schemas.microsoft.com/office/powerpoint/2010/main" val="13479913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869F9B-06D4-4831-A164-13054371F05C}"/>
              </a:ext>
            </a:extLst>
          </p:cNvPr>
          <p:cNvSpPr>
            <a:spLocks noGrp="1"/>
          </p:cNvSpPr>
          <p:nvPr>
            <p:ph type="body" sz="quarter" idx="11"/>
          </p:nvPr>
        </p:nvSpPr>
        <p:spPr>
          <a:xfrm>
            <a:off x="742981" y="3088480"/>
            <a:ext cx="4892788" cy="604837"/>
          </a:xfrm>
        </p:spPr>
        <p:txBody>
          <a:bodyPr rtlCol="1">
            <a:noAutofit/>
          </a:bodyPr>
          <a:lstStyle/>
          <a:p>
            <a:pPr marL="0" indent="0" algn="l" rtl="1">
              <a:buNone/>
            </a:pPr>
            <a:r>
              <a:rPr lang="ar-xm" sz="4400" dirty="0">
                <a:solidFill>
                  <a:srgbClr val="00695E"/>
                </a:solidFill>
                <a:rtl/>
              </a:rPr>
              <a:t>التواصل مع المدرب</a:t>
            </a:r>
          </a:p>
        </p:txBody>
      </p:sp>
      <p:sp>
        <p:nvSpPr>
          <p:cNvPr id="21" name="Text Placeholder 20">
            <a:extLst>
              <a:ext uri="{FF2B5EF4-FFF2-40B4-BE49-F238E27FC236}">
                <a16:creationId xmlns:a16="http://schemas.microsoft.com/office/drawing/2014/main" id="{ACDEAA2A-7348-4F78-AEE4-AD0C292592A2}"/>
              </a:ext>
            </a:extLst>
          </p:cNvPr>
          <p:cNvSpPr>
            <a:spLocks noGrp="1"/>
          </p:cNvSpPr>
          <p:nvPr>
            <p:ph type="body" sz="quarter" idx="12"/>
          </p:nvPr>
        </p:nvSpPr>
        <p:spPr>
          <a:xfrm>
            <a:off x="742981" y="2681644"/>
            <a:ext cx="2525360" cy="442912"/>
          </a:xfrm>
        </p:spPr>
        <p:txBody>
          <a:bodyPr rtlCol="1"/>
          <a:lstStyle/>
          <a:p>
            <a:pPr rtl="1"/>
            <a:r>
              <a:rPr lang="ar-xm" dirty="0">
                <a:rtl/>
              </a:rPr>
              <a:t>لنبدأ التمرين!</a:t>
            </a:r>
          </a:p>
        </p:txBody>
      </p:sp>
      <p:grpSp>
        <p:nvGrpSpPr>
          <p:cNvPr id="3" name="Group 2">
            <a:extLst>
              <a:ext uri="{FF2B5EF4-FFF2-40B4-BE49-F238E27FC236}">
                <a16:creationId xmlns:a16="http://schemas.microsoft.com/office/drawing/2014/main" id="{F30AFD7E-D39D-49A2-8FD5-1BC9F5219A97}"/>
              </a:ext>
            </a:extLst>
          </p:cNvPr>
          <p:cNvGrpSpPr/>
          <p:nvPr/>
        </p:nvGrpSpPr>
        <p:grpSpPr>
          <a:xfrm flipH="1">
            <a:off x="7342757" y="982606"/>
            <a:ext cx="4892788" cy="4892788"/>
            <a:chOff x="-165099" y="1638300"/>
            <a:chExt cx="4892788" cy="4892788"/>
          </a:xfrm>
        </p:grpSpPr>
        <p:sp>
          <p:nvSpPr>
            <p:cNvPr id="4" name="Rectangle 3">
              <a:extLst>
                <a:ext uri="{FF2B5EF4-FFF2-40B4-BE49-F238E27FC236}">
                  <a16:creationId xmlns:a16="http://schemas.microsoft.com/office/drawing/2014/main" id="{7394579C-6D8B-4E85-A88D-5A273D322944}"/>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dirty="0"/>
            </a:p>
          </p:txBody>
        </p:sp>
        <p:sp>
          <p:nvSpPr>
            <p:cNvPr id="5" name="Oval 4">
              <a:extLst>
                <a:ext uri="{FF2B5EF4-FFF2-40B4-BE49-F238E27FC236}">
                  <a16:creationId xmlns:a16="http://schemas.microsoft.com/office/drawing/2014/main" id="{91FB72A7-6E6B-42B3-8A2C-AF6A655A455A}"/>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grpSp>
      <p:pic>
        <p:nvPicPr>
          <p:cNvPr id="22" name="Graphic 21" descr="دردشة بتعبئة خالصة">
            <a:extLst>
              <a:ext uri="{FF2B5EF4-FFF2-40B4-BE49-F238E27FC236}">
                <a16:creationId xmlns:a16="http://schemas.microsoft.com/office/drawing/2014/main" id="{C859F281-9345-3BE6-3C4B-A1321BA8CFC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21568" y="2461417"/>
            <a:ext cx="1935166" cy="1935166"/>
          </a:xfrm>
          <a:prstGeom prst="rect">
            <a:avLst/>
          </a:prstGeom>
        </p:spPr>
      </p:pic>
      <p:sp>
        <p:nvSpPr>
          <p:cNvPr id="6" name="TextBox 5">
            <a:extLst>
              <a:ext uri="{FF2B5EF4-FFF2-40B4-BE49-F238E27FC236}">
                <a16:creationId xmlns:a16="http://schemas.microsoft.com/office/drawing/2014/main" id="{ADEBFB42-FA9F-6058-E205-7CDD4F0BE6A3}"/>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spTree>
    <p:extLst>
      <p:ext uri="{BB962C8B-B14F-4D97-AF65-F5344CB8AC3E}">
        <p14:creationId xmlns:p14="http://schemas.microsoft.com/office/powerpoint/2010/main" val="31426049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1920075" y="507071"/>
            <a:ext cx="9610725" cy="581025"/>
          </a:xfrm>
        </p:spPr>
        <p:txBody>
          <a:bodyPr rtlCol="1"/>
          <a:lstStyle/>
          <a:p>
            <a:pPr rtl="1"/>
            <a:r>
              <a:rPr lang="ar-SA">
                <a:cs typeface="Arial" panose="020B0604020202020204" pitchFamily="34" charset="0"/>
                <a:rtl/>
              </a:rPr>
              <a:t>”أنا قائد للياقة البدنية“</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1939125" y="1088096"/>
            <a:ext cx="9591675" cy="581025"/>
          </a:xfrm>
        </p:spPr>
        <p:txBody>
          <a:bodyPr rtlCol="1">
            <a:normAutofit/>
          </a:bodyPr>
          <a:lstStyle/>
          <a:p>
            <a:pPr rtl="1"/>
            <a:r>
              <a:rPr lang="ar-xm" dirty="0">
                <a:cs typeface="Arial" panose="020B0604020202020204" pitchFamily="34" charset="0"/>
                <a:rtl/>
              </a:rPr>
              <a:t>التواصل مع المدرب</a:t>
            </a:r>
          </a:p>
        </p:txBody>
      </p:sp>
      <p:sp>
        <p:nvSpPr>
          <p:cNvPr id="16" name="Text Placeholder 3">
            <a:extLst>
              <a:ext uri="{FF2B5EF4-FFF2-40B4-BE49-F238E27FC236}">
                <a16:creationId xmlns:a16="http://schemas.microsoft.com/office/drawing/2014/main" id="{855913BC-E736-6F00-9980-E8A867C46D02}"/>
              </a:ext>
            </a:extLst>
          </p:cNvPr>
          <p:cNvSpPr txBox="1">
            <a:spLocks/>
          </p:cNvSpPr>
          <p:nvPr/>
        </p:nvSpPr>
        <p:spPr>
          <a:xfrm>
            <a:off x="689613" y="2246452"/>
            <a:ext cx="10841187" cy="3824114"/>
          </a:xfrm>
          <a:prstGeom prst="rect">
            <a:avLst/>
          </a:prstGeom>
        </p:spPr>
        <p:txBody>
          <a:bodyPr vert="horz" lIns="91440" tIns="45720" rIns="91440" bIns="45720" rtlCol="1">
            <a:normAutofit/>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marL="457200" indent="-457200" algn="r" rtl="1">
              <a:lnSpc>
                <a:spcPct val="100000"/>
              </a:lnSpc>
              <a:buFont typeface="Ubuntu Light" panose="020B0604020202020204" pitchFamily="34" charset="0"/>
              <a:buChar char="•"/>
            </a:pPr>
            <a:r>
              <a:rPr lang="ar-SA">
                <a:cs typeface="Arial" panose="020B0604020202020204" pitchFamily="34" charset="0"/>
                <a:rtl/>
              </a:rPr>
              <a:t>”أنا عضو في الفريق، وقائد اللياقة البدنية فيه. لقد أكملت تدريب قادة اللياقة البدنية حتى أتمكن من قيادة تمارين الإحماء والتهدئة ومشاركة النصائح الصحية مع زملائي في الفريق. هل يمكننا الحصول على بعض الوقت في بداية التمرين ونهايته للقيام بذلك؟“ </a:t>
            </a:r>
          </a:p>
        </p:txBody>
      </p:sp>
      <p:grpSp>
        <p:nvGrpSpPr>
          <p:cNvPr id="4" name="Group 3">
            <a:extLst>
              <a:ext uri="{FF2B5EF4-FFF2-40B4-BE49-F238E27FC236}">
                <a16:creationId xmlns:a16="http://schemas.microsoft.com/office/drawing/2014/main" id="{D9A17911-5906-788E-B49F-F0F6CAA6ACCC}"/>
              </a:ext>
            </a:extLst>
          </p:cNvPr>
          <p:cNvGrpSpPr/>
          <p:nvPr/>
        </p:nvGrpSpPr>
        <p:grpSpPr>
          <a:xfrm>
            <a:off x="434157" y="285566"/>
            <a:ext cx="1528639" cy="1565435"/>
            <a:chOff x="10272279" y="285566"/>
            <a:chExt cx="1528639" cy="1565435"/>
          </a:xfrm>
        </p:grpSpPr>
        <p:sp>
          <p:nvSpPr>
            <p:cNvPr id="13" name="Oval 12">
              <a:extLst>
                <a:ext uri="{FF2B5EF4-FFF2-40B4-BE49-F238E27FC236}">
                  <a16:creationId xmlns:a16="http://schemas.microsoft.com/office/drawing/2014/main" id="{0C62E32B-3864-F667-DDB9-C7A09747B1EA}"/>
                </a:ext>
              </a:extLst>
            </p:cNvPr>
            <p:cNvSpPr/>
            <p:nvPr/>
          </p:nvSpPr>
          <p:spPr>
            <a:xfrm>
              <a:off x="10272279" y="285566"/>
              <a:ext cx="1528639" cy="1565435"/>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cs typeface="Arial" panose="020B0604020202020204" pitchFamily="34" charset="0"/>
              </a:endParaRPr>
            </a:p>
          </p:txBody>
        </p:sp>
        <p:pic>
          <p:nvPicPr>
            <p:cNvPr id="8" name="Graphic 7" descr="دردشة بتعبئة خالصة">
              <a:extLst>
                <a:ext uri="{FF2B5EF4-FFF2-40B4-BE49-F238E27FC236}">
                  <a16:creationId xmlns:a16="http://schemas.microsoft.com/office/drawing/2014/main" id="{16316843-8DE8-2B1E-EBB6-29C0E7831F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56959" y="681657"/>
              <a:ext cx="812878" cy="812878"/>
            </a:xfrm>
            <a:prstGeom prst="rect">
              <a:avLst/>
            </a:prstGeom>
          </p:spPr>
        </p:pic>
      </p:grpSp>
      <p:sp>
        <p:nvSpPr>
          <p:cNvPr id="5" name="TextBox 4">
            <a:extLst>
              <a:ext uri="{FF2B5EF4-FFF2-40B4-BE49-F238E27FC236}">
                <a16:creationId xmlns:a16="http://schemas.microsoft.com/office/drawing/2014/main" id="{02EBD50A-06EE-D3D2-2359-64D76926E8D3}"/>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spTree>
    <p:extLst>
      <p:ext uri="{BB962C8B-B14F-4D97-AF65-F5344CB8AC3E}">
        <p14:creationId xmlns:p14="http://schemas.microsoft.com/office/powerpoint/2010/main" val="20569150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1921265" y="507071"/>
            <a:ext cx="9610725" cy="581025"/>
          </a:xfrm>
        </p:spPr>
        <p:txBody>
          <a:bodyPr rtlCol="1"/>
          <a:lstStyle/>
          <a:p>
            <a:pPr rtl="1"/>
            <a:r>
              <a:rPr lang="ar-xm" dirty="0">
                <a:rtl/>
              </a:rPr>
              <a:t>نصائح</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1940315" y="1088096"/>
            <a:ext cx="9591675" cy="581025"/>
          </a:xfrm>
        </p:spPr>
        <p:txBody>
          <a:bodyPr rtlCol="1">
            <a:normAutofit/>
          </a:bodyPr>
          <a:lstStyle/>
          <a:p>
            <a:pPr rtl="1"/>
            <a:r>
              <a:rPr lang="ar-xm" dirty="0">
                <a:rtl/>
              </a:rPr>
              <a:t>التواصل مع المدرب</a:t>
            </a:r>
          </a:p>
        </p:txBody>
      </p:sp>
      <p:sp>
        <p:nvSpPr>
          <p:cNvPr id="16" name="Text Placeholder 3">
            <a:extLst>
              <a:ext uri="{FF2B5EF4-FFF2-40B4-BE49-F238E27FC236}">
                <a16:creationId xmlns:a16="http://schemas.microsoft.com/office/drawing/2014/main" id="{855913BC-E736-6F00-9980-E8A867C46D02}"/>
              </a:ext>
            </a:extLst>
          </p:cNvPr>
          <p:cNvSpPr txBox="1">
            <a:spLocks/>
          </p:cNvSpPr>
          <p:nvPr/>
        </p:nvSpPr>
        <p:spPr>
          <a:xfrm>
            <a:off x="1921265" y="2246452"/>
            <a:ext cx="9610725" cy="3824114"/>
          </a:xfrm>
          <a:prstGeom prst="rect">
            <a:avLst/>
          </a:prstGeom>
        </p:spPr>
        <p:txBody>
          <a:bodyPr vert="horz" lIns="91440" tIns="45720" rIns="91440" bIns="45720" rtlCol="1">
            <a:normAutofit/>
          </a:bodyPr>
          <a:lstStyle>
            <a:lvl1pPr marL="0" indent="0" algn="l" defTabSz="914400" rtl="0" eaLnBrk="1" latinLnBrk="0" hangingPunct="1">
              <a:lnSpc>
                <a:spcPct val="110000"/>
              </a:lnSpc>
              <a:spcBef>
                <a:spcPts val="0"/>
              </a:spcBef>
              <a:buFont typeface="Ubuntu Light"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Ubuntu Light"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Ubuntu Light"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Ubuntu Light" panose="020B0604020202020204" pitchFamily="34" charset="0"/>
              <a:buChar char="•"/>
              <a:defRPr sz="1800" kern="1200">
                <a:solidFill>
                  <a:schemeClr val="tx1"/>
                </a:solidFill>
                <a:latin typeface="+mn-lt"/>
                <a:ea typeface="+mn-ea"/>
                <a:cs typeface="+mn-cs"/>
              </a:defRPr>
            </a:lvl9pPr>
          </a:lstStyle>
          <a:p>
            <a:pPr marL="457200" indent="-457200" algn="r" rtl="1">
              <a:lnSpc>
                <a:spcPct val="100000"/>
              </a:lnSpc>
              <a:buFont typeface="Ubuntu Light" panose="020B0604020202020204" pitchFamily="34" charset="0"/>
              <a:buChar char="•"/>
            </a:pPr>
            <a:r>
              <a:rPr lang="ar-xm" sz="3200" dirty="0">
                <a:rtl/>
              </a:rPr>
              <a:t>أخبر مدربك بفوائد إجراء عمليات الإحماء والتهدئة عند التحدث </a:t>
            </a:r>
            <a:r>
              <a:rPr lang="ar-xm" sz="3200">
                <a:rtl/>
              </a:rPr>
              <a:t>معه </a:t>
            </a:r>
            <a:br>
              <a:rPr lang="en-US" sz="3200">
                <a:rtl/>
              </a:rPr>
            </a:br>
            <a:r>
              <a:rPr lang="ar-xm" sz="3200">
                <a:rtl/>
              </a:rPr>
              <a:t>قبل </a:t>
            </a:r>
            <a:r>
              <a:rPr lang="ar-xm" sz="3200" dirty="0">
                <a:rtl/>
              </a:rPr>
              <a:t>التمرين الأول</a:t>
            </a:r>
          </a:p>
          <a:p>
            <a:pPr marL="457200" indent="-457200" algn="r" rtl="1">
              <a:lnSpc>
                <a:spcPct val="100000"/>
              </a:lnSpc>
              <a:buFont typeface="Ubuntu Light" panose="020B0604020202020204" pitchFamily="34" charset="0"/>
              <a:buChar char="•"/>
            </a:pPr>
            <a:endParaRPr lang="en-US" sz="3200" dirty="0"/>
          </a:p>
          <a:p>
            <a:pPr marL="457200" indent="-457200" algn="r" rtl="1">
              <a:lnSpc>
                <a:spcPct val="100000"/>
              </a:lnSpc>
              <a:buFont typeface="Ubuntu Light" panose="020B0604020202020204" pitchFamily="34" charset="0"/>
              <a:buChar char="•"/>
            </a:pPr>
            <a:r>
              <a:rPr lang="ar-xm" sz="3200" dirty="0">
                <a:rtl/>
              </a:rPr>
              <a:t>شارك معه أهمية أن تكون لاعبًا يتمتع بصحة جيدة ولياقة بدنية جيدة</a:t>
            </a:r>
          </a:p>
          <a:p>
            <a:pPr marL="457200" indent="-457200" algn="r" rtl="1">
              <a:lnSpc>
                <a:spcPct val="100000"/>
              </a:lnSpc>
              <a:buFont typeface="Ubuntu Light" panose="020B0604020202020204" pitchFamily="34" charset="0"/>
              <a:buChar char="•"/>
            </a:pPr>
            <a:endParaRPr lang="en-US" sz="3200" dirty="0"/>
          </a:p>
          <a:p>
            <a:pPr marL="457200" indent="-457200" algn="r" rtl="1">
              <a:lnSpc>
                <a:spcPct val="100000"/>
              </a:lnSpc>
              <a:buClr>
                <a:schemeClr val="tx1"/>
              </a:buClr>
              <a:buFont typeface="Ubuntu Light" panose="020B0604020202020204" pitchFamily="34" charset="0"/>
              <a:buChar char="•"/>
            </a:pPr>
            <a:r>
              <a:rPr lang="ar-xm" sz="3200" b="1" dirty="0">
                <a:solidFill>
                  <a:srgbClr val="179984"/>
                </a:solidFill>
                <a:rtl/>
              </a:rPr>
              <a:t>أخبر مدربك عن سبب أهمية كونك قائدًا للياقة البدنية بالنسبة لك!</a:t>
            </a:r>
          </a:p>
        </p:txBody>
      </p:sp>
      <p:grpSp>
        <p:nvGrpSpPr>
          <p:cNvPr id="4" name="Group 3">
            <a:extLst>
              <a:ext uri="{FF2B5EF4-FFF2-40B4-BE49-F238E27FC236}">
                <a16:creationId xmlns:a16="http://schemas.microsoft.com/office/drawing/2014/main" id="{2291C4F2-DE48-F42A-F920-3A14A3593E0F}"/>
              </a:ext>
            </a:extLst>
          </p:cNvPr>
          <p:cNvGrpSpPr/>
          <p:nvPr/>
        </p:nvGrpSpPr>
        <p:grpSpPr>
          <a:xfrm>
            <a:off x="434157" y="285566"/>
            <a:ext cx="1528639" cy="1565435"/>
            <a:chOff x="10272279" y="285566"/>
            <a:chExt cx="1528639" cy="1565435"/>
          </a:xfrm>
        </p:grpSpPr>
        <p:sp>
          <p:nvSpPr>
            <p:cNvPr id="5" name="Oval 4">
              <a:extLst>
                <a:ext uri="{FF2B5EF4-FFF2-40B4-BE49-F238E27FC236}">
                  <a16:creationId xmlns:a16="http://schemas.microsoft.com/office/drawing/2014/main" id="{0539CF77-DCEC-567E-DB65-1F639D1D3304}"/>
                </a:ext>
              </a:extLst>
            </p:cNvPr>
            <p:cNvSpPr/>
            <p:nvPr/>
          </p:nvSpPr>
          <p:spPr>
            <a:xfrm>
              <a:off x="10272279" y="285566"/>
              <a:ext cx="1528639" cy="1565435"/>
            </a:xfrm>
            <a:prstGeom prst="ellipse">
              <a:avLst/>
            </a:prstGeom>
            <a:solidFill>
              <a:srgbClr val="00695E"/>
            </a:solidFill>
            <a:ln>
              <a:solidFill>
                <a:srgbClr val="00695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en-US"/>
            </a:p>
          </p:txBody>
        </p:sp>
        <p:pic>
          <p:nvPicPr>
            <p:cNvPr id="6" name="Graphic 5" descr="دردشة بتعبئة خالصة">
              <a:extLst>
                <a:ext uri="{FF2B5EF4-FFF2-40B4-BE49-F238E27FC236}">
                  <a16:creationId xmlns:a16="http://schemas.microsoft.com/office/drawing/2014/main" id="{F0476862-47FB-E364-A1EE-B9380E59F6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56959" y="681657"/>
              <a:ext cx="812878" cy="812878"/>
            </a:xfrm>
            <a:prstGeom prst="rect">
              <a:avLst/>
            </a:prstGeom>
          </p:spPr>
        </p:pic>
      </p:grpSp>
      <p:sp>
        <p:nvSpPr>
          <p:cNvPr id="7" name="TextBox 6">
            <a:extLst>
              <a:ext uri="{FF2B5EF4-FFF2-40B4-BE49-F238E27FC236}">
                <a16:creationId xmlns:a16="http://schemas.microsoft.com/office/drawing/2014/main" id="{462EC9D7-D1A8-F5C1-73AE-E640A0D78B9D}"/>
              </a:ext>
            </a:extLst>
          </p:cNvPr>
          <p:cNvSpPr txBox="1"/>
          <p:nvPr/>
        </p:nvSpPr>
        <p:spPr>
          <a:xfrm>
            <a:off x="5012433" y="6245152"/>
            <a:ext cx="6685020" cy="307777"/>
          </a:xfrm>
          <a:prstGeom prst="rect">
            <a:avLst/>
          </a:prstGeom>
          <a:noFill/>
        </p:spPr>
        <p:txBody>
          <a:bodyPr wrap="square" rtlCol="1">
            <a:spAutoFit/>
          </a:bodyPr>
          <a:lstStyle/>
          <a:p>
            <a:pPr algn="r" rtl="1"/>
            <a:r>
              <a:rPr lang="ar-xm" sz="1400" dirty="0">
                <a:solidFill>
                  <a:schemeClr val="tx1">
                    <a:lumMod val="50000"/>
                    <a:lumOff val="50000"/>
                  </a:schemeClr>
                </a:solidFill>
                <a:latin typeface="+mj-lt"/>
                <a:cs typeface="Arial" panose="020B0604020202020204" pitchFamily="34" charset="0"/>
                <a:rtl/>
              </a:rPr>
              <a:t>قادة اللياقة </a:t>
            </a:r>
            <a:r>
              <a:rPr lang="ar-xm" sz="1400">
                <a:solidFill>
                  <a:schemeClr val="tx1">
                    <a:lumMod val="50000"/>
                    <a:lumOff val="50000"/>
                  </a:schemeClr>
                </a:solidFill>
                <a:latin typeface="+mj-lt"/>
                <a:cs typeface="Arial" panose="020B0604020202020204" pitchFamily="34" charset="0"/>
                <a:rtl/>
              </a:rPr>
              <a:t>البدنية |</a:t>
            </a:r>
            <a:r>
              <a:rPr lang="ar-SA" sz="1400">
                <a:solidFill>
                  <a:schemeClr val="tx1">
                    <a:lumMod val="50000"/>
                    <a:lumOff val="50000"/>
                  </a:schemeClr>
                </a:solidFill>
                <a:latin typeface="+mj-lt"/>
                <a:cs typeface="Arial" panose="020B0604020202020204" pitchFamily="34" charset="0"/>
                <a:rtl/>
              </a:rPr>
              <a:t> </a:t>
            </a:r>
            <a:r>
              <a:rPr lang="ar-xm" sz="1400">
                <a:solidFill>
                  <a:schemeClr val="tx1">
                    <a:lumMod val="50000"/>
                    <a:lumOff val="50000"/>
                  </a:schemeClr>
                </a:solidFill>
                <a:latin typeface="+mj-lt"/>
                <a:cs typeface="Arial" panose="020B0604020202020204" pitchFamily="34" charset="0"/>
                <a:rtl/>
              </a:rPr>
              <a:t>الدرس </a:t>
            </a:r>
            <a:r>
              <a:rPr lang="ar-xm" sz="1400" dirty="0">
                <a:solidFill>
                  <a:schemeClr val="tx1">
                    <a:lumMod val="50000"/>
                    <a:lumOff val="50000"/>
                  </a:schemeClr>
                </a:solidFill>
                <a:latin typeface="+mj-lt"/>
                <a:cs typeface="Arial" panose="020B0604020202020204" pitchFamily="34" charset="0"/>
                <a:rtl/>
              </a:rPr>
              <a:t>الثاني:</a:t>
            </a:r>
            <a:r>
              <a:rPr lang="ar-SA" sz="1400" dirty="0">
                <a:solidFill>
                  <a:schemeClr val="tx1">
                    <a:lumMod val="50000"/>
                    <a:lumOff val="50000"/>
                  </a:schemeClr>
                </a:solidFill>
                <a:latin typeface="+mj-lt"/>
                <a:cs typeface="Arial" panose="020B0604020202020204" pitchFamily="34" charset="0"/>
                <a:rtl/>
              </a:rPr>
              <a:t> </a:t>
            </a:r>
            <a:r>
              <a:rPr lang="ar-xm" sz="1400" dirty="0">
                <a:solidFill>
                  <a:schemeClr val="tx1">
                    <a:lumMod val="50000"/>
                    <a:lumOff val="50000"/>
                  </a:schemeClr>
                </a:solidFill>
                <a:latin typeface="+mj-lt"/>
                <a:cs typeface="Arial" panose="020B0604020202020204" pitchFamily="34" charset="0"/>
                <a:rtl/>
              </a:rPr>
              <a:t>قيادة تمارين الإحماء والتهدئة</a:t>
            </a:r>
          </a:p>
        </p:txBody>
      </p:sp>
    </p:spTree>
    <p:extLst>
      <p:ext uri="{BB962C8B-B14F-4D97-AF65-F5344CB8AC3E}">
        <p14:creationId xmlns:p14="http://schemas.microsoft.com/office/powerpoint/2010/main" val="1551686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0ABADE-B9D8-4724-82E7-04A5D993D659}"/>
              </a:ext>
            </a:extLst>
          </p:cNvPr>
          <p:cNvSpPr>
            <a:spLocks noGrp="1"/>
          </p:cNvSpPr>
          <p:nvPr>
            <p:ph type="body" sz="quarter" idx="10"/>
          </p:nvPr>
        </p:nvSpPr>
        <p:spPr>
          <a:xfrm>
            <a:off x="1844891" y="316571"/>
            <a:ext cx="9610725" cy="581025"/>
          </a:xfrm>
        </p:spPr>
        <p:txBody>
          <a:bodyPr rtlCol="1"/>
          <a:lstStyle/>
          <a:p>
            <a:pPr rtl="1"/>
            <a:r>
              <a:rPr lang="ar-xm" dirty="0">
                <a:cs typeface="Arial" panose="020B0604020202020204" pitchFamily="34" charset="0"/>
                <a:rtl/>
              </a:rPr>
              <a:t>دور المدرب مقارنةً بدور قائد اللياقة البدنية</a:t>
            </a:r>
          </a:p>
        </p:txBody>
      </p:sp>
      <p:graphicFrame>
        <p:nvGraphicFramePr>
          <p:cNvPr id="5" name="Table 6">
            <a:extLst>
              <a:ext uri="{FF2B5EF4-FFF2-40B4-BE49-F238E27FC236}">
                <a16:creationId xmlns:a16="http://schemas.microsoft.com/office/drawing/2014/main" id="{857B4FB9-FBEB-CA87-9616-1D42618E6997}"/>
              </a:ext>
            </a:extLst>
          </p:cNvPr>
          <p:cNvGraphicFramePr>
            <a:graphicFrameLocks noGrp="1"/>
          </p:cNvGraphicFramePr>
          <p:nvPr>
            <p:extLst>
              <p:ext uri="{D42A27DB-BD31-4B8C-83A1-F6EECF244321}">
                <p14:modId xmlns:p14="http://schemas.microsoft.com/office/powerpoint/2010/main" val="2521225499"/>
              </p:ext>
            </p:extLst>
          </p:nvPr>
        </p:nvGraphicFramePr>
        <p:xfrm>
          <a:off x="930702" y="2713930"/>
          <a:ext cx="10377488" cy="2399723"/>
        </p:xfrm>
        <a:graphic>
          <a:graphicData uri="http://schemas.openxmlformats.org/drawingml/2006/table">
            <a:tbl>
              <a:tblPr rtl="1" firstRow="1" bandRow="1">
                <a:tableStyleId>{F5AB1C69-6EDB-4FF4-983F-18BD219EF322}</a:tableStyleId>
              </a:tblPr>
              <a:tblGrid>
                <a:gridCol w="5188744">
                  <a:extLst>
                    <a:ext uri="{9D8B030D-6E8A-4147-A177-3AD203B41FA5}">
                      <a16:colId xmlns:a16="http://schemas.microsoft.com/office/drawing/2014/main" val="1381919411"/>
                    </a:ext>
                  </a:extLst>
                </a:gridCol>
                <a:gridCol w="5188744">
                  <a:extLst>
                    <a:ext uri="{9D8B030D-6E8A-4147-A177-3AD203B41FA5}">
                      <a16:colId xmlns:a16="http://schemas.microsoft.com/office/drawing/2014/main" val="2583732506"/>
                    </a:ext>
                  </a:extLst>
                </a:gridCol>
              </a:tblGrid>
              <a:tr h="379028">
                <a:tc>
                  <a:txBody>
                    <a:bodyPr/>
                    <a:lstStyle/>
                    <a:p>
                      <a:pPr algn="ctr" rtl="1"/>
                      <a:r>
                        <a:rPr lang="ar-xm" sz="2400" b="1" baseline="0" dirty="0">
                          <a:cs typeface="Arial" panose="020B0604020202020204" pitchFamily="34" charset="0"/>
                          <a:rtl/>
                        </a:rPr>
                        <a:t>المدرب</a:t>
                      </a:r>
                    </a:p>
                  </a:txBody>
                  <a:tcPr/>
                </a:tc>
                <a:tc>
                  <a:txBody>
                    <a:bodyPr/>
                    <a:lstStyle/>
                    <a:p>
                      <a:pPr algn="ctr" rtl="1"/>
                      <a:r>
                        <a:rPr lang="ar-xm" sz="2400" b="1" baseline="0" dirty="0">
                          <a:cs typeface="Arial" panose="020B0604020202020204" pitchFamily="34" charset="0"/>
                          <a:rtl/>
                        </a:rPr>
                        <a:t>قائد اللياقة البدنية</a:t>
                      </a:r>
                    </a:p>
                  </a:txBody>
                  <a:tcPr/>
                </a:tc>
                <a:extLst>
                  <a:ext uri="{0D108BD9-81ED-4DB2-BD59-A6C34878D82A}">
                    <a16:rowId xmlns:a16="http://schemas.microsoft.com/office/drawing/2014/main" val="4040956183"/>
                  </a:ext>
                </a:extLst>
              </a:tr>
              <a:tr h="1942523">
                <a:tc>
                  <a:txBody>
                    <a:bodyPr/>
                    <a:lstStyle/>
                    <a:p>
                      <a:pPr marL="285750" indent="-285750" algn="r" rtl="1">
                        <a:buFont typeface="Ubuntu Light" panose="020B0604020202020204" pitchFamily="34" charset="0"/>
                        <a:buChar char="•"/>
                      </a:pPr>
                      <a:r>
                        <a:rPr lang="ar-xm" sz="2400" baseline="0" dirty="0">
                          <a:cs typeface="Arial" panose="020B0604020202020204" pitchFamily="34" charset="0"/>
                          <a:rtl/>
                        </a:rPr>
                        <a:t>هو قائد كل تمرين</a:t>
                      </a:r>
                    </a:p>
                    <a:p>
                      <a:pPr marL="285750" indent="-285750" algn="r" rtl="1">
                        <a:buFont typeface="Ubuntu Light" panose="020B0604020202020204" pitchFamily="34" charset="0"/>
                        <a:buChar char="•"/>
                      </a:pPr>
                      <a:r>
                        <a:rPr lang="ar-xm" sz="2400" baseline="0" dirty="0">
                          <a:cs typeface="Arial" panose="020B0604020202020204" pitchFamily="34" charset="0"/>
                          <a:rtl/>
                        </a:rPr>
                        <a:t>يحدد ترتيب التمرين</a:t>
                      </a:r>
                    </a:p>
                    <a:p>
                      <a:pPr marL="285750" indent="-285750" algn="r" rtl="1">
                        <a:buFont typeface="Ubuntu Light" panose="020B0604020202020204" pitchFamily="34" charset="0"/>
                        <a:buChar char="•"/>
                      </a:pPr>
                      <a:r>
                        <a:rPr lang="ar-xm" sz="2400" baseline="0" dirty="0">
                          <a:cs typeface="Arial" panose="020B0604020202020204" pitchFamily="34" charset="0"/>
                          <a:rtl/>
                        </a:rPr>
                        <a:t>يعلم المهارات والتدريبات الرياضية</a:t>
                      </a:r>
                    </a:p>
                    <a:p>
                      <a:pPr marL="285750" indent="-285750" algn="r" rtl="1">
                        <a:buFont typeface="Ubuntu Light" panose="020B0604020202020204" pitchFamily="34" charset="0"/>
                        <a:buChar char="•"/>
                      </a:pPr>
                      <a:r>
                        <a:rPr lang="ar-xm" sz="2400" baseline="0" dirty="0">
                          <a:cs typeface="Arial" panose="020B0604020202020204" pitchFamily="34" charset="0"/>
                          <a:rtl/>
                        </a:rPr>
                        <a:t>يعالج المشكلات والتحديات التي تواجه اللاعبين</a:t>
                      </a:r>
                    </a:p>
                    <a:p>
                      <a:pPr marL="0" indent="0" algn="r" rtl="1">
                        <a:buFont typeface="Ubuntu Light" panose="020B0604020202020204" pitchFamily="34" charset="0"/>
                        <a:buNone/>
                      </a:pPr>
                      <a:endParaRPr lang="en-US" sz="2400" baseline="0" dirty="0">
                        <a:cs typeface="Arial" panose="020B0604020202020204" pitchFamily="34" charset="0"/>
                      </a:endParaRPr>
                    </a:p>
                  </a:txBody>
                  <a:tcPr/>
                </a:tc>
                <a:tc>
                  <a:txBody>
                    <a:bodyPr/>
                    <a:lstStyle/>
                    <a:p>
                      <a:pPr marL="285750" indent="-285750" algn="r" rtl="1">
                        <a:buFont typeface="Ubuntu Light" panose="020B0604020202020204" pitchFamily="34" charset="0"/>
                        <a:buChar char="•"/>
                      </a:pPr>
                      <a:r>
                        <a:rPr lang="ar-xm" sz="2400" baseline="0" dirty="0">
                          <a:cs typeface="Arial" panose="020B0604020202020204" pitchFamily="34" charset="0"/>
                          <a:rtl/>
                        </a:rPr>
                        <a:t>يساعد في قيادة تمارين الإحماء والتهدئة</a:t>
                      </a:r>
                    </a:p>
                    <a:p>
                      <a:pPr marL="285750" indent="-285750" algn="r" rtl="1">
                        <a:buFont typeface="Ubuntu Light" panose="020B0604020202020204" pitchFamily="34" charset="0"/>
                        <a:buChar char="•"/>
                      </a:pPr>
                      <a:r>
                        <a:rPr lang="ar-xm" sz="2400" baseline="0" dirty="0">
                          <a:cs typeface="Arial" panose="020B0604020202020204" pitchFamily="34" charset="0"/>
                          <a:rtl/>
                        </a:rPr>
                        <a:t>يكون قدوة لزملائه في الفريق</a:t>
                      </a:r>
                    </a:p>
                    <a:p>
                      <a:pPr marL="285750" indent="-285750" algn="r" rtl="1">
                        <a:buFont typeface="Ubuntu Light" panose="020B0604020202020204" pitchFamily="34" charset="0"/>
                        <a:buChar char="•"/>
                      </a:pPr>
                      <a:r>
                        <a:rPr lang="ar-xm" sz="2400" baseline="0">
                          <a:cs typeface="Arial" panose="020B0604020202020204" pitchFamily="34" charset="0"/>
                          <a:rtl/>
                        </a:rPr>
                        <a:t>يشارك </a:t>
                      </a:r>
                      <a:r>
                        <a:rPr lang="ar-xm" sz="2400" baseline="0" dirty="0">
                          <a:cs typeface="Arial" panose="020B0604020202020204" pitchFamily="34" charset="0"/>
                          <a:rtl/>
                        </a:rPr>
                        <a:t>نصيحة صحية في كل تمرين</a:t>
                      </a:r>
                    </a:p>
                    <a:p>
                      <a:pPr marL="285750" indent="-285750" algn="r" rtl="1">
                        <a:buFont typeface="Ubuntu Light" panose="020B0604020202020204" pitchFamily="34" charset="0"/>
                        <a:buChar char="•"/>
                      </a:pPr>
                      <a:endParaRPr lang="en-US" sz="2400" baseline="0" dirty="0">
                        <a:cs typeface="Arial" panose="020B0604020202020204" pitchFamily="34" charset="0"/>
                      </a:endParaRPr>
                    </a:p>
                  </a:txBody>
                  <a:tcPr/>
                </a:tc>
                <a:extLst>
                  <a:ext uri="{0D108BD9-81ED-4DB2-BD59-A6C34878D82A}">
                    <a16:rowId xmlns:a16="http://schemas.microsoft.com/office/drawing/2014/main" val="3800289933"/>
                  </a:ext>
                </a:extLst>
              </a:tr>
            </a:tbl>
          </a:graphicData>
        </a:graphic>
      </p:graphicFrame>
      <p:sp>
        <p:nvSpPr>
          <p:cNvPr id="4" name="TextBox 3">
            <a:extLst>
              <a:ext uri="{FF2B5EF4-FFF2-40B4-BE49-F238E27FC236}">
                <a16:creationId xmlns:a16="http://schemas.microsoft.com/office/drawing/2014/main" id="{0003BA01-C583-B5A3-9572-5AF17D9737A7}"/>
              </a:ext>
            </a:extLst>
          </p:cNvPr>
          <p:cNvSpPr txBox="1"/>
          <p:nvPr/>
        </p:nvSpPr>
        <p:spPr>
          <a:xfrm>
            <a:off x="5012433" y="6245152"/>
            <a:ext cx="6685020" cy="307777"/>
          </a:xfrm>
          <a:prstGeom prst="rect">
            <a:avLst/>
          </a:prstGeom>
          <a:noFill/>
        </p:spPr>
        <p:txBody>
          <a:bodyPr wrap="square" rtlCol="1">
            <a:spAutoFit/>
          </a:bodyPr>
          <a:lstStyle/>
          <a:p>
            <a:pPr algn="r" rtl="1"/>
            <a:r>
              <a:rPr lang="ar-xm" sz="1400">
                <a:solidFill>
                  <a:schemeClr val="tx1">
                    <a:lumMod val="50000"/>
                    <a:lumOff val="50000"/>
                  </a:schemeClr>
                </a:solidFill>
                <a:latin typeface="+mj-lt"/>
                <a:cs typeface="Arial" panose="020B0604020202020204" pitchFamily="34" charset="0"/>
                <a:rtl/>
              </a:rPr>
              <a:t>قائد اللياقة البدنية</a:t>
            </a:r>
            <a:endParaRPr lang="ar-xm" sz="1400" dirty="0">
              <a:solidFill>
                <a:schemeClr val="tx1">
                  <a:lumMod val="50000"/>
                  <a:lumOff val="50000"/>
                </a:schemeClr>
              </a:solidFill>
              <a:latin typeface="+mj-lt"/>
              <a:cs typeface="Arial" panose="020B0604020202020204" pitchFamily="34" charset="0"/>
              <a:rtl/>
            </a:endParaRPr>
          </a:p>
        </p:txBody>
      </p:sp>
    </p:spTree>
    <p:extLst>
      <p:ext uri="{BB962C8B-B14F-4D97-AF65-F5344CB8AC3E}">
        <p14:creationId xmlns:p14="http://schemas.microsoft.com/office/powerpoint/2010/main" val="13447733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3589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67A250-32A7-41B4-8817-B5618D646DC2}"/>
              </a:ext>
            </a:extLst>
          </p:cNvPr>
          <p:cNvSpPr>
            <a:spLocks noGrp="1"/>
          </p:cNvSpPr>
          <p:nvPr>
            <p:ph type="body" sz="quarter" idx="4294967295"/>
          </p:nvPr>
        </p:nvSpPr>
        <p:spPr>
          <a:xfrm>
            <a:off x="1805259" y="3303587"/>
            <a:ext cx="9591675" cy="581025"/>
          </a:xfrm>
        </p:spPr>
        <p:txBody>
          <a:bodyPr rtlCol="1">
            <a:normAutofit fontScale="92500" lnSpcReduction="20000"/>
          </a:bodyPr>
          <a:lstStyle/>
          <a:p>
            <a:pPr marL="0" indent="0" rtl="1">
              <a:buNone/>
            </a:pPr>
            <a:r>
              <a:rPr lang="ar-xm" sz="4400" b="1" dirty="0">
                <a:solidFill>
                  <a:schemeClr val="bg1"/>
                </a:solidFill>
                <a:latin typeface="+mj-lt"/>
                <a:rtl/>
              </a:rPr>
              <a:t>شكرًا لك!</a:t>
            </a:r>
          </a:p>
        </p:txBody>
      </p:sp>
    </p:spTree>
    <p:extLst>
      <p:ext uri="{BB962C8B-B14F-4D97-AF65-F5344CB8AC3E}">
        <p14:creationId xmlns:p14="http://schemas.microsoft.com/office/powerpoint/2010/main" val="2029959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B947B6F-A0A9-452A-B5BA-AD55448ACD43}"/>
              </a:ext>
            </a:extLst>
          </p:cNvPr>
          <p:cNvSpPr>
            <a:spLocks noGrp="1"/>
          </p:cNvSpPr>
          <p:nvPr>
            <p:ph type="body" sz="quarter" idx="10"/>
          </p:nvPr>
        </p:nvSpPr>
        <p:spPr>
          <a:xfrm>
            <a:off x="1844891" y="554638"/>
            <a:ext cx="9610725" cy="581025"/>
          </a:xfrm>
        </p:spPr>
        <p:txBody>
          <a:bodyPr rtlCol="1"/>
          <a:lstStyle/>
          <a:p>
            <a:pPr rtl="1"/>
            <a:r>
              <a:rPr lang="ar-xm" sz="3600" dirty="0">
                <a:cs typeface="Arial" panose="020B0604020202020204" pitchFamily="34" charset="0"/>
                <a:rtl/>
              </a:rPr>
              <a:t>نظرة عامة على الوحدة</a:t>
            </a:r>
          </a:p>
        </p:txBody>
      </p:sp>
      <p:graphicFrame>
        <p:nvGraphicFramePr>
          <p:cNvPr id="15" name="Table 14">
            <a:extLst>
              <a:ext uri="{FF2B5EF4-FFF2-40B4-BE49-F238E27FC236}">
                <a16:creationId xmlns:a16="http://schemas.microsoft.com/office/drawing/2014/main" id="{78779394-33B8-4575-A4E1-BE0D5A31B130}"/>
              </a:ext>
            </a:extLst>
          </p:cNvPr>
          <p:cNvGraphicFramePr>
            <a:graphicFrameLocks noGrp="1"/>
          </p:cNvGraphicFramePr>
          <p:nvPr>
            <p:extLst>
              <p:ext uri="{D42A27DB-BD31-4B8C-83A1-F6EECF244321}">
                <p14:modId xmlns:p14="http://schemas.microsoft.com/office/powerpoint/2010/main" val="2598655872"/>
              </p:ext>
            </p:extLst>
          </p:nvPr>
        </p:nvGraphicFramePr>
        <p:xfrm>
          <a:off x="25616" y="1856160"/>
          <a:ext cx="11430000" cy="3636316"/>
        </p:xfrm>
        <a:graphic>
          <a:graphicData uri="http://schemas.openxmlformats.org/drawingml/2006/table">
            <a:tbl>
              <a:tblPr rtl="1" bandRow="1">
                <a:tableStyleId>{22838BEF-8BB2-4498-84A7-C5851F593DF1}</a:tableStyleId>
              </a:tblPr>
              <a:tblGrid>
                <a:gridCol w="4439619">
                  <a:extLst>
                    <a:ext uri="{9D8B030D-6E8A-4147-A177-3AD203B41FA5}">
                      <a16:colId xmlns:a16="http://schemas.microsoft.com/office/drawing/2014/main" val="2327306952"/>
                    </a:ext>
                  </a:extLst>
                </a:gridCol>
                <a:gridCol w="6990381">
                  <a:extLst>
                    <a:ext uri="{9D8B030D-6E8A-4147-A177-3AD203B41FA5}">
                      <a16:colId xmlns:a16="http://schemas.microsoft.com/office/drawing/2014/main" val="4235766345"/>
                    </a:ext>
                  </a:extLst>
                </a:gridCol>
              </a:tblGrid>
              <a:tr h="843382">
                <a:tc>
                  <a:txBody>
                    <a:bodyPr/>
                    <a:lstStyle/>
                    <a:p>
                      <a:pPr marL="0" marR="0" rtl="1">
                        <a:spcBef>
                          <a:spcPts val="0"/>
                        </a:spcBef>
                        <a:spcAft>
                          <a:spcPts val="0"/>
                        </a:spcAft>
                      </a:pPr>
                      <a:r>
                        <a:rPr lang="ar-SA" sz="2400" b="1" baseline="0" noProof="0">
                          <a:solidFill>
                            <a:srgbClr val="179984"/>
                          </a:solidFill>
                          <a:cs typeface="Arial" panose="020B0604020202020204" pitchFamily="34" charset="0"/>
                          <a:rtl/>
                        </a:rPr>
                        <a:t>الدرس الأول: </a:t>
                      </a:r>
                    </a:p>
                    <a:p>
                      <a:pPr marL="0" marR="0" rtl="1">
                        <a:spcBef>
                          <a:spcPts val="0"/>
                        </a:spcBef>
                        <a:spcAft>
                          <a:spcPts val="0"/>
                        </a:spcAft>
                      </a:pPr>
                      <a:r>
                        <a:rPr lang="ar-SA" sz="2400" b="1" baseline="0" noProof="0">
                          <a:cs typeface="Arial" panose="020B0604020202020204" pitchFamily="34" charset="0"/>
                          <a:rtl/>
                        </a:rPr>
                        <a:t>نظرة عامة على اللياقة البدنية</a:t>
                      </a:r>
                    </a:p>
                  </a:txBody>
                  <a:tcPr marL="71545" marR="71545" marT="86119" marB="86119" anchor="ctr">
                    <a:lnL w="12700" cmpd="sng">
                      <a:noFill/>
                    </a:lnL>
                    <a:lnR w="12700" cmpd="sng">
                      <a:noFill/>
                    </a:lnR>
                    <a:lnT w="12700" cmpd="sng">
                      <a:noFill/>
                    </a:lnT>
                    <a:lnB w="9525" cap="flat" cmpd="sng" algn="ctr">
                      <a:solidFill>
                        <a:srgbClr val="29BB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marR="0" indent="-342900" rtl="1">
                        <a:spcBef>
                          <a:spcPts val="0"/>
                        </a:spcBef>
                        <a:spcAft>
                          <a:spcPts val="0"/>
                        </a:spcAft>
                        <a:buFont typeface="Ubuntu Light" panose="020B0604020202020204" pitchFamily="34" charset="0"/>
                        <a:buChar char="•"/>
                      </a:pPr>
                      <a:r>
                        <a:rPr lang="ar-SA" sz="2400" baseline="0" noProof="0">
                          <a:cs typeface="Arial" panose="020B0604020202020204" pitchFamily="34" charset="0"/>
                          <a:rtl/>
                        </a:rPr>
                        <a:t>تعريف اللياقة البدنية</a:t>
                      </a:r>
                    </a:p>
                    <a:p>
                      <a:pPr marL="342900" marR="0" indent="-342900" rtl="1">
                        <a:spcBef>
                          <a:spcPts val="0"/>
                        </a:spcBef>
                        <a:spcAft>
                          <a:spcPts val="0"/>
                        </a:spcAft>
                        <a:buFont typeface="Ubuntu Light" panose="020B0604020202020204" pitchFamily="34" charset="0"/>
                        <a:buChar char="•"/>
                      </a:pPr>
                      <a:r>
                        <a:rPr lang="ar-SA" sz="2400" baseline="0" noProof="0">
                          <a:cs typeface="Arial" panose="020B0604020202020204" pitchFamily="34" charset="0"/>
                          <a:rtl/>
                        </a:rPr>
                        <a:t>النشاط البدني</a:t>
                      </a:r>
                    </a:p>
                    <a:p>
                      <a:pPr marL="342900" marR="0" indent="-342900" rtl="1">
                        <a:spcBef>
                          <a:spcPts val="0"/>
                        </a:spcBef>
                        <a:spcAft>
                          <a:spcPts val="0"/>
                        </a:spcAft>
                        <a:buFont typeface="Ubuntu Light" panose="020B0604020202020204" pitchFamily="34" charset="0"/>
                        <a:buChar char="•"/>
                      </a:pPr>
                      <a:r>
                        <a:rPr lang="ar-SA" sz="2400" baseline="0" noProof="0">
                          <a:cs typeface="Arial" panose="020B0604020202020204" pitchFamily="34" charset="0"/>
                          <a:rtl/>
                        </a:rPr>
                        <a:t>التغذية</a:t>
                      </a:r>
                    </a:p>
                    <a:p>
                      <a:pPr marL="342900" marR="0" indent="-342900" rtl="1">
                        <a:spcBef>
                          <a:spcPts val="0"/>
                        </a:spcBef>
                        <a:spcAft>
                          <a:spcPts val="0"/>
                        </a:spcAft>
                        <a:buFont typeface="Ubuntu Light" panose="020B0604020202020204" pitchFamily="34" charset="0"/>
                        <a:buChar char="•"/>
                      </a:pPr>
                      <a:r>
                        <a:rPr lang="ar-SA" sz="2400" baseline="0" noProof="0">
                          <a:cs typeface="Arial" panose="020B0604020202020204" pitchFamily="34" charset="0"/>
                          <a:rtl/>
                        </a:rPr>
                        <a:t>تزويد الجسم بالسوائل</a:t>
                      </a:r>
                    </a:p>
                    <a:p>
                      <a:pPr marL="342900" marR="0" indent="-342900" rtl="1">
                        <a:spcBef>
                          <a:spcPts val="0"/>
                        </a:spcBef>
                        <a:spcAft>
                          <a:spcPts val="0"/>
                        </a:spcAft>
                        <a:buFont typeface="Ubuntu Light" panose="020B0604020202020204" pitchFamily="34" charset="0"/>
                        <a:buChar char="•"/>
                      </a:pPr>
                      <a:r>
                        <a:rPr lang="ar-SA" sz="2400" baseline="0" noProof="0">
                          <a:cs typeface="Arial" panose="020B0604020202020204" pitchFamily="34" charset="0"/>
                          <a:rtl/>
                        </a:rPr>
                        <a:t>نصائح صحية في التمارين</a:t>
                      </a:r>
                    </a:p>
                  </a:txBody>
                  <a:tcPr marL="71545" marR="71545" marT="86119" marB="86119" anchor="ctr">
                    <a:lnL w="12700" cmpd="sng">
                      <a:noFill/>
                    </a:lnL>
                    <a:lnR w="12700" cmpd="sng">
                      <a:noFill/>
                    </a:lnR>
                    <a:lnT w="12700" cmpd="sng">
                      <a:noFill/>
                    </a:lnT>
                    <a:lnB w="9525" cap="flat" cmpd="sng" algn="ctr">
                      <a:solidFill>
                        <a:srgbClr val="29BB9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4257164"/>
                  </a:ext>
                </a:extLst>
              </a:tr>
              <a:tr h="1029789">
                <a:tc>
                  <a:txBody>
                    <a:bodyPr/>
                    <a:lstStyle/>
                    <a:p>
                      <a:pPr marL="0" marR="0" rtl="1">
                        <a:spcBef>
                          <a:spcPts val="0"/>
                        </a:spcBef>
                        <a:spcAft>
                          <a:spcPts val="0"/>
                        </a:spcAft>
                      </a:pPr>
                      <a:r>
                        <a:rPr lang="ar-SA" sz="2400" b="1" baseline="0" noProof="0">
                          <a:solidFill>
                            <a:srgbClr val="179984"/>
                          </a:solidFill>
                          <a:cs typeface="Arial" panose="020B0604020202020204" pitchFamily="34" charset="0"/>
                          <a:rtl/>
                        </a:rPr>
                        <a:t>الدرس الثاني: </a:t>
                      </a:r>
                    </a:p>
                    <a:p>
                      <a:pPr marL="0" marR="0" rtl="1">
                        <a:spcBef>
                          <a:spcPts val="0"/>
                        </a:spcBef>
                        <a:spcAft>
                          <a:spcPts val="0"/>
                        </a:spcAft>
                      </a:pPr>
                      <a:r>
                        <a:rPr lang="ar-SA" sz="2400" b="1" baseline="0" noProof="0">
                          <a:cs typeface="Arial" panose="020B0604020202020204" pitchFamily="34" charset="0"/>
                          <a:rtl/>
                        </a:rPr>
                        <a:t>قيادة تمارين الإحماء والتهدئة</a:t>
                      </a:r>
                    </a:p>
                  </a:txBody>
                  <a:tcPr marL="71545" marR="71545" marT="86119" marB="86119" anchor="ctr">
                    <a:lnL w="12700" cmpd="sng">
                      <a:noFill/>
                    </a:lnL>
                    <a:lnR w="12700" cmpd="sng">
                      <a:noFill/>
                    </a:lnR>
                    <a:lnT w="9525" cap="flat" cmpd="sng" algn="ctr">
                      <a:solidFill>
                        <a:srgbClr val="29BB9C"/>
                      </a:solidFill>
                      <a:prstDash val="solid"/>
                      <a:round/>
                      <a:headEnd type="none" w="med" len="med"/>
                      <a:tailEnd type="none" w="med" len="med"/>
                    </a:lnT>
                    <a:lnB w="9525" cap="flat" cmpd="sng" algn="ctr">
                      <a:solidFill>
                        <a:srgbClr val="29BB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marR="0" indent="-342900" rtl="1">
                        <a:spcBef>
                          <a:spcPts val="0"/>
                        </a:spcBef>
                        <a:spcAft>
                          <a:spcPts val="0"/>
                        </a:spcAft>
                        <a:buFont typeface="Ubuntu Light" panose="020B0604020202020204" pitchFamily="34" charset="0"/>
                        <a:buChar char="•"/>
                      </a:pPr>
                      <a:r>
                        <a:rPr lang="ar-SA" sz="2400" baseline="0" noProof="0">
                          <a:cs typeface="Arial" panose="020B0604020202020204" pitchFamily="34" charset="0"/>
                          <a:rtl/>
                        </a:rPr>
                        <a:t>تمارين الإحماء</a:t>
                      </a:r>
                    </a:p>
                    <a:p>
                      <a:pPr marL="342900" marR="0" indent="-342900" rtl="1">
                        <a:spcBef>
                          <a:spcPts val="0"/>
                        </a:spcBef>
                        <a:spcAft>
                          <a:spcPts val="0"/>
                        </a:spcAft>
                        <a:buFont typeface="Ubuntu Light" panose="020B0604020202020204" pitchFamily="34" charset="0"/>
                        <a:buChar char="•"/>
                      </a:pPr>
                      <a:r>
                        <a:rPr lang="ar-SA" sz="2400" baseline="0" noProof="0">
                          <a:cs typeface="Arial" panose="020B0604020202020204" pitchFamily="34" charset="0"/>
                          <a:rtl/>
                        </a:rPr>
                        <a:t>تمارين التهدئة</a:t>
                      </a:r>
                    </a:p>
                    <a:p>
                      <a:pPr marL="342900" marR="0" indent="-342900" rtl="1">
                        <a:spcBef>
                          <a:spcPts val="0"/>
                        </a:spcBef>
                        <a:spcAft>
                          <a:spcPts val="0"/>
                        </a:spcAft>
                        <a:buFont typeface="Ubuntu Light" panose="020B0604020202020204" pitchFamily="34" charset="0"/>
                        <a:buChar char="•"/>
                      </a:pPr>
                      <a:r>
                        <a:rPr lang="ar-SA" sz="2400" baseline="0" noProof="0">
                          <a:cs typeface="Arial" panose="020B0604020202020204" pitchFamily="34" charset="0"/>
                          <a:rtl/>
                        </a:rPr>
                        <a:t>قيادة تمارين الإحماء والتهدئة في التمارين</a:t>
                      </a:r>
                    </a:p>
                    <a:p>
                      <a:pPr marL="342900" marR="0" indent="-342900" rtl="1">
                        <a:spcBef>
                          <a:spcPts val="0"/>
                        </a:spcBef>
                        <a:spcAft>
                          <a:spcPts val="0"/>
                        </a:spcAft>
                        <a:buFont typeface="Ubuntu Light" panose="020B0604020202020204" pitchFamily="34" charset="0"/>
                        <a:buChar char="•"/>
                      </a:pPr>
                      <a:r>
                        <a:rPr lang="ar-SA" sz="2400" baseline="0" noProof="0">
                          <a:cs typeface="Arial" panose="020B0604020202020204" pitchFamily="34" charset="0"/>
                          <a:rtl/>
                        </a:rPr>
                        <a:t>التواصل مع المدرب</a:t>
                      </a:r>
                    </a:p>
                  </a:txBody>
                  <a:tcPr marL="71545" marR="71545" marT="86119" marB="86119" anchor="ctr">
                    <a:lnL w="12700" cmpd="sng">
                      <a:noFill/>
                    </a:lnL>
                    <a:lnR w="12700" cmpd="sng">
                      <a:noFill/>
                    </a:lnR>
                    <a:lnT w="9525" cap="flat" cmpd="sng" algn="ctr">
                      <a:solidFill>
                        <a:srgbClr val="29BB9C"/>
                      </a:solidFill>
                      <a:prstDash val="solid"/>
                      <a:round/>
                      <a:headEnd type="none" w="med" len="med"/>
                      <a:tailEnd type="none" w="med" len="med"/>
                    </a:lnT>
                    <a:lnB w="9525" cap="flat" cmpd="sng" algn="ctr">
                      <a:solidFill>
                        <a:srgbClr val="29BB9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6103661"/>
                  </a:ext>
                </a:extLst>
              </a:tr>
            </a:tbl>
          </a:graphicData>
        </a:graphic>
      </p:graphicFrame>
      <p:sp>
        <p:nvSpPr>
          <p:cNvPr id="3" name="TextBox 2">
            <a:extLst>
              <a:ext uri="{FF2B5EF4-FFF2-40B4-BE49-F238E27FC236}">
                <a16:creationId xmlns:a16="http://schemas.microsoft.com/office/drawing/2014/main" id="{DFCE5F26-2CDF-79AC-FEE7-F28F5486AF20}"/>
              </a:ext>
            </a:extLst>
          </p:cNvPr>
          <p:cNvSpPr txBox="1"/>
          <p:nvPr/>
        </p:nvSpPr>
        <p:spPr>
          <a:xfrm>
            <a:off x="5012433" y="6245152"/>
            <a:ext cx="6685020" cy="307777"/>
          </a:xfrm>
          <a:prstGeom prst="rect">
            <a:avLst/>
          </a:prstGeom>
          <a:noFill/>
        </p:spPr>
        <p:txBody>
          <a:bodyPr wrap="square" rtlCol="1">
            <a:spAutoFit/>
          </a:bodyPr>
          <a:lstStyle/>
          <a:p>
            <a:pPr algn="r" rtl="1"/>
            <a:r>
              <a:rPr lang="ar-xm" sz="1400">
                <a:solidFill>
                  <a:schemeClr val="tx1">
                    <a:lumMod val="50000"/>
                    <a:lumOff val="50000"/>
                  </a:schemeClr>
                </a:solidFill>
                <a:latin typeface="+mj-lt"/>
                <a:cs typeface="Arial" panose="020B0604020202020204" pitchFamily="34" charset="0"/>
                <a:rtl/>
              </a:rPr>
              <a:t>قائد اللياقة البدنية</a:t>
            </a:r>
            <a:endParaRPr lang="ar-xm" sz="1400" dirty="0">
              <a:solidFill>
                <a:schemeClr val="tx1">
                  <a:lumMod val="50000"/>
                  <a:lumOff val="50000"/>
                </a:schemeClr>
              </a:solidFill>
              <a:latin typeface="+mj-lt"/>
              <a:cs typeface="Arial" panose="020B0604020202020204" pitchFamily="34" charset="0"/>
              <a:rtl/>
            </a:endParaRPr>
          </a:p>
        </p:txBody>
      </p:sp>
    </p:spTree>
    <p:extLst>
      <p:ext uri="{BB962C8B-B14F-4D97-AF65-F5344CB8AC3E}">
        <p14:creationId xmlns:p14="http://schemas.microsoft.com/office/powerpoint/2010/main" val="2618412211"/>
      </p:ext>
    </p:extLst>
  </p:cSld>
  <p:clrMapOvr>
    <a:masterClrMapping/>
  </p:clrMapOvr>
</p:sld>
</file>

<file path=ppt/theme/theme1.xml><?xml version="1.0" encoding="utf-8"?>
<a:theme xmlns:a="http://schemas.openxmlformats.org/drawingml/2006/main" name="Office Theme">
  <a:themeElements>
    <a:clrScheme name="Event Leader">
      <a:dk1>
        <a:sysClr val="windowText" lastClr="000000"/>
      </a:dk1>
      <a:lt1>
        <a:sysClr val="window" lastClr="FFFFFF"/>
      </a:lt1>
      <a:dk2>
        <a:srgbClr val="00695E"/>
      </a:dk2>
      <a:lt2>
        <a:srgbClr val="E7E6E6"/>
      </a:lt2>
      <a:accent1>
        <a:srgbClr val="00695E"/>
      </a:accent1>
      <a:accent2>
        <a:srgbClr val="009784"/>
      </a:accent2>
      <a:accent3>
        <a:srgbClr val="39BB9D"/>
      </a:accent3>
      <a:accent4>
        <a:srgbClr val="6FC7B6"/>
      </a:accent4>
      <a:accent5>
        <a:srgbClr val="FFFFFF"/>
      </a:accent5>
      <a:accent6>
        <a:srgbClr val="A5A5A5"/>
      </a:accent6>
      <a:hlink>
        <a:srgbClr val="0563C1"/>
      </a:hlink>
      <a:folHlink>
        <a:srgbClr val="954F72"/>
      </a:folHlink>
    </a:clrScheme>
    <a:fontScheme name="General">
      <a:majorFont>
        <a:latin typeface="Ubuntu"/>
        <a:ea typeface=""/>
        <a:cs typeface=""/>
      </a:majorFont>
      <a:minorFont>
        <a:latin typeface="Ubuntu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Ubuntu Light"/>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Ubuntu Light"/>
        <a:font script="Hebr" typeface="Ubuntu Ligh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Ubuntu Light"/>
        <a:font script="Uigh" typeface="Microsoft Uighur"/>
        <a:font script="Geor" typeface="Sylfaen"/>
        <a:font script="Armn" typeface="Ubuntu Light"/>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Ubuntu Light"/>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Ubuntu Light"/>
        <a:font script="Hebr" typeface="Ubuntu Ligh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Ubuntu Light"/>
        <a:font script="Uigh" typeface="Microsoft Uighur"/>
        <a:font script="Geor" typeface="Sylfaen"/>
        <a:font script="Armn" typeface="Ubuntu Light"/>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39342</TotalTime>
  <Words>7659</Words>
  <Application>Microsoft Office PowerPoint</Application>
  <PresentationFormat>Widescreen</PresentationFormat>
  <Paragraphs>1038</Paragraphs>
  <Slides>81</Slides>
  <Notes>81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81</vt:i4>
      </vt:variant>
    </vt:vector>
  </HeadingPairs>
  <TitlesOfParts>
    <vt:vector size="89" baseType="lpstr">
      <vt:lpstr>Ubuntu Light</vt:lpstr>
      <vt:lpstr>Arial</vt:lpstr>
      <vt:lpstr>Ubuntu</vt:lpstr>
      <vt:lpstr>Symbol</vt:lpstr>
      <vt:lpstr>Calibri</vt:lpstr>
      <vt:lpstr>Roboto Black</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Yaiguili Alvarado García</dc:creator>
  <cp:lastModifiedBy>Gwendolyn Apgar</cp:lastModifiedBy>
  <cp:revision>315</cp:revision>
  <dcterms:created xsi:type="dcterms:W3CDTF">2022-02-22T02:12:09Z</dcterms:created>
  <dcterms:modified xsi:type="dcterms:W3CDTF">2023-08-07T21:17:10Z</dcterms:modified>
</cp:coreProperties>
</file>